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2"/>
    <p:sldMasterId id="2147483661" r:id="rId3"/>
    <p:sldMasterId id="2147483687" r:id="rId4"/>
  </p:sldMasterIdLst>
  <p:notesMasterIdLst>
    <p:notesMasterId r:id="rId71"/>
  </p:notesMasterIdLst>
  <p:handoutMasterIdLst>
    <p:handoutMasterId r:id="rId72"/>
  </p:handoutMasterIdLst>
  <p:sldIdLst>
    <p:sldId id="278" r:id="rId5"/>
    <p:sldId id="598" r:id="rId6"/>
    <p:sldId id="340" r:id="rId7"/>
    <p:sldId id="550" r:id="rId8"/>
    <p:sldId id="526" r:id="rId9"/>
    <p:sldId id="527" r:id="rId10"/>
    <p:sldId id="528" r:id="rId11"/>
    <p:sldId id="529" r:id="rId12"/>
    <p:sldId id="530" r:id="rId13"/>
    <p:sldId id="532" r:id="rId14"/>
    <p:sldId id="531" r:id="rId15"/>
    <p:sldId id="546" r:id="rId16"/>
    <p:sldId id="547" r:id="rId17"/>
    <p:sldId id="537" r:id="rId18"/>
    <p:sldId id="538" r:id="rId19"/>
    <p:sldId id="545" r:id="rId20"/>
    <p:sldId id="540" r:id="rId21"/>
    <p:sldId id="541" r:id="rId22"/>
    <p:sldId id="542" r:id="rId23"/>
    <p:sldId id="543" r:id="rId24"/>
    <p:sldId id="544" r:id="rId25"/>
    <p:sldId id="548" r:id="rId26"/>
    <p:sldId id="549" r:id="rId27"/>
    <p:sldId id="551" r:id="rId28"/>
    <p:sldId id="552" r:id="rId29"/>
    <p:sldId id="553" r:id="rId30"/>
    <p:sldId id="554"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97" r:id="rId46"/>
    <p:sldId id="570" r:id="rId47"/>
    <p:sldId id="571" r:id="rId48"/>
    <p:sldId id="572" r:id="rId49"/>
    <p:sldId id="573" r:id="rId50"/>
    <p:sldId id="574" r:id="rId51"/>
    <p:sldId id="587" r:id="rId52"/>
    <p:sldId id="588" r:id="rId53"/>
    <p:sldId id="589" r:id="rId54"/>
    <p:sldId id="590" r:id="rId55"/>
    <p:sldId id="591" r:id="rId56"/>
    <p:sldId id="580" r:id="rId57"/>
    <p:sldId id="575" r:id="rId58"/>
    <p:sldId id="576" r:id="rId59"/>
    <p:sldId id="577" r:id="rId60"/>
    <p:sldId id="578" r:id="rId61"/>
    <p:sldId id="579" r:id="rId62"/>
    <p:sldId id="581" r:id="rId63"/>
    <p:sldId id="582" r:id="rId64"/>
    <p:sldId id="583" r:id="rId65"/>
    <p:sldId id="592" r:id="rId66"/>
    <p:sldId id="593" r:id="rId67"/>
    <p:sldId id="595" r:id="rId68"/>
    <p:sldId id="594" r:id="rId69"/>
    <p:sldId id="310" r:id="rId70"/>
  </p:sldIdLst>
  <p:sldSz cx="9906000" cy="6858000" type="A4"/>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HMI SHARMA" initials="RS" lastIdx="1" clrIdx="0">
    <p:extLst>
      <p:ext uri="{19B8F6BF-5375-455C-9EA6-DF929625EA0E}">
        <p15:presenceInfo xmlns:p15="http://schemas.microsoft.com/office/powerpoint/2012/main" userId="S-1-5-21-3983452154-2808760450-1622254248-21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6" autoAdjust="0"/>
    <p:restoredTop sz="90377" autoAdjust="0"/>
  </p:normalViewPr>
  <p:slideViewPr>
    <p:cSldViewPr snapToGrid="0">
      <p:cViewPr varScale="1">
        <p:scale>
          <a:sx n="73" d="100"/>
          <a:sy n="73" d="100"/>
        </p:scale>
        <p:origin x="112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1.xml"/><Relationship Id="rId29" Type="http://schemas.openxmlformats.org/officeDocument/2006/relationships/slide" Target="slides/slide25.xml"/></Relationships>
</file>

<file path=ppt/diagrams/_rels/data13.xml.rels><?xml version="1.0" encoding="UTF-8" standalone="yes"?>
<Relationships xmlns="http://schemas.openxmlformats.org/package/2006/relationships"><Relationship Id="rId2" Type="http://schemas.openxmlformats.org/officeDocument/2006/relationships/hyperlink" Target="https://bsecrs.bseindia.com/ecomplaint/frmInvestorHome.aspx" TargetMode="External"/><Relationship Id="rId1" Type="http://schemas.openxmlformats.org/officeDocument/2006/relationships/hyperlink" Target="https://www.bseindia.com/static/investors/cac_tm.aspx"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www.nsdl.co.in/" TargetMode="External"/></Relationships>
</file>

<file path=ppt/diagrams/_rels/data16.xml.rels><?xml version="1.0" encoding="UTF-8" standalone="yes"?>
<Relationships xmlns="http://schemas.openxmlformats.org/package/2006/relationships"><Relationship Id="rId2" Type="http://schemas.openxmlformats.org/officeDocument/2006/relationships/hyperlink" Target="mailto:complaints@cdslindia.com" TargetMode="External"/><Relationship Id="rId1" Type="http://schemas.openxmlformats.org/officeDocument/2006/relationships/hyperlink" Target="https://www.cdslindia.com/Footer/grievances.aspx" TargetMode="External"/></Relationships>
</file>

<file path=ppt/diagrams/_rels/drawing13.xml.rels><?xml version="1.0" encoding="UTF-8" standalone="yes"?>
<Relationships xmlns="http://schemas.openxmlformats.org/package/2006/relationships"><Relationship Id="rId2" Type="http://schemas.openxmlformats.org/officeDocument/2006/relationships/hyperlink" Target="https://bsecrs.bseindia.com/ecomplaint/frmInvestorHome.aspx" TargetMode="External"/><Relationship Id="rId1" Type="http://schemas.openxmlformats.org/officeDocument/2006/relationships/hyperlink" Target="https://www.bseindia.com/static/investors/cac_tm.aspx"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www.nsdl.co.in/" TargetMode="External"/></Relationships>
</file>

<file path=ppt/diagrams/_rels/drawing16.xml.rels><?xml version="1.0" encoding="UTF-8" standalone="yes"?>
<Relationships xmlns="http://schemas.openxmlformats.org/package/2006/relationships"><Relationship Id="rId2" Type="http://schemas.openxmlformats.org/officeDocument/2006/relationships/hyperlink" Target="mailto:complaints@cdslindia.com" TargetMode="External"/><Relationship Id="rId1" Type="http://schemas.openxmlformats.org/officeDocument/2006/relationships/hyperlink" Target="https://www.cdslindia.com/Footer/grievances.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67B282-8B60-4CAE-B70A-BBFF04A2899B}" type="doc">
      <dgm:prSet loTypeId="urn:microsoft.com/office/officeart/2008/layout/AlternatingHexagons" loCatId="list" qsTypeId="urn:microsoft.com/office/officeart/2005/8/quickstyle/simple5" qsCatId="simple" csTypeId="urn:microsoft.com/office/officeart/2005/8/colors/accent1_2" csCatId="accent1" phldr="1"/>
      <dgm:spPr/>
      <dgm:t>
        <a:bodyPr/>
        <a:lstStyle/>
        <a:p>
          <a:endParaRPr lang="en-US"/>
        </a:p>
      </dgm:t>
    </dgm:pt>
    <dgm:pt modelId="{7A002FD0-F5E7-4059-9592-F3D4B960D1A6}">
      <dgm:prSet phldrT="[Text]" custT="1"/>
      <dgm:spPr>
        <a:solidFill>
          <a:schemeClr val="accent4">
            <a:lumMod val="60000"/>
            <a:lumOff val="40000"/>
          </a:schemeClr>
        </a:solidFill>
        <a:ln>
          <a:solidFill>
            <a:schemeClr val="tx1"/>
          </a:solidFill>
        </a:ln>
      </dgm:spPr>
      <dgm:t>
        <a:bodyPr/>
        <a:lstStyle/>
        <a:p>
          <a:r>
            <a:rPr lang="en-US" sz="1600" b="1" dirty="0" smtClean="0">
              <a:solidFill>
                <a:schemeClr val="tx1"/>
              </a:solidFill>
            </a:rPr>
            <a:t>Securities Contract Regulation Act, </a:t>
          </a:r>
          <a:endParaRPr lang="en-US" sz="1600" b="1" dirty="0">
            <a:solidFill>
              <a:schemeClr val="tx1"/>
            </a:solidFill>
          </a:endParaRPr>
        </a:p>
      </dgm:t>
    </dgm:pt>
    <dgm:pt modelId="{35B53180-5DE6-4EF8-9225-29FD95EA5EB4}" type="parTrans" cxnId="{1BBF14E8-FCBD-43F2-9BEA-2EC2FB4E3330}">
      <dgm:prSet/>
      <dgm:spPr/>
      <dgm:t>
        <a:bodyPr/>
        <a:lstStyle/>
        <a:p>
          <a:endParaRPr lang="en-US" b="1"/>
        </a:p>
      </dgm:t>
    </dgm:pt>
    <dgm:pt modelId="{3BFEF7A6-093E-48CC-9CEF-7680748C800A}" type="sibTrans" cxnId="{1BBF14E8-FCBD-43F2-9BEA-2EC2FB4E3330}">
      <dgm:prSet custT="1"/>
      <dgm:spPr>
        <a:solidFill>
          <a:schemeClr val="accent4">
            <a:lumMod val="75000"/>
          </a:schemeClr>
        </a:solidFill>
        <a:ln>
          <a:solidFill>
            <a:schemeClr val="tx1"/>
          </a:solidFill>
        </a:ln>
      </dgm:spPr>
      <dgm:t>
        <a:bodyPr/>
        <a:lstStyle/>
        <a:p>
          <a:r>
            <a:rPr lang="en-US" sz="1600" b="1" dirty="0" smtClean="0">
              <a:solidFill>
                <a:schemeClr val="bg1"/>
              </a:solidFill>
            </a:rPr>
            <a:t>SEBI Act</a:t>
          </a:r>
          <a:endParaRPr lang="en-US" sz="1600" b="1" dirty="0">
            <a:solidFill>
              <a:schemeClr val="bg1"/>
            </a:solidFill>
          </a:endParaRPr>
        </a:p>
      </dgm:t>
    </dgm:pt>
    <dgm:pt modelId="{21B46561-1888-440D-918D-43F6C3658A07}">
      <dgm:prSet phldrT="[Text]" custT="1"/>
      <dgm:spPr>
        <a:solidFill>
          <a:schemeClr val="accent4">
            <a:lumMod val="60000"/>
            <a:lumOff val="40000"/>
          </a:schemeClr>
        </a:solidFill>
        <a:ln>
          <a:solidFill>
            <a:schemeClr val="tx1"/>
          </a:solidFill>
        </a:ln>
      </dgm:spPr>
      <dgm:t>
        <a:bodyPr/>
        <a:lstStyle/>
        <a:p>
          <a:r>
            <a:rPr lang="en-US" sz="1600" b="1" dirty="0" smtClean="0">
              <a:solidFill>
                <a:schemeClr val="tx1"/>
              </a:solidFill>
            </a:rPr>
            <a:t>Depositories Act </a:t>
          </a:r>
          <a:endParaRPr lang="en-US" sz="1600" b="1" dirty="0">
            <a:solidFill>
              <a:schemeClr val="tx1"/>
            </a:solidFill>
          </a:endParaRPr>
        </a:p>
      </dgm:t>
    </dgm:pt>
    <dgm:pt modelId="{3EBFBA3C-725B-42B9-B642-BEDBF593CEEF}" type="parTrans" cxnId="{EBDB2F94-8C9E-405F-A13D-54B10FB4DF27}">
      <dgm:prSet/>
      <dgm:spPr/>
      <dgm:t>
        <a:bodyPr/>
        <a:lstStyle/>
        <a:p>
          <a:endParaRPr lang="en-US" b="1"/>
        </a:p>
      </dgm:t>
    </dgm:pt>
    <dgm:pt modelId="{4040906A-65D0-4A41-90E1-03348BB1BEFF}" type="sibTrans" cxnId="{EBDB2F94-8C9E-405F-A13D-54B10FB4DF27}">
      <dgm:prSet custT="1"/>
      <dgm:spPr>
        <a:solidFill>
          <a:schemeClr val="accent4">
            <a:lumMod val="75000"/>
          </a:schemeClr>
        </a:solidFill>
        <a:ln>
          <a:solidFill>
            <a:schemeClr val="tx1"/>
          </a:solidFill>
        </a:ln>
      </dgm:spPr>
      <dgm:t>
        <a:bodyPr/>
        <a:lstStyle/>
        <a:p>
          <a:r>
            <a:rPr lang="en-US" sz="1600" b="1" dirty="0" smtClean="0">
              <a:solidFill>
                <a:schemeClr val="bg1"/>
              </a:solidFill>
            </a:rPr>
            <a:t>Rules and regulation made there under and relevant provisions of Companies Act, 2013.</a:t>
          </a:r>
          <a:endParaRPr lang="en-US" sz="1600" b="1" dirty="0">
            <a:solidFill>
              <a:schemeClr val="bg1"/>
            </a:solidFill>
          </a:endParaRPr>
        </a:p>
      </dgm:t>
    </dgm:pt>
    <dgm:pt modelId="{5B4F57EB-8D93-4AFD-8BF6-17A239AEE585}" type="pres">
      <dgm:prSet presAssocID="{2867B282-8B60-4CAE-B70A-BBFF04A2899B}" presName="Name0" presStyleCnt="0">
        <dgm:presLayoutVars>
          <dgm:chMax/>
          <dgm:chPref/>
          <dgm:dir/>
          <dgm:animLvl val="lvl"/>
        </dgm:presLayoutVars>
      </dgm:prSet>
      <dgm:spPr/>
      <dgm:t>
        <a:bodyPr/>
        <a:lstStyle/>
        <a:p>
          <a:endParaRPr lang="en-US"/>
        </a:p>
      </dgm:t>
    </dgm:pt>
    <dgm:pt modelId="{C1E518B4-413D-4679-A43B-B23851C286CB}" type="pres">
      <dgm:prSet presAssocID="{7A002FD0-F5E7-4059-9592-F3D4B960D1A6}" presName="composite" presStyleCnt="0"/>
      <dgm:spPr/>
    </dgm:pt>
    <dgm:pt modelId="{744EB7F6-79E2-4C97-95E1-F5C7D4ABC3BA}" type="pres">
      <dgm:prSet presAssocID="{7A002FD0-F5E7-4059-9592-F3D4B960D1A6}" presName="Parent1" presStyleLbl="node1" presStyleIdx="0" presStyleCnt="4" custScaleX="137647">
        <dgm:presLayoutVars>
          <dgm:chMax val="1"/>
          <dgm:chPref val="1"/>
          <dgm:bulletEnabled val="1"/>
        </dgm:presLayoutVars>
      </dgm:prSet>
      <dgm:spPr/>
      <dgm:t>
        <a:bodyPr/>
        <a:lstStyle/>
        <a:p>
          <a:endParaRPr lang="en-US"/>
        </a:p>
      </dgm:t>
    </dgm:pt>
    <dgm:pt modelId="{FDE81A48-2A80-4036-A80E-9FE3A053CBAB}" type="pres">
      <dgm:prSet presAssocID="{7A002FD0-F5E7-4059-9592-F3D4B960D1A6}" presName="Childtext1" presStyleLbl="revTx" presStyleIdx="0" presStyleCnt="2">
        <dgm:presLayoutVars>
          <dgm:chMax val="0"/>
          <dgm:chPref val="0"/>
          <dgm:bulletEnabled val="1"/>
        </dgm:presLayoutVars>
      </dgm:prSet>
      <dgm:spPr/>
      <dgm:t>
        <a:bodyPr/>
        <a:lstStyle/>
        <a:p>
          <a:endParaRPr lang="en-US"/>
        </a:p>
      </dgm:t>
    </dgm:pt>
    <dgm:pt modelId="{E0847864-0F9A-4A92-9F68-1218DD16948B}" type="pres">
      <dgm:prSet presAssocID="{7A002FD0-F5E7-4059-9592-F3D4B960D1A6}" presName="BalanceSpacing" presStyleCnt="0"/>
      <dgm:spPr/>
    </dgm:pt>
    <dgm:pt modelId="{0C3AD027-B76A-47A2-9A0E-92486EB2EC60}" type="pres">
      <dgm:prSet presAssocID="{7A002FD0-F5E7-4059-9592-F3D4B960D1A6}" presName="BalanceSpacing1" presStyleCnt="0"/>
      <dgm:spPr/>
    </dgm:pt>
    <dgm:pt modelId="{3634D7D1-B4CA-44AE-AA74-BA15FFBA5FB4}" type="pres">
      <dgm:prSet presAssocID="{3BFEF7A6-093E-48CC-9CEF-7680748C800A}" presName="Accent1Text" presStyleLbl="node1" presStyleIdx="1" presStyleCnt="4" custScaleX="137647" custLinFactNeighborX="-43394" custLinFactNeighborY="1044"/>
      <dgm:spPr/>
      <dgm:t>
        <a:bodyPr/>
        <a:lstStyle/>
        <a:p>
          <a:endParaRPr lang="en-US"/>
        </a:p>
      </dgm:t>
    </dgm:pt>
    <dgm:pt modelId="{C68E5691-1DC8-4F85-B27E-ACD33C68DF40}" type="pres">
      <dgm:prSet presAssocID="{3BFEF7A6-093E-48CC-9CEF-7680748C800A}" presName="spaceBetweenRectangles" presStyleCnt="0"/>
      <dgm:spPr/>
    </dgm:pt>
    <dgm:pt modelId="{5F0B8606-E13C-42AA-9077-CDC910ECC849}" type="pres">
      <dgm:prSet presAssocID="{21B46561-1888-440D-918D-43F6C3658A07}" presName="composite" presStyleCnt="0"/>
      <dgm:spPr/>
    </dgm:pt>
    <dgm:pt modelId="{6AAD86D5-F6B8-4CAD-9BA6-95F0423E40AB}" type="pres">
      <dgm:prSet presAssocID="{21B46561-1888-440D-918D-43F6C3658A07}" presName="Parent1" presStyleLbl="node1" presStyleIdx="2" presStyleCnt="4" custScaleX="137647" custLinFactNeighborX="-25610" custLinFactNeighborY="1044">
        <dgm:presLayoutVars>
          <dgm:chMax val="1"/>
          <dgm:chPref val="1"/>
          <dgm:bulletEnabled val="1"/>
        </dgm:presLayoutVars>
      </dgm:prSet>
      <dgm:spPr/>
      <dgm:t>
        <a:bodyPr/>
        <a:lstStyle/>
        <a:p>
          <a:endParaRPr lang="en-US"/>
        </a:p>
      </dgm:t>
    </dgm:pt>
    <dgm:pt modelId="{4219C109-3922-4452-B7F8-EEE1FE81438E}" type="pres">
      <dgm:prSet presAssocID="{21B46561-1888-440D-918D-43F6C3658A07}" presName="Childtext1" presStyleLbl="revTx" presStyleIdx="1" presStyleCnt="2">
        <dgm:presLayoutVars>
          <dgm:chMax val="0"/>
          <dgm:chPref val="0"/>
          <dgm:bulletEnabled val="1"/>
        </dgm:presLayoutVars>
      </dgm:prSet>
      <dgm:spPr/>
    </dgm:pt>
    <dgm:pt modelId="{DCB787EE-DE9D-47E5-9845-B4975FC01B27}" type="pres">
      <dgm:prSet presAssocID="{21B46561-1888-440D-918D-43F6C3658A07}" presName="BalanceSpacing" presStyleCnt="0"/>
      <dgm:spPr/>
    </dgm:pt>
    <dgm:pt modelId="{1E2459E6-3238-499D-93E0-505645CE20FB}" type="pres">
      <dgm:prSet presAssocID="{21B46561-1888-440D-918D-43F6C3658A07}" presName="BalanceSpacing1" presStyleCnt="0"/>
      <dgm:spPr/>
    </dgm:pt>
    <dgm:pt modelId="{ED77C5D2-FE6E-492F-B9FB-87355AD3CD1B}" type="pres">
      <dgm:prSet presAssocID="{4040906A-65D0-4A41-90E1-03348BB1BEFF}" presName="Accent1Text" presStyleLbl="node1" presStyleIdx="3" presStyleCnt="4" custScaleX="137647" custLinFactNeighborX="21341" custLinFactNeighborY="1044"/>
      <dgm:spPr/>
      <dgm:t>
        <a:bodyPr/>
        <a:lstStyle/>
        <a:p>
          <a:endParaRPr lang="en-US"/>
        </a:p>
      </dgm:t>
    </dgm:pt>
  </dgm:ptLst>
  <dgm:cxnLst>
    <dgm:cxn modelId="{5C04C2D5-FAE8-467E-9246-CCD9CED883F6}" type="presOf" srcId="{4040906A-65D0-4A41-90E1-03348BB1BEFF}" destId="{ED77C5D2-FE6E-492F-B9FB-87355AD3CD1B}" srcOrd="0" destOrd="0" presId="urn:microsoft.com/office/officeart/2008/layout/AlternatingHexagons"/>
    <dgm:cxn modelId="{1BBF14E8-FCBD-43F2-9BEA-2EC2FB4E3330}" srcId="{2867B282-8B60-4CAE-B70A-BBFF04A2899B}" destId="{7A002FD0-F5E7-4059-9592-F3D4B960D1A6}" srcOrd="0" destOrd="0" parTransId="{35B53180-5DE6-4EF8-9225-29FD95EA5EB4}" sibTransId="{3BFEF7A6-093E-48CC-9CEF-7680748C800A}"/>
    <dgm:cxn modelId="{9576853A-192A-4F7D-8EB8-CD1FA4AFCECE}" type="presOf" srcId="{7A002FD0-F5E7-4059-9592-F3D4B960D1A6}" destId="{744EB7F6-79E2-4C97-95E1-F5C7D4ABC3BA}" srcOrd="0" destOrd="0" presId="urn:microsoft.com/office/officeart/2008/layout/AlternatingHexagons"/>
    <dgm:cxn modelId="{971B9D69-A91B-4D6A-954B-39B08EB2531D}" type="presOf" srcId="{2867B282-8B60-4CAE-B70A-BBFF04A2899B}" destId="{5B4F57EB-8D93-4AFD-8BF6-17A239AEE585}" srcOrd="0" destOrd="0" presId="urn:microsoft.com/office/officeart/2008/layout/AlternatingHexagons"/>
    <dgm:cxn modelId="{0990A341-3554-4151-8458-F470DC86A5F4}" type="presOf" srcId="{3BFEF7A6-093E-48CC-9CEF-7680748C800A}" destId="{3634D7D1-B4CA-44AE-AA74-BA15FFBA5FB4}" srcOrd="0" destOrd="0" presId="urn:microsoft.com/office/officeart/2008/layout/AlternatingHexagons"/>
    <dgm:cxn modelId="{03F8C897-4180-4428-AECB-567B1D6206B1}" type="presOf" srcId="{21B46561-1888-440D-918D-43F6C3658A07}" destId="{6AAD86D5-F6B8-4CAD-9BA6-95F0423E40AB}" srcOrd="0" destOrd="0" presId="urn:microsoft.com/office/officeart/2008/layout/AlternatingHexagons"/>
    <dgm:cxn modelId="{EBDB2F94-8C9E-405F-A13D-54B10FB4DF27}" srcId="{2867B282-8B60-4CAE-B70A-BBFF04A2899B}" destId="{21B46561-1888-440D-918D-43F6C3658A07}" srcOrd="1" destOrd="0" parTransId="{3EBFBA3C-725B-42B9-B642-BEDBF593CEEF}" sibTransId="{4040906A-65D0-4A41-90E1-03348BB1BEFF}"/>
    <dgm:cxn modelId="{2CFD6613-BB4D-4CC8-8BEE-CF7763B515DE}" type="presParOf" srcId="{5B4F57EB-8D93-4AFD-8BF6-17A239AEE585}" destId="{C1E518B4-413D-4679-A43B-B23851C286CB}" srcOrd="0" destOrd="0" presId="urn:microsoft.com/office/officeart/2008/layout/AlternatingHexagons"/>
    <dgm:cxn modelId="{C12ED9B9-B9DF-4F71-A765-F9A9890552DD}" type="presParOf" srcId="{C1E518B4-413D-4679-A43B-B23851C286CB}" destId="{744EB7F6-79E2-4C97-95E1-F5C7D4ABC3BA}" srcOrd="0" destOrd="0" presId="urn:microsoft.com/office/officeart/2008/layout/AlternatingHexagons"/>
    <dgm:cxn modelId="{F8D69292-B904-4BE4-9F00-3ACBFC422D4E}" type="presParOf" srcId="{C1E518B4-413D-4679-A43B-B23851C286CB}" destId="{FDE81A48-2A80-4036-A80E-9FE3A053CBAB}" srcOrd="1" destOrd="0" presId="urn:microsoft.com/office/officeart/2008/layout/AlternatingHexagons"/>
    <dgm:cxn modelId="{5DDD8E9D-24C2-4061-81EC-7DFB803AA12C}" type="presParOf" srcId="{C1E518B4-413D-4679-A43B-B23851C286CB}" destId="{E0847864-0F9A-4A92-9F68-1218DD16948B}" srcOrd="2" destOrd="0" presId="urn:microsoft.com/office/officeart/2008/layout/AlternatingHexagons"/>
    <dgm:cxn modelId="{3929E3D3-73EF-45B3-9914-CF2174B5FA54}" type="presParOf" srcId="{C1E518B4-413D-4679-A43B-B23851C286CB}" destId="{0C3AD027-B76A-47A2-9A0E-92486EB2EC60}" srcOrd="3" destOrd="0" presId="urn:microsoft.com/office/officeart/2008/layout/AlternatingHexagons"/>
    <dgm:cxn modelId="{F603177E-1071-4314-AE64-BC370AE98E6D}" type="presParOf" srcId="{C1E518B4-413D-4679-A43B-B23851C286CB}" destId="{3634D7D1-B4CA-44AE-AA74-BA15FFBA5FB4}" srcOrd="4" destOrd="0" presId="urn:microsoft.com/office/officeart/2008/layout/AlternatingHexagons"/>
    <dgm:cxn modelId="{705CB47E-53B8-448D-85FA-3AF32CF465E0}" type="presParOf" srcId="{5B4F57EB-8D93-4AFD-8BF6-17A239AEE585}" destId="{C68E5691-1DC8-4F85-B27E-ACD33C68DF40}" srcOrd="1" destOrd="0" presId="urn:microsoft.com/office/officeart/2008/layout/AlternatingHexagons"/>
    <dgm:cxn modelId="{1A7D0689-C483-4D61-8495-8D9F8474837A}" type="presParOf" srcId="{5B4F57EB-8D93-4AFD-8BF6-17A239AEE585}" destId="{5F0B8606-E13C-42AA-9077-CDC910ECC849}" srcOrd="2" destOrd="0" presId="urn:microsoft.com/office/officeart/2008/layout/AlternatingHexagons"/>
    <dgm:cxn modelId="{2204649C-1F3F-43E2-8C07-D9E9CA1CF2E6}" type="presParOf" srcId="{5F0B8606-E13C-42AA-9077-CDC910ECC849}" destId="{6AAD86D5-F6B8-4CAD-9BA6-95F0423E40AB}" srcOrd="0" destOrd="0" presId="urn:microsoft.com/office/officeart/2008/layout/AlternatingHexagons"/>
    <dgm:cxn modelId="{95AD2324-825E-436D-B6FD-140127ECE376}" type="presParOf" srcId="{5F0B8606-E13C-42AA-9077-CDC910ECC849}" destId="{4219C109-3922-4452-B7F8-EEE1FE81438E}" srcOrd="1" destOrd="0" presId="urn:microsoft.com/office/officeart/2008/layout/AlternatingHexagons"/>
    <dgm:cxn modelId="{239363B5-C988-44F9-83CF-D3C2A6D83829}" type="presParOf" srcId="{5F0B8606-E13C-42AA-9077-CDC910ECC849}" destId="{DCB787EE-DE9D-47E5-9845-B4975FC01B27}" srcOrd="2" destOrd="0" presId="urn:microsoft.com/office/officeart/2008/layout/AlternatingHexagons"/>
    <dgm:cxn modelId="{19DF565D-E45C-47E1-ACA6-27187B0150C7}" type="presParOf" srcId="{5F0B8606-E13C-42AA-9077-CDC910ECC849}" destId="{1E2459E6-3238-499D-93E0-505645CE20FB}" srcOrd="3" destOrd="0" presId="urn:microsoft.com/office/officeart/2008/layout/AlternatingHexagons"/>
    <dgm:cxn modelId="{FF472C14-9DCD-4ACD-A277-ADE629B74336}" type="presParOf" srcId="{5F0B8606-E13C-42AA-9077-CDC910ECC849}" destId="{ED77C5D2-FE6E-492F-B9FB-87355AD3CD1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2C6B25-6FAC-45B3-8B81-41E8C19F524D}" type="doc">
      <dgm:prSet loTypeId="urn:microsoft.com/office/officeart/2005/8/layout/process2" loCatId="process" qsTypeId="urn:microsoft.com/office/officeart/2005/8/quickstyle/simple2" qsCatId="simple" csTypeId="urn:microsoft.com/office/officeart/2005/8/colors/accent2_1" csCatId="accent2" phldr="1"/>
      <dgm:spPr/>
      <dgm:t>
        <a:bodyPr/>
        <a:lstStyle/>
        <a:p>
          <a:endParaRPr lang="en-US"/>
        </a:p>
      </dgm:t>
    </dgm:pt>
    <dgm:pt modelId="{FE1360F6-00A8-452F-A871-A6C8F617F4E8}">
      <dgm:prSet custT="1"/>
      <dgm:spPr>
        <a:solidFill>
          <a:schemeClr val="accent2">
            <a:lumMod val="60000"/>
            <a:lumOff val="40000"/>
          </a:schemeClr>
        </a:solidFill>
        <a:ln>
          <a:solidFill>
            <a:schemeClr val="tx2"/>
          </a:solidFill>
        </a:ln>
      </dgm:spPr>
      <dgm:t>
        <a:bodyPr/>
        <a:lstStyle/>
        <a:p>
          <a:r>
            <a:rPr lang="en-US" sz="2000" smtClean="0">
              <a:solidFill>
                <a:schemeClr val="tx1"/>
              </a:solidFill>
              <a:latin typeface="Arial" panose="020B0604020202020204" pitchFamily="34" charset="0"/>
              <a:cs typeface="Arial" panose="020B0604020202020204" pitchFamily="34" charset="0"/>
            </a:rPr>
            <a:t>Investor or trading member can opt for Arbitration, if not satisfied</a:t>
          </a:r>
          <a:endParaRPr lang="en-US" sz="2000" dirty="0">
            <a:solidFill>
              <a:schemeClr val="tx1"/>
            </a:solidFill>
            <a:latin typeface="Arial" panose="020B0604020202020204" pitchFamily="34" charset="0"/>
            <a:cs typeface="Arial" panose="020B0604020202020204" pitchFamily="34" charset="0"/>
          </a:endParaRPr>
        </a:p>
      </dgm:t>
    </dgm:pt>
    <dgm:pt modelId="{F5EF9A59-1906-4DC6-B10E-E3AEB47A3782}" type="parTrans" cxnId="{CD4622C3-09E1-452C-BFF1-4CD057AA3DE0}">
      <dgm:prSet/>
      <dgm:spPr/>
      <dgm:t>
        <a:bodyPr/>
        <a:lstStyle/>
        <a:p>
          <a:endParaRPr lang="en-US" sz="2400">
            <a:latin typeface="+mn-lt"/>
          </a:endParaRPr>
        </a:p>
      </dgm:t>
    </dgm:pt>
    <dgm:pt modelId="{BB18A45D-5690-4C0B-AF70-095103A190BE}" type="sibTrans" cxnId="{CD4622C3-09E1-452C-BFF1-4CD057AA3DE0}">
      <dgm:prSet/>
      <dgm:spPr/>
      <dgm:t>
        <a:bodyPr/>
        <a:lstStyle/>
        <a:p>
          <a:endParaRPr lang="en-US" sz="2400">
            <a:latin typeface="+mn-lt"/>
          </a:endParaRPr>
        </a:p>
      </dgm:t>
    </dgm:pt>
    <dgm:pt modelId="{D69136A7-67A2-4AF0-B08B-28EE71CB9D0D}">
      <dgm:prSet custT="1"/>
      <dgm:spPr>
        <a:solidFill>
          <a:schemeClr val="accent2">
            <a:lumMod val="60000"/>
            <a:lumOff val="40000"/>
          </a:schemeClr>
        </a:solidFill>
        <a:ln>
          <a:solidFill>
            <a:schemeClr val="tx2"/>
          </a:solidFill>
        </a:ln>
      </dgm:spPr>
      <dgm:t>
        <a:bodyPr/>
        <a:lstStyle/>
        <a:p>
          <a:r>
            <a:rPr lang="en-US" sz="2000" dirty="0" smtClean="0">
              <a:solidFill>
                <a:schemeClr val="tx1"/>
              </a:solidFill>
              <a:latin typeface="Arial" panose="020B0604020202020204" pitchFamily="34" charset="0"/>
              <a:cs typeface="Arial" panose="020B0604020202020204" pitchFamily="34" charset="0"/>
            </a:rPr>
            <a:t>Implementation of GRC orders in favor of investors</a:t>
          </a:r>
          <a:endParaRPr lang="en-US" sz="2000" dirty="0">
            <a:solidFill>
              <a:schemeClr val="tx1"/>
            </a:solidFill>
            <a:latin typeface="Arial" panose="020B0604020202020204" pitchFamily="34" charset="0"/>
            <a:cs typeface="Arial" panose="020B0604020202020204" pitchFamily="34" charset="0"/>
          </a:endParaRPr>
        </a:p>
      </dgm:t>
    </dgm:pt>
    <dgm:pt modelId="{44699153-DE99-47BB-A14F-BBC9238752A9}" type="parTrans" cxnId="{2AC1872E-A2EB-4904-B71F-85E5C679C9DF}">
      <dgm:prSet/>
      <dgm:spPr/>
      <dgm:t>
        <a:bodyPr/>
        <a:lstStyle/>
        <a:p>
          <a:endParaRPr lang="en-US" sz="2400">
            <a:latin typeface="+mn-lt"/>
          </a:endParaRPr>
        </a:p>
      </dgm:t>
    </dgm:pt>
    <dgm:pt modelId="{54CFB177-413F-4281-9972-AEA5B6B45927}" type="sibTrans" cxnId="{2AC1872E-A2EB-4904-B71F-85E5C679C9DF}">
      <dgm:prSet custT="1"/>
      <dgm:spPr>
        <a:solidFill>
          <a:schemeClr val="accent2">
            <a:lumMod val="75000"/>
          </a:schemeClr>
        </a:solidFill>
      </dgm:spPr>
      <dgm:t>
        <a:bodyPr/>
        <a:lstStyle/>
        <a:p>
          <a:endParaRPr lang="en-US" sz="2400">
            <a:latin typeface="+mn-lt"/>
          </a:endParaRPr>
        </a:p>
      </dgm:t>
    </dgm:pt>
    <dgm:pt modelId="{A74169B4-B833-4D15-984B-5B3BF4F39390}">
      <dgm:prSet custT="1"/>
      <dgm:spPr>
        <a:solidFill>
          <a:schemeClr val="accent2">
            <a:lumMod val="60000"/>
            <a:lumOff val="40000"/>
          </a:schemeClr>
        </a:solidFill>
        <a:ln>
          <a:solidFill>
            <a:schemeClr val="tx2"/>
          </a:solidFill>
        </a:ln>
      </dgm:spPr>
      <dgm:t>
        <a:bodyPr/>
        <a:lstStyle/>
        <a:p>
          <a:r>
            <a:rPr lang="en-US" sz="2000" smtClean="0">
              <a:solidFill>
                <a:schemeClr val="tx1"/>
              </a:solidFill>
              <a:latin typeface="Arial" panose="020B0604020202020204" pitchFamily="34" charset="0"/>
              <a:cs typeface="Arial" panose="020B0604020202020204" pitchFamily="34" charset="0"/>
            </a:rPr>
            <a:t>Hold Grievance Resolution Committee meeting</a:t>
          </a:r>
          <a:endParaRPr lang="en-US" sz="2000" dirty="0">
            <a:solidFill>
              <a:schemeClr val="tx1"/>
            </a:solidFill>
            <a:latin typeface="Arial" panose="020B0604020202020204" pitchFamily="34" charset="0"/>
            <a:cs typeface="Arial" panose="020B0604020202020204" pitchFamily="34" charset="0"/>
          </a:endParaRPr>
        </a:p>
      </dgm:t>
    </dgm:pt>
    <dgm:pt modelId="{FAD6024A-827A-4F2C-A07F-6649D58D56ED}" type="parTrans" cxnId="{4CF98D83-4428-44D1-8D0E-073B86C843CB}">
      <dgm:prSet/>
      <dgm:spPr/>
      <dgm:t>
        <a:bodyPr/>
        <a:lstStyle/>
        <a:p>
          <a:endParaRPr lang="en-US" sz="2400">
            <a:latin typeface="+mn-lt"/>
          </a:endParaRPr>
        </a:p>
      </dgm:t>
    </dgm:pt>
    <dgm:pt modelId="{3CC107E5-B2FE-4BB2-8A19-1A337E62A201}" type="sibTrans" cxnId="{4CF98D83-4428-44D1-8D0E-073B86C843CB}">
      <dgm:prSet custT="1"/>
      <dgm:spPr>
        <a:solidFill>
          <a:schemeClr val="accent2">
            <a:lumMod val="75000"/>
          </a:schemeClr>
        </a:solidFill>
      </dgm:spPr>
      <dgm:t>
        <a:bodyPr/>
        <a:lstStyle/>
        <a:p>
          <a:endParaRPr lang="en-US" sz="2400">
            <a:latin typeface="+mn-lt"/>
          </a:endParaRPr>
        </a:p>
      </dgm:t>
    </dgm:pt>
    <dgm:pt modelId="{B7B2675F-8ED0-4761-B046-819AB7AAEA34}" type="pres">
      <dgm:prSet presAssocID="{872C6B25-6FAC-45B3-8B81-41E8C19F524D}" presName="linearFlow" presStyleCnt="0">
        <dgm:presLayoutVars>
          <dgm:resizeHandles val="exact"/>
        </dgm:presLayoutVars>
      </dgm:prSet>
      <dgm:spPr/>
      <dgm:t>
        <a:bodyPr/>
        <a:lstStyle/>
        <a:p>
          <a:endParaRPr lang="en-US"/>
        </a:p>
      </dgm:t>
    </dgm:pt>
    <dgm:pt modelId="{8CCF0885-ABE9-4EFB-BADD-DACCBF224AEB}" type="pres">
      <dgm:prSet presAssocID="{A74169B4-B833-4D15-984B-5B3BF4F39390}" presName="node" presStyleLbl="node1" presStyleIdx="0" presStyleCnt="3" custScaleX="304585" custScaleY="87693" custLinFactNeighborX="-340" custLinFactNeighborY="16170">
        <dgm:presLayoutVars>
          <dgm:bulletEnabled val="1"/>
        </dgm:presLayoutVars>
      </dgm:prSet>
      <dgm:spPr/>
      <dgm:t>
        <a:bodyPr/>
        <a:lstStyle/>
        <a:p>
          <a:endParaRPr lang="en-US"/>
        </a:p>
      </dgm:t>
    </dgm:pt>
    <dgm:pt modelId="{1ED40FC8-7E39-46E6-A5CD-E20FEF23E420}" type="pres">
      <dgm:prSet presAssocID="{3CC107E5-B2FE-4BB2-8A19-1A337E62A201}" presName="sibTrans" presStyleLbl="sibTrans2D1" presStyleIdx="0" presStyleCnt="2"/>
      <dgm:spPr/>
      <dgm:t>
        <a:bodyPr/>
        <a:lstStyle/>
        <a:p>
          <a:endParaRPr lang="en-US"/>
        </a:p>
      </dgm:t>
    </dgm:pt>
    <dgm:pt modelId="{484BBC0A-C98C-459E-AEEC-2E706B25979B}" type="pres">
      <dgm:prSet presAssocID="{3CC107E5-B2FE-4BB2-8A19-1A337E62A201}" presName="connectorText" presStyleLbl="sibTrans2D1" presStyleIdx="0" presStyleCnt="2"/>
      <dgm:spPr/>
      <dgm:t>
        <a:bodyPr/>
        <a:lstStyle/>
        <a:p>
          <a:endParaRPr lang="en-US"/>
        </a:p>
      </dgm:t>
    </dgm:pt>
    <dgm:pt modelId="{13E9D098-27A1-4A35-BF55-F51077B18AF5}" type="pres">
      <dgm:prSet presAssocID="{D69136A7-67A2-4AF0-B08B-28EE71CB9D0D}" presName="node" presStyleLbl="node1" presStyleIdx="1" presStyleCnt="3" custScaleX="301669" custScaleY="103155">
        <dgm:presLayoutVars>
          <dgm:bulletEnabled val="1"/>
        </dgm:presLayoutVars>
      </dgm:prSet>
      <dgm:spPr/>
      <dgm:t>
        <a:bodyPr/>
        <a:lstStyle/>
        <a:p>
          <a:endParaRPr lang="en-US"/>
        </a:p>
      </dgm:t>
    </dgm:pt>
    <dgm:pt modelId="{4794E72C-3AF6-45AA-A621-9F42FD98ACBE}" type="pres">
      <dgm:prSet presAssocID="{54CFB177-413F-4281-9972-AEA5B6B45927}" presName="sibTrans" presStyleLbl="sibTrans2D1" presStyleIdx="1" presStyleCnt="2"/>
      <dgm:spPr/>
      <dgm:t>
        <a:bodyPr/>
        <a:lstStyle/>
        <a:p>
          <a:endParaRPr lang="en-US"/>
        </a:p>
      </dgm:t>
    </dgm:pt>
    <dgm:pt modelId="{D48AEDC4-4B41-4092-9919-7AEE835A28E6}" type="pres">
      <dgm:prSet presAssocID="{54CFB177-413F-4281-9972-AEA5B6B45927}" presName="connectorText" presStyleLbl="sibTrans2D1" presStyleIdx="1" presStyleCnt="2"/>
      <dgm:spPr/>
      <dgm:t>
        <a:bodyPr/>
        <a:lstStyle/>
        <a:p>
          <a:endParaRPr lang="en-US"/>
        </a:p>
      </dgm:t>
    </dgm:pt>
    <dgm:pt modelId="{D432D71C-C819-49E6-8B19-04BD5A9368F3}" type="pres">
      <dgm:prSet presAssocID="{FE1360F6-00A8-452F-A871-A6C8F617F4E8}" presName="node" presStyleLbl="node1" presStyleIdx="2" presStyleCnt="3" custScaleX="302965" custLinFactNeighborX="1" custLinFactNeighborY="-5190">
        <dgm:presLayoutVars>
          <dgm:bulletEnabled val="1"/>
        </dgm:presLayoutVars>
      </dgm:prSet>
      <dgm:spPr/>
      <dgm:t>
        <a:bodyPr/>
        <a:lstStyle/>
        <a:p>
          <a:endParaRPr lang="en-US"/>
        </a:p>
      </dgm:t>
    </dgm:pt>
  </dgm:ptLst>
  <dgm:cxnLst>
    <dgm:cxn modelId="{7C02E67A-8F07-4836-9FEA-3AC3F603433B}" type="presOf" srcId="{FE1360F6-00A8-452F-A871-A6C8F617F4E8}" destId="{D432D71C-C819-49E6-8B19-04BD5A9368F3}" srcOrd="0" destOrd="0" presId="urn:microsoft.com/office/officeart/2005/8/layout/process2"/>
    <dgm:cxn modelId="{C88DF4CA-796F-493C-AC54-EBA5FFF6C007}" type="presOf" srcId="{3CC107E5-B2FE-4BB2-8A19-1A337E62A201}" destId="{484BBC0A-C98C-459E-AEEC-2E706B25979B}" srcOrd="1" destOrd="0" presId="urn:microsoft.com/office/officeart/2005/8/layout/process2"/>
    <dgm:cxn modelId="{CD4622C3-09E1-452C-BFF1-4CD057AA3DE0}" srcId="{872C6B25-6FAC-45B3-8B81-41E8C19F524D}" destId="{FE1360F6-00A8-452F-A871-A6C8F617F4E8}" srcOrd="2" destOrd="0" parTransId="{F5EF9A59-1906-4DC6-B10E-E3AEB47A3782}" sibTransId="{BB18A45D-5690-4C0B-AF70-095103A190BE}"/>
    <dgm:cxn modelId="{A0EBA1F8-7CDA-4442-BE09-D7E5D9692222}" type="presOf" srcId="{3CC107E5-B2FE-4BB2-8A19-1A337E62A201}" destId="{1ED40FC8-7E39-46E6-A5CD-E20FEF23E420}" srcOrd="0" destOrd="0" presId="urn:microsoft.com/office/officeart/2005/8/layout/process2"/>
    <dgm:cxn modelId="{27B6220E-6295-475C-A64D-C05EC336FDD4}" type="presOf" srcId="{54CFB177-413F-4281-9972-AEA5B6B45927}" destId="{4794E72C-3AF6-45AA-A621-9F42FD98ACBE}" srcOrd="0" destOrd="0" presId="urn:microsoft.com/office/officeart/2005/8/layout/process2"/>
    <dgm:cxn modelId="{4CF98D83-4428-44D1-8D0E-073B86C843CB}" srcId="{872C6B25-6FAC-45B3-8B81-41E8C19F524D}" destId="{A74169B4-B833-4D15-984B-5B3BF4F39390}" srcOrd="0" destOrd="0" parTransId="{FAD6024A-827A-4F2C-A07F-6649D58D56ED}" sibTransId="{3CC107E5-B2FE-4BB2-8A19-1A337E62A201}"/>
    <dgm:cxn modelId="{0016D91A-093C-40C1-AAA1-9EB29E716405}" type="presOf" srcId="{54CFB177-413F-4281-9972-AEA5B6B45927}" destId="{D48AEDC4-4B41-4092-9919-7AEE835A28E6}" srcOrd="1" destOrd="0" presId="urn:microsoft.com/office/officeart/2005/8/layout/process2"/>
    <dgm:cxn modelId="{270D58CD-36A5-4F81-AB0C-36AC327A33A7}" type="presOf" srcId="{D69136A7-67A2-4AF0-B08B-28EE71CB9D0D}" destId="{13E9D098-27A1-4A35-BF55-F51077B18AF5}" srcOrd="0" destOrd="0" presId="urn:microsoft.com/office/officeart/2005/8/layout/process2"/>
    <dgm:cxn modelId="{2AC1872E-A2EB-4904-B71F-85E5C679C9DF}" srcId="{872C6B25-6FAC-45B3-8B81-41E8C19F524D}" destId="{D69136A7-67A2-4AF0-B08B-28EE71CB9D0D}" srcOrd="1" destOrd="0" parTransId="{44699153-DE99-47BB-A14F-BBC9238752A9}" sibTransId="{54CFB177-413F-4281-9972-AEA5B6B45927}"/>
    <dgm:cxn modelId="{01C79063-AFFF-4EE8-A67B-CBE989239E93}" type="presOf" srcId="{A74169B4-B833-4D15-984B-5B3BF4F39390}" destId="{8CCF0885-ABE9-4EFB-BADD-DACCBF224AEB}" srcOrd="0" destOrd="0" presId="urn:microsoft.com/office/officeart/2005/8/layout/process2"/>
    <dgm:cxn modelId="{FA00C545-AD5D-4B04-8818-F0BE29DEEF1E}" type="presOf" srcId="{872C6B25-6FAC-45B3-8B81-41E8C19F524D}" destId="{B7B2675F-8ED0-4761-B046-819AB7AAEA34}" srcOrd="0" destOrd="0" presId="urn:microsoft.com/office/officeart/2005/8/layout/process2"/>
    <dgm:cxn modelId="{76CD1F22-5A28-456B-A6C2-477D5B7569ED}" type="presParOf" srcId="{B7B2675F-8ED0-4761-B046-819AB7AAEA34}" destId="{8CCF0885-ABE9-4EFB-BADD-DACCBF224AEB}" srcOrd="0" destOrd="0" presId="urn:microsoft.com/office/officeart/2005/8/layout/process2"/>
    <dgm:cxn modelId="{8FF01FE6-186B-495D-839D-CB6CBCF8A80C}" type="presParOf" srcId="{B7B2675F-8ED0-4761-B046-819AB7AAEA34}" destId="{1ED40FC8-7E39-46E6-A5CD-E20FEF23E420}" srcOrd="1" destOrd="0" presId="urn:microsoft.com/office/officeart/2005/8/layout/process2"/>
    <dgm:cxn modelId="{DF2360AA-C1D4-4221-95BF-F082BCAABAB7}" type="presParOf" srcId="{1ED40FC8-7E39-46E6-A5CD-E20FEF23E420}" destId="{484BBC0A-C98C-459E-AEEC-2E706B25979B}" srcOrd="0" destOrd="0" presId="urn:microsoft.com/office/officeart/2005/8/layout/process2"/>
    <dgm:cxn modelId="{42FC85C2-511A-4EA3-81A4-1BCDFD0E4146}" type="presParOf" srcId="{B7B2675F-8ED0-4761-B046-819AB7AAEA34}" destId="{13E9D098-27A1-4A35-BF55-F51077B18AF5}" srcOrd="2" destOrd="0" presId="urn:microsoft.com/office/officeart/2005/8/layout/process2"/>
    <dgm:cxn modelId="{D49312E3-FC2A-4C23-8C34-66073E61B1D8}" type="presParOf" srcId="{B7B2675F-8ED0-4761-B046-819AB7AAEA34}" destId="{4794E72C-3AF6-45AA-A621-9F42FD98ACBE}" srcOrd="3" destOrd="0" presId="urn:microsoft.com/office/officeart/2005/8/layout/process2"/>
    <dgm:cxn modelId="{0C9F2F04-9744-41BA-A627-3107EC562A9C}" type="presParOf" srcId="{4794E72C-3AF6-45AA-A621-9F42FD98ACBE}" destId="{D48AEDC4-4B41-4092-9919-7AEE835A28E6}" srcOrd="0" destOrd="0" presId="urn:microsoft.com/office/officeart/2005/8/layout/process2"/>
    <dgm:cxn modelId="{16F68B7D-E1B9-4756-8FF2-3AEF256304CE}" type="presParOf" srcId="{B7B2675F-8ED0-4761-B046-819AB7AAEA34}" destId="{D432D71C-C819-49E6-8B19-04BD5A9368F3}"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35485A-EC6F-4122-A061-AC3FA7CFB16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IN"/>
        </a:p>
      </dgm:t>
    </dgm:pt>
    <dgm:pt modelId="{207D710B-07D7-4925-AF5D-C340676C6AD0}">
      <dgm:prSet phldrT="[Text]" custT="1">
        <dgm:style>
          <a:lnRef idx="3">
            <a:schemeClr val="lt1"/>
          </a:lnRef>
          <a:fillRef idx="1">
            <a:schemeClr val="accent2"/>
          </a:fillRef>
          <a:effectRef idx="1">
            <a:schemeClr val="accent2"/>
          </a:effectRef>
          <a:fontRef idx="minor">
            <a:schemeClr val="lt1"/>
          </a:fontRef>
        </dgm:style>
      </dgm:prSet>
      <dgm:spPr>
        <a:solidFill>
          <a:schemeClr val="accent1">
            <a:lumMod val="50000"/>
          </a:schemeClr>
        </a:solidFill>
        <a:ln>
          <a:solidFill>
            <a:schemeClr val="accent6">
              <a:lumMod val="60000"/>
              <a:lumOff val="40000"/>
            </a:schemeClr>
          </a:solidFill>
        </a:ln>
      </dgm:spPr>
      <dgm:t>
        <a:bodyPr/>
        <a:lstStyle/>
        <a:p>
          <a:r>
            <a:rPr lang="en-IN" sz="1400" b="1" dirty="0"/>
            <a:t>Go through records</a:t>
          </a:r>
        </a:p>
      </dgm:t>
    </dgm:pt>
    <dgm:pt modelId="{F5ADF689-0E09-4053-9D28-676446ABAD11}" type="parTrans" cxnId="{5C54E7DD-5D76-45A3-8D6B-A1E185F25839}">
      <dgm:prSet/>
      <dgm:spPr/>
      <dgm:t>
        <a:bodyPr/>
        <a:lstStyle/>
        <a:p>
          <a:endParaRPr lang="en-IN"/>
        </a:p>
      </dgm:t>
    </dgm:pt>
    <dgm:pt modelId="{9249FD21-C1ED-46D6-A0B5-3C62420AF3C9}" type="sibTrans" cxnId="{5C54E7DD-5D76-45A3-8D6B-A1E185F25839}">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IN"/>
        </a:p>
      </dgm:t>
    </dgm:pt>
    <dgm:pt modelId="{1AD0E8BF-1158-4F1B-8847-FCB3A305BCD0}">
      <dgm:prSet phldrT="[Tex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r>
            <a:rPr lang="en-IN" sz="1600" dirty="0"/>
            <a:t>Analyze the complaint</a:t>
          </a:r>
        </a:p>
      </dgm:t>
    </dgm:pt>
    <dgm:pt modelId="{3826891B-7F14-446C-A5B0-5CEA36F8FD20}" type="parTrans" cxnId="{18DE43AF-4EB6-451D-B7C0-F0A6AE3FC3B4}">
      <dgm:prSet/>
      <dgm:spPr/>
      <dgm:t>
        <a:bodyPr/>
        <a:lstStyle/>
        <a:p>
          <a:endParaRPr lang="en-IN"/>
        </a:p>
      </dgm:t>
    </dgm:pt>
    <dgm:pt modelId="{38C2870B-8F83-4370-AE8E-42DB8600576C}" type="sibTrans" cxnId="{18DE43AF-4EB6-451D-B7C0-F0A6AE3FC3B4}">
      <dgm:prSet/>
      <dgm:spPr/>
      <dgm:t>
        <a:bodyPr/>
        <a:lstStyle/>
        <a:p>
          <a:endParaRPr lang="en-IN"/>
        </a:p>
      </dgm:t>
    </dgm:pt>
    <dgm:pt modelId="{F34E0169-BAD7-4F0A-80C9-5E441005A005}">
      <dgm:prSet phldrT="[Text]" custT="1">
        <dgm:style>
          <a:lnRef idx="3">
            <a:schemeClr val="lt1"/>
          </a:lnRef>
          <a:fillRef idx="1">
            <a:schemeClr val="accent2"/>
          </a:fillRef>
          <a:effectRef idx="1">
            <a:schemeClr val="accent2"/>
          </a:effectRef>
          <a:fontRef idx="minor">
            <a:schemeClr val="lt1"/>
          </a:fontRef>
        </dgm:style>
      </dgm:prSet>
      <dgm:spPr>
        <a:solidFill>
          <a:schemeClr val="accent1">
            <a:lumMod val="50000"/>
          </a:schemeClr>
        </a:solidFill>
        <a:ln>
          <a:solidFill>
            <a:schemeClr val="accent6">
              <a:lumMod val="60000"/>
              <a:lumOff val="40000"/>
            </a:schemeClr>
          </a:solidFill>
        </a:ln>
      </dgm:spPr>
      <dgm:t>
        <a:bodyPr/>
        <a:lstStyle/>
        <a:p>
          <a:r>
            <a:rPr lang="en-IN" sz="1400" b="1" dirty="0"/>
            <a:t>Hear both the parties</a:t>
          </a:r>
        </a:p>
      </dgm:t>
    </dgm:pt>
    <dgm:pt modelId="{CB1537CF-E1A4-4BDA-8C71-FBEE06AE6CF8}" type="parTrans" cxnId="{B1FE9B67-1FF7-42AC-A2DB-B585DA12AB90}">
      <dgm:prSet/>
      <dgm:spPr/>
      <dgm:t>
        <a:bodyPr/>
        <a:lstStyle/>
        <a:p>
          <a:endParaRPr lang="en-IN"/>
        </a:p>
      </dgm:t>
    </dgm:pt>
    <dgm:pt modelId="{F297CCA3-64DB-4564-9553-769670E1C9E9}" type="sibTrans" cxnId="{B1FE9B67-1FF7-42AC-A2DB-B585DA12AB90}">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IN"/>
        </a:p>
      </dgm:t>
    </dgm:pt>
    <dgm:pt modelId="{06900DDB-C1A4-400E-9C18-610FE0B4BEE1}">
      <dgm:prSet phldrT="[Tex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r>
            <a:rPr lang="en-IN" sz="1600" dirty="0"/>
            <a:t>Opportunity for both </a:t>
          </a:r>
          <a:r>
            <a:rPr lang="en-IN" sz="1600" dirty="0" smtClean="0"/>
            <a:t>parties </a:t>
          </a:r>
          <a:r>
            <a:rPr lang="en-IN" sz="1600" dirty="0"/>
            <a:t>to represent their case</a:t>
          </a:r>
        </a:p>
      </dgm:t>
    </dgm:pt>
    <dgm:pt modelId="{7DDBE41C-6D8F-43A4-9F82-DFEFBBC53967}" type="parTrans" cxnId="{3B718123-911A-4ED5-A4CF-DCB722BE858B}">
      <dgm:prSet/>
      <dgm:spPr/>
      <dgm:t>
        <a:bodyPr/>
        <a:lstStyle/>
        <a:p>
          <a:endParaRPr lang="en-IN"/>
        </a:p>
      </dgm:t>
    </dgm:pt>
    <dgm:pt modelId="{A9BDC480-3184-4CA1-926C-F85693370729}" type="sibTrans" cxnId="{3B718123-911A-4ED5-A4CF-DCB722BE858B}">
      <dgm:prSet/>
      <dgm:spPr/>
      <dgm:t>
        <a:bodyPr/>
        <a:lstStyle/>
        <a:p>
          <a:endParaRPr lang="en-IN"/>
        </a:p>
      </dgm:t>
    </dgm:pt>
    <dgm:pt modelId="{B340AE5B-16E3-477F-9138-69A370327076}">
      <dgm:prSet phldrT="[Text]" custT="1">
        <dgm:style>
          <a:lnRef idx="3">
            <a:schemeClr val="lt1"/>
          </a:lnRef>
          <a:fillRef idx="1">
            <a:schemeClr val="accent2"/>
          </a:fillRef>
          <a:effectRef idx="1">
            <a:schemeClr val="accent2"/>
          </a:effectRef>
          <a:fontRef idx="minor">
            <a:schemeClr val="lt1"/>
          </a:fontRef>
        </dgm:style>
      </dgm:prSet>
      <dgm:spPr>
        <a:solidFill>
          <a:schemeClr val="accent1">
            <a:lumMod val="50000"/>
          </a:schemeClr>
        </a:solidFill>
        <a:ln>
          <a:solidFill>
            <a:schemeClr val="accent6">
              <a:lumMod val="60000"/>
              <a:lumOff val="40000"/>
            </a:schemeClr>
          </a:solidFill>
        </a:ln>
      </dgm:spPr>
      <dgm:t>
        <a:bodyPr/>
        <a:lstStyle/>
        <a:p>
          <a:r>
            <a:rPr lang="en-IN" sz="1400" b="1" dirty="0"/>
            <a:t>Discuss for redressal</a:t>
          </a:r>
        </a:p>
      </dgm:t>
    </dgm:pt>
    <dgm:pt modelId="{57F20293-6FA2-4DA3-BF93-679B128DA80D}" type="parTrans" cxnId="{D51BB93D-EA95-4646-9CAB-86843DB1E21D}">
      <dgm:prSet/>
      <dgm:spPr/>
      <dgm:t>
        <a:bodyPr/>
        <a:lstStyle/>
        <a:p>
          <a:endParaRPr lang="en-IN"/>
        </a:p>
      </dgm:t>
    </dgm:pt>
    <dgm:pt modelId="{15118E0A-89D6-4E88-BB04-87BBBFFAD0AB}" type="sibTrans" cxnId="{D51BB93D-EA95-4646-9CAB-86843DB1E21D}">
      <dgm:prSet>
        <dgm:style>
          <a:lnRef idx="2">
            <a:schemeClr val="dk1">
              <a:shade val="50000"/>
            </a:schemeClr>
          </a:lnRef>
          <a:fillRef idx="1">
            <a:schemeClr val="dk1"/>
          </a:fillRef>
          <a:effectRef idx="0">
            <a:schemeClr val="dk1"/>
          </a:effectRef>
          <a:fontRef idx="minor">
            <a:schemeClr val="lt1"/>
          </a:fontRef>
        </dgm:style>
      </dgm:prSet>
      <dgm:spPr/>
      <dgm:t>
        <a:bodyPr/>
        <a:lstStyle/>
        <a:p>
          <a:endParaRPr lang="en-IN"/>
        </a:p>
      </dgm:t>
    </dgm:pt>
    <dgm:pt modelId="{AC742DFB-7E94-4194-89E8-23C58B5D1490}">
      <dgm:prSet phldrT="[Text]" custT="1">
        <dgm:style>
          <a:lnRef idx="3">
            <a:schemeClr val="lt1"/>
          </a:lnRef>
          <a:fillRef idx="1">
            <a:schemeClr val="accent2"/>
          </a:fillRef>
          <a:effectRef idx="1">
            <a:schemeClr val="accent2"/>
          </a:effectRef>
          <a:fontRef idx="minor">
            <a:schemeClr val="lt1"/>
          </a:fontRef>
        </dgm:style>
      </dgm:prSet>
      <dgm:spPr>
        <a:solidFill>
          <a:schemeClr val="accent1">
            <a:lumMod val="50000"/>
          </a:schemeClr>
        </a:solidFill>
        <a:ln>
          <a:solidFill>
            <a:schemeClr val="accent6">
              <a:lumMod val="60000"/>
              <a:lumOff val="40000"/>
            </a:schemeClr>
          </a:solidFill>
        </a:ln>
      </dgm:spPr>
      <dgm:t>
        <a:bodyPr/>
        <a:lstStyle/>
        <a:p>
          <a:r>
            <a:rPr lang="en-IN" sz="1400" b="1" dirty="0"/>
            <a:t>Record admissibility of claim value</a:t>
          </a:r>
        </a:p>
      </dgm:t>
    </dgm:pt>
    <dgm:pt modelId="{C3810C65-076B-437A-8D42-F82C0DBC979F}" type="parTrans" cxnId="{D6101A0E-E083-4585-8CFE-4A9B40126B96}">
      <dgm:prSet/>
      <dgm:spPr/>
      <dgm:t>
        <a:bodyPr/>
        <a:lstStyle/>
        <a:p>
          <a:endParaRPr lang="en-IN"/>
        </a:p>
      </dgm:t>
    </dgm:pt>
    <dgm:pt modelId="{FAD98487-65A9-4C12-86B7-33D22786B0B2}" type="sibTrans" cxnId="{D6101A0E-E083-4585-8CFE-4A9B40126B96}">
      <dgm:prSet/>
      <dgm:spPr/>
      <dgm:t>
        <a:bodyPr/>
        <a:lstStyle/>
        <a:p>
          <a:endParaRPr lang="en-IN"/>
        </a:p>
      </dgm:t>
    </dgm:pt>
    <dgm:pt modelId="{83ABB45C-C74C-4A7C-BA13-791558D24A8D}">
      <dgm:prSe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r>
            <a:rPr lang="en-IN" sz="1600" dirty="0"/>
            <a:t>Detailed discussion and/or clarification</a:t>
          </a:r>
        </a:p>
      </dgm:t>
    </dgm:pt>
    <dgm:pt modelId="{7DA68951-CC37-4B79-A341-1EB6D288FAFF}" type="parTrans" cxnId="{A7C2A52F-77DA-4616-A858-EF5BCDB39FB5}">
      <dgm:prSet/>
      <dgm:spPr/>
      <dgm:t>
        <a:bodyPr/>
        <a:lstStyle/>
        <a:p>
          <a:endParaRPr lang="en-IN"/>
        </a:p>
      </dgm:t>
    </dgm:pt>
    <dgm:pt modelId="{CC1F6114-E8A3-4E9E-BC7D-2680516DCE2B}" type="sibTrans" cxnId="{A7C2A52F-77DA-4616-A858-EF5BCDB39FB5}">
      <dgm:prSet/>
      <dgm:spPr/>
      <dgm:t>
        <a:bodyPr/>
        <a:lstStyle/>
        <a:p>
          <a:endParaRPr lang="en-IN"/>
        </a:p>
      </dgm:t>
    </dgm:pt>
    <dgm:pt modelId="{109E5A73-39EC-423F-B0C0-3CF2B0624C0C}">
      <dgm:prSe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r>
            <a:rPr lang="en-IN" sz="1600" dirty="0" smtClean="0"/>
            <a:t>Prepare order mentioning admissible claim value</a:t>
          </a:r>
          <a:endParaRPr lang="en-IN" sz="1600" dirty="0"/>
        </a:p>
      </dgm:t>
    </dgm:pt>
    <dgm:pt modelId="{04078887-1E72-4198-AA76-A1700512BE77}" type="parTrans" cxnId="{EB6242CF-C11B-43DD-9BB4-99044C2C9382}">
      <dgm:prSet/>
      <dgm:spPr/>
      <dgm:t>
        <a:bodyPr/>
        <a:lstStyle/>
        <a:p>
          <a:endParaRPr lang="en-US"/>
        </a:p>
      </dgm:t>
    </dgm:pt>
    <dgm:pt modelId="{8A5CDD4F-DDBC-458A-BEB0-BC3E0C4116A7}" type="sibTrans" cxnId="{EB6242CF-C11B-43DD-9BB4-99044C2C9382}">
      <dgm:prSet/>
      <dgm:spPr/>
      <dgm:t>
        <a:bodyPr/>
        <a:lstStyle/>
        <a:p>
          <a:endParaRPr lang="en-US"/>
        </a:p>
      </dgm:t>
    </dgm:pt>
    <dgm:pt modelId="{92A94210-1521-4895-857F-DF156ED66757}">
      <dgm:prSet custT="1">
        <dgm:style>
          <a:lnRef idx="1">
            <a:schemeClr val="accent6"/>
          </a:lnRef>
          <a:fillRef idx="2">
            <a:schemeClr val="accent6"/>
          </a:fillRef>
          <a:effectRef idx="1">
            <a:schemeClr val="accent6"/>
          </a:effectRef>
          <a:fontRef idx="minor">
            <a:schemeClr val="dk1"/>
          </a:fontRef>
        </dgm:style>
      </dgm:prSet>
      <dgm:spPr>
        <a:solidFill>
          <a:schemeClr val="accent1">
            <a:lumMod val="40000"/>
            <a:lumOff val="60000"/>
          </a:schemeClr>
        </a:solidFill>
        <a:ln>
          <a:solidFill>
            <a:schemeClr val="tx1"/>
          </a:solidFill>
        </a:ln>
      </dgm:spPr>
      <dgm:t>
        <a:bodyPr/>
        <a:lstStyle/>
        <a:p>
          <a:endParaRPr lang="en-IN" sz="1600" dirty="0"/>
        </a:p>
      </dgm:t>
    </dgm:pt>
    <dgm:pt modelId="{23255A9E-E88D-4A4A-8851-9BF6C98EEC55}" type="parTrans" cxnId="{D0C171C6-DAA1-4F5A-9047-C7DACE052AEA}">
      <dgm:prSet/>
      <dgm:spPr/>
      <dgm:t>
        <a:bodyPr/>
        <a:lstStyle/>
        <a:p>
          <a:endParaRPr lang="en-US"/>
        </a:p>
      </dgm:t>
    </dgm:pt>
    <dgm:pt modelId="{89C58EE6-A952-446A-9017-776553F4B580}" type="sibTrans" cxnId="{D0C171C6-DAA1-4F5A-9047-C7DACE052AEA}">
      <dgm:prSet/>
      <dgm:spPr/>
      <dgm:t>
        <a:bodyPr/>
        <a:lstStyle/>
        <a:p>
          <a:endParaRPr lang="en-US"/>
        </a:p>
      </dgm:t>
    </dgm:pt>
    <dgm:pt modelId="{EA400140-6B3C-4543-AB1B-11D1DAC6D28A}" type="pres">
      <dgm:prSet presAssocID="{0335485A-EC6F-4122-A061-AC3FA7CFB16C}" presName="Name0" presStyleCnt="0">
        <dgm:presLayoutVars>
          <dgm:dir/>
          <dgm:animLvl val="lvl"/>
          <dgm:resizeHandles val="exact"/>
        </dgm:presLayoutVars>
      </dgm:prSet>
      <dgm:spPr/>
      <dgm:t>
        <a:bodyPr/>
        <a:lstStyle/>
        <a:p>
          <a:endParaRPr lang="en-US"/>
        </a:p>
      </dgm:t>
    </dgm:pt>
    <dgm:pt modelId="{48E5E471-8F37-4279-AEC5-EBBA8A102B31}" type="pres">
      <dgm:prSet presAssocID="{0335485A-EC6F-4122-A061-AC3FA7CFB16C}" presName="tSp" presStyleCnt="0"/>
      <dgm:spPr/>
    </dgm:pt>
    <dgm:pt modelId="{500560F6-C15E-49A2-8FDD-E2342F501181}" type="pres">
      <dgm:prSet presAssocID="{0335485A-EC6F-4122-A061-AC3FA7CFB16C}" presName="bSp" presStyleCnt="0"/>
      <dgm:spPr/>
    </dgm:pt>
    <dgm:pt modelId="{597C251D-CD1A-49BF-9F18-91805B535818}" type="pres">
      <dgm:prSet presAssocID="{0335485A-EC6F-4122-A061-AC3FA7CFB16C}" presName="process" presStyleCnt="0"/>
      <dgm:spPr/>
    </dgm:pt>
    <dgm:pt modelId="{6CBDC58B-2195-4C89-951F-D0AB3FBADC52}" type="pres">
      <dgm:prSet presAssocID="{207D710B-07D7-4925-AF5D-C340676C6AD0}" presName="composite1" presStyleCnt="0"/>
      <dgm:spPr/>
    </dgm:pt>
    <dgm:pt modelId="{4999FD48-A773-4D30-9C95-CD20AF1A7F9C}" type="pres">
      <dgm:prSet presAssocID="{207D710B-07D7-4925-AF5D-C340676C6AD0}" presName="dummyNode1" presStyleLbl="node1" presStyleIdx="0" presStyleCnt="4"/>
      <dgm:spPr/>
    </dgm:pt>
    <dgm:pt modelId="{22E947D9-8FAD-46C6-9103-5FAD6F361402}" type="pres">
      <dgm:prSet presAssocID="{207D710B-07D7-4925-AF5D-C340676C6AD0}" presName="childNode1" presStyleLbl="bgAcc1" presStyleIdx="0" presStyleCnt="4" custScaleX="118287" custScaleY="136054" custLinFactNeighborY="5250">
        <dgm:presLayoutVars>
          <dgm:bulletEnabled val="1"/>
        </dgm:presLayoutVars>
      </dgm:prSet>
      <dgm:spPr/>
      <dgm:t>
        <a:bodyPr/>
        <a:lstStyle/>
        <a:p>
          <a:endParaRPr lang="en-US"/>
        </a:p>
      </dgm:t>
    </dgm:pt>
    <dgm:pt modelId="{488F3A81-1019-4762-8D8F-5C7A7F7ED9FE}" type="pres">
      <dgm:prSet presAssocID="{207D710B-07D7-4925-AF5D-C340676C6AD0}" presName="childNode1tx" presStyleLbl="bgAcc1" presStyleIdx="0" presStyleCnt="4">
        <dgm:presLayoutVars>
          <dgm:bulletEnabled val="1"/>
        </dgm:presLayoutVars>
      </dgm:prSet>
      <dgm:spPr/>
      <dgm:t>
        <a:bodyPr/>
        <a:lstStyle/>
        <a:p>
          <a:endParaRPr lang="en-US"/>
        </a:p>
      </dgm:t>
    </dgm:pt>
    <dgm:pt modelId="{860C4C12-EB4D-40CA-8BE8-7688F2860501}" type="pres">
      <dgm:prSet presAssocID="{207D710B-07D7-4925-AF5D-C340676C6AD0}" presName="parentNode1" presStyleLbl="node1" presStyleIdx="0" presStyleCnt="4" custScaleX="128144" custScaleY="139466" custLinFactNeighborX="-13546" custLinFactNeighborY="17914">
        <dgm:presLayoutVars>
          <dgm:chMax val="1"/>
          <dgm:bulletEnabled val="1"/>
        </dgm:presLayoutVars>
      </dgm:prSet>
      <dgm:spPr/>
      <dgm:t>
        <a:bodyPr/>
        <a:lstStyle/>
        <a:p>
          <a:endParaRPr lang="en-US"/>
        </a:p>
      </dgm:t>
    </dgm:pt>
    <dgm:pt modelId="{8CBFE06A-C8C1-4607-8666-6FF75409F4C3}" type="pres">
      <dgm:prSet presAssocID="{207D710B-07D7-4925-AF5D-C340676C6AD0}" presName="connSite1" presStyleCnt="0"/>
      <dgm:spPr/>
    </dgm:pt>
    <dgm:pt modelId="{9D10BFF0-ED2E-4DD2-9D39-88C03711CD2B}" type="pres">
      <dgm:prSet presAssocID="{9249FD21-C1ED-46D6-A0B5-3C62420AF3C9}" presName="Name9" presStyleLbl="sibTrans2D1" presStyleIdx="0" presStyleCnt="3" custScaleX="120419" custLinFactNeighborX="-1684" custLinFactNeighborY="3205"/>
      <dgm:spPr/>
      <dgm:t>
        <a:bodyPr/>
        <a:lstStyle/>
        <a:p>
          <a:endParaRPr lang="en-US"/>
        </a:p>
      </dgm:t>
    </dgm:pt>
    <dgm:pt modelId="{0DC82631-7ED6-4E56-A4A7-CD4C89A6A845}" type="pres">
      <dgm:prSet presAssocID="{F34E0169-BAD7-4F0A-80C9-5E441005A005}" presName="composite2" presStyleCnt="0"/>
      <dgm:spPr/>
    </dgm:pt>
    <dgm:pt modelId="{D14F8CC9-FC45-4D8B-9DFC-3CFABCA042BA}" type="pres">
      <dgm:prSet presAssocID="{F34E0169-BAD7-4F0A-80C9-5E441005A005}" presName="dummyNode2" presStyleLbl="node1" presStyleIdx="0" presStyleCnt="4"/>
      <dgm:spPr/>
    </dgm:pt>
    <dgm:pt modelId="{BB733B7D-DECF-4227-BB4B-E55F11A76106}" type="pres">
      <dgm:prSet presAssocID="{F34E0169-BAD7-4F0A-80C9-5E441005A005}" presName="childNode2" presStyleLbl="bgAcc1" presStyleIdx="1" presStyleCnt="4" custScaleX="147821" custScaleY="165473">
        <dgm:presLayoutVars>
          <dgm:bulletEnabled val="1"/>
        </dgm:presLayoutVars>
      </dgm:prSet>
      <dgm:spPr/>
      <dgm:t>
        <a:bodyPr/>
        <a:lstStyle/>
        <a:p>
          <a:endParaRPr lang="en-US"/>
        </a:p>
      </dgm:t>
    </dgm:pt>
    <dgm:pt modelId="{BB2CB77C-ED95-42F2-8A60-B8B12B87889D}" type="pres">
      <dgm:prSet presAssocID="{F34E0169-BAD7-4F0A-80C9-5E441005A005}" presName="childNode2tx" presStyleLbl="bgAcc1" presStyleIdx="1" presStyleCnt="4">
        <dgm:presLayoutVars>
          <dgm:bulletEnabled val="1"/>
        </dgm:presLayoutVars>
      </dgm:prSet>
      <dgm:spPr/>
      <dgm:t>
        <a:bodyPr/>
        <a:lstStyle/>
        <a:p>
          <a:endParaRPr lang="en-US"/>
        </a:p>
      </dgm:t>
    </dgm:pt>
    <dgm:pt modelId="{EFF98B66-B8C9-4113-8320-702FAD045C1E}" type="pres">
      <dgm:prSet presAssocID="{F34E0169-BAD7-4F0A-80C9-5E441005A005}" presName="parentNode2" presStyleLbl="node1" presStyleIdx="1" presStyleCnt="4" custScaleX="123434" custScaleY="144856" custLinFactNeighborX="269" custLinFactNeighborY="-45045">
        <dgm:presLayoutVars>
          <dgm:chMax val="0"/>
          <dgm:bulletEnabled val="1"/>
        </dgm:presLayoutVars>
      </dgm:prSet>
      <dgm:spPr/>
      <dgm:t>
        <a:bodyPr/>
        <a:lstStyle/>
        <a:p>
          <a:endParaRPr lang="en-US"/>
        </a:p>
      </dgm:t>
    </dgm:pt>
    <dgm:pt modelId="{BA20E436-B77F-45C4-A239-B8087F30D2E8}" type="pres">
      <dgm:prSet presAssocID="{F34E0169-BAD7-4F0A-80C9-5E441005A005}" presName="connSite2" presStyleCnt="0"/>
      <dgm:spPr/>
    </dgm:pt>
    <dgm:pt modelId="{10B4CEB3-7BC2-4620-AB1E-8232FB09B902}" type="pres">
      <dgm:prSet presAssocID="{F297CCA3-64DB-4564-9553-769670E1C9E9}" presName="Name18" presStyleLbl="sibTrans2D1" presStyleIdx="1" presStyleCnt="3"/>
      <dgm:spPr/>
      <dgm:t>
        <a:bodyPr/>
        <a:lstStyle/>
        <a:p>
          <a:endParaRPr lang="en-US"/>
        </a:p>
      </dgm:t>
    </dgm:pt>
    <dgm:pt modelId="{556DA501-4DC0-4093-B392-DB89DD254FA4}" type="pres">
      <dgm:prSet presAssocID="{B340AE5B-16E3-477F-9138-69A370327076}" presName="composite1" presStyleCnt="0"/>
      <dgm:spPr/>
    </dgm:pt>
    <dgm:pt modelId="{2BF7ABE8-CAFC-46F5-AF77-639561B26514}" type="pres">
      <dgm:prSet presAssocID="{B340AE5B-16E3-477F-9138-69A370327076}" presName="dummyNode1" presStyleLbl="node1" presStyleIdx="1" presStyleCnt="4"/>
      <dgm:spPr/>
    </dgm:pt>
    <dgm:pt modelId="{8A3D78E5-B5EA-4DAF-A2AD-D8DB7BE543A1}" type="pres">
      <dgm:prSet presAssocID="{B340AE5B-16E3-477F-9138-69A370327076}" presName="childNode1" presStyleLbl="bgAcc1" presStyleIdx="2" presStyleCnt="4" custScaleX="136067" custScaleY="130612">
        <dgm:presLayoutVars>
          <dgm:bulletEnabled val="1"/>
        </dgm:presLayoutVars>
      </dgm:prSet>
      <dgm:spPr/>
      <dgm:t>
        <a:bodyPr/>
        <a:lstStyle/>
        <a:p>
          <a:endParaRPr lang="en-US"/>
        </a:p>
      </dgm:t>
    </dgm:pt>
    <dgm:pt modelId="{AC0027A0-BB43-4BFE-BFA1-228461BA53DA}" type="pres">
      <dgm:prSet presAssocID="{B340AE5B-16E3-477F-9138-69A370327076}" presName="childNode1tx" presStyleLbl="bgAcc1" presStyleIdx="2" presStyleCnt="4">
        <dgm:presLayoutVars>
          <dgm:bulletEnabled val="1"/>
        </dgm:presLayoutVars>
      </dgm:prSet>
      <dgm:spPr/>
      <dgm:t>
        <a:bodyPr/>
        <a:lstStyle/>
        <a:p>
          <a:endParaRPr lang="en-US"/>
        </a:p>
      </dgm:t>
    </dgm:pt>
    <dgm:pt modelId="{A9823239-E5FF-4091-84B7-30F9514CC79F}" type="pres">
      <dgm:prSet presAssocID="{B340AE5B-16E3-477F-9138-69A370327076}" presName="parentNode1" presStyleLbl="node1" presStyleIdx="2" presStyleCnt="4" custScaleX="126359" custScaleY="146041" custLinFactNeighborX="-25300" custLinFactNeighborY="43028">
        <dgm:presLayoutVars>
          <dgm:chMax val="1"/>
          <dgm:bulletEnabled val="1"/>
        </dgm:presLayoutVars>
      </dgm:prSet>
      <dgm:spPr/>
      <dgm:t>
        <a:bodyPr/>
        <a:lstStyle/>
        <a:p>
          <a:endParaRPr lang="en-US"/>
        </a:p>
      </dgm:t>
    </dgm:pt>
    <dgm:pt modelId="{9B290DCB-A0BD-4DC7-BDA5-28109BC32DC3}" type="pres">
      <dgm:prSet presAssocID="{B340AE5B-16E3-477F-9138-69A370327076}" presName="connSite1" presStyleCnt="0"/>
      <dgm:spPr/>
    </dgm:pt>
    <dgm:pt modelId="{5E4378E0-2532-4193-AE90-539D3E723B97}" type="pres">
      <dgm:prSet presAssocID="{15118E0A-89D6-4E88-BB04-87BBBFFAD0AB}" presName="Name9" presStyleLbl="sibTrans2D1" presStyleIdx="2" presStyleCnt="3" custScaleX="161043" custLinFactNeighborX="-556" custLinFactNeighborY="3943"/>
      <dgm:spPr/>
      <dgm:t>
        <a:bodyPr/>
        <a:lstStyle/>
        <a:p>
          <a:endParaRPr lang="en-US"/>
        </a:p>
      </dgm:t>
    </dgm:pt>
    <dgm:pt modelId="{C755BAF6-824F-4891-8E69-646CC2040F62}" type="pres">
      <dgm:prSet presAssocID="{AC742DFB-7E94-4194-89E8-23C58B5D1490}" presName="composite2" presStyleCnt="0"/>
      <dgm:spPr/>
    </dgm:pt>
    <dgm:pt modelId="{BB0C7670-2006-4F1E-851C-B4BA9BC6F3D4}" type="pres">
      <dgm:prSet presAssocID="{AC742DFB-7E94-4194-89E8-23C58B5D1490}" presName="dummyNode2" presStyleLbl="node1" presStyleIdx="2" presStyleCnt="4"/>
      <dgm:spPr/>
    </dgm:pt>
    <dgm:pt modelId="{4E0D6C0D-BFCB-4C2B-A3DD-34BF954F8A0F}" type="pres">
      <dgm:prSet presAssocID="{AC742DFB-7E94-4194-89E8-23C58B5D1490}" presName="childNode2" presStyleLbl="bgAcc1" presStyleIdx="3" presStyleCnt="4" custScaleX="124757" custScaleY="187409" custLinFactNeighborX="2" custLinFactNeighborY="1294">
        <dgm:presLayoutVars>
          <dgm:bulletEnabled val="1"/>
        </dgm:presLayoutVars>
      </dgm:prSet>
      <dgm:spPr/>
      <dgm:t>
        <a:bodyPr/>
        <a:lstStyle/>
        <a:p>
          <a:endParaRPr lang="en-US"/>
        </a:p>
      </dgm:t>
    </dgm:pt>
    <dgm:pt modelId="{BB559C73-2A96-48E0-8B9E-F604DCFE3BFA}" type="pres">
      <dgm:prSet presAssocID="{AC742DFB-7E94-4194-89E8-23C58B5D1490}" presName="childNode2tx" presStyleLbl="bgAcc1" presStyleIdx="3" presStyleCnt="4">
        <dgm:presLayoutVars>
          <dgm:bulletEnabled val="1"/>
        </dgm:presLayoutVars>
      </dgm:prSet>
      <dgm:spPr/>
      <dgm:t>
        <a:bodyPr/>
        <a:lstStyle/>
        <a:p>
          <a:endParaRPr lang="en-US"/>
        </a:p>
      </dgm:t>
    </dgm:pt>
    <dgm:pt modelId="{2AC06889-1733-450E-9FEC-B2CFBD50A4D2}" type="pres">
      <dgm:prSet presAssocID="{AC742DFB-7E94-4194-89E8-23C58B5D1490}" presName="parentNode2" presStyleLbl="node1" presStyleIdx="3" presStyleCnt="4" custScaleX="120164" custScaleY="149763" custLinFactNeighborX="-8468" custLinFactNeighborY="-53711">
        <dgm:presLayoutVars>
          <dgm:chMax val="0"/>
          <dgm:bulletEnabled val="1"/>
        </dgm:presLayoutVars>
      </dgm:prSet>
      <dgm:spPr/>
      <dgm:t>
        <a:bodyPr/>
        <a:lstStyle/>
        <a:p>
          <a:endParaRPr lang="en-US"/>
        </a:p>
      </dgm:t>
    </dgm:pt>
    <dgm:pt modelId="{341A7238-FD0C-48A8-BAB4-368753F8CBA4}" type="pres">
      <dgm:prSet presAssocID="{AC742DFB-7E94-4194-89E8-23C58B5D1490}" presName="connSite2" presStyleCnt="0"/>
      <dgm:spPr/>
    </dgm:pt>
  </dgm:ptLst>
  <dgm:cxnLst>
    <dgm:cxn modelId="{EB6242CF-C11B-43DD-9BB4-99044C2C9382}" srcId="{AC742DFB-7E94-4194-89E8-23C58B5D1490}" destId="{109E5A73-39EC-423F-B0C0-3CF2B0624C0C}" srcOrd="1" destOrd="0" parTransId="{04078887-1E72-4198-AA76-A1700512BE77}" sibTransId="{8A5CDD4F-DDBC-458A-BEB0-BC3E0C4116A7}"/>
    <dgm:cxn modelId="{18DE43AF-4EB6-451D-B7C0-F0A6AE3FC3B4}" srcId="{207D710B-07D7-4925-AF5D-C340676C6AD0}" destId="{1AD0E8BF-1158-4F1B-8847-FCB3A305BCD0}" srcOrd="0" destOrd="0" parTransId="{3826891B-7F14-446C-A5B0-5CEA36F8FD20}" sibTransId="{38C2870B-8F83-4370-AE8E-42DB8600576C}"/>
    <dgm:cxn modelId="{D51BB93D-EA95-4646-9CAB-86843DB1E21D}" srcId="{0335485A-EC6F-4122-A061-AC3FA7CFB16C}" destId="{B340AE5B-16E3-477F-9138-69A370327076}" srcOrd="2" destOrd="0" parTransId="{57F20293-6FA2-4DA3-BF93-679B128DA80D}" sibTransId="{15118E0A-89D6-4E88-BB04-87BBBFFAD0AB}"/>
    <dgm:cxn modelId="{A8A67851-AB85-48A7-B7BD-A07D9300624C}" type="presOf" srcId="{1AD0E8BF-1158-4F1B-8847-FCB3A305BCD0}" destId="{22E947D9-8FAD-46C6-9103-5FAD6F361402}" srcOrd="0" destOrd="0" presId="urn:microsoft.com/office/officeart/2005/8/layout/hProcess4"/>
    <dgm:cxn modelId="{48CDE6A4-5EED-4C67-B31F-B92906998123}" type="presOf" srcId="{AC742DFB-7E94-4194-89E8-23C58B5D1490}" destId="{2AC06889-1733-450E-9FEC-B2CFBD50A4D2}" srcOrd="0" destOrd="0" presId="urn:microsoft.com/office/officeart/2005/8/layout/hProcess4"/>
    <dgm:cxn modelId="{FF8C128C-C0F5-4A30-9CCE-E8F6F50A0F6C}" type="presOf" srcId="{109E5A73-39EC-423F-B0C0-3CF2B0624C0C}" destId="{4E0D6C0D-BFCB-4C2B-A3DD-34BF954F8A0F}" srcOrd="0" destOrd="1" presId="urn:microsoft.com/office/officeart/2005/8/layout/hProcess4"/>
    <dgm:cxn modelId="{67EF072D-E851-44B0-99D5-1A8FA6615349}" type="presOf" srcId="{92A94210-1521-4895-857F-DF156ED66757}" destId="{BB559C73-2A96-48E0-8B9E-F604DCFE3BFA}" srcOrd="1" destOrd="0" presId="urn:microsoft.com/office/officeart/2005/8/layout/hProcess4"/>
    <dgm:cxn modelId="{A7C2A52F-77DA-4616-A858-EF5BCDB39FB5}" srcId="{B340AE5B-16E3-477F-9138-69A370327076}" destId="{83ABB45C-C74C-4A7C-BA13-791558D24A8D}" srcOrd="0" destOrd="0" parTransId="{7DA68951-CC37-4B79-A341-1EB6D288FAFF}" sibTransId="{CC1F6114-E8A3-4E9E-BC7D-2680516DCE2B}"/>
    <dgm:cxn modelId="{7E18954B-A970-4862-9A86-E11C61CA3621}" type="presOf" srcId="{207D710B-07D7-4925-AF5D-C340676C6AD0}" destId="{860C4C12-EB4D-40CA-8BE8-7688F2860501}" srcOrd="0" destOrd="0" presId="urn:microsoft.com/office/officeart/2005/8/layout/hProcess4"/>
    <dgm:cxn modelId="{D0C171C6-DAA1-4F5A-9047-C7DACE052AEA}" srcId="{AC742DFB-7E94-4194-89E8-23C58B5D1490}" destId="{92A94210-1521-4895-857F-DF156ED66757}" srcOrd="0" destOrd="0" parTransId="{23255A9E-E88D-4A4A-8851-9BF6C98EEC55}" sibTransId="{89C58EE6-A952-446A-9017-776553F4B580}"/>
    <dgm:cxn modelId="{839B9E05-9D64-4AF9-AF60-4613AC8E9CA4}" type="presOf" srcId="{F297CCA3-64DB-4564-9553-769670E1C9E9}" destId="{10B4CEB3-7BC2-4620-AB1E-8232FB09B902}" srcOrd="0" destOrd="0" presId="urn:microsoft.com/office/officeart/2005/8/layout/hProcess4"/>
    <dgm:cxn modelId="{A3E21E6A-1D41-4815-B391-00C3FDE8330F}" type="presOf" srcId="{83ABB45C-C74C-4A7C-BA13-791558D24A8D}" destId="{8A3D78E5-B5EA-4DAF-A2AD-D8DB7BE543A1}" srcOrd="0" destOrd="0" presId="urn:microsoft.com/office/officeart/2005/8/layout/hProcess4"/>
    <dgm:cxn modelId="{D6101A0E-E083-4585-8CFE-4A9B40126B96}" srcId="{0335485A-EC6F-4122-A061-AC3FA7CFB16C}" destId="{AC742DFB-7E94-4194-89E8-23C58B5D1490}" srcOrd="3" destOrd="0" parTransId="{C3810C65-076B-437A-8D42-F82C0DBC979F}" sibTransId="{FAD98487-65A9-4C12-86B7-33D22786B0B2}"/>
    <dgm:cxn modelId="{976D7E0F-DFCA-4687-BED0-A666A9C0D8F5}" type="presOf" srcId="{06900DDB-C1A4-400E-9C18-610FE0B4BEE1}" destId="{BB2CB77C-ED95-42F2-8A60-B8B12B87889D}" srcOrd="1" destOrd="0" presId="urn:microsoft.com/office/officeart/2005/8/layout/hProcess4"/>
    <dgm:cxn modelId="{3B718123-911A-4ED5-A4CF-DCB722BE858B}" srcId="{F34E0169-BAD7-4F0A-80C9-5E441005A005}" destId="{06900DDB-C1A4-400E-9C18-610FE0B4BEE1}" srcOrd="0" destOrd="0" parTransId="{7DDBE41C-6D8F-43A4-9F82-DFEFBBC53967}" sibTransId="{A9BDC480-3184-4CA1-926C-F85693370729}"/>
    <dgm:cxn modelId="{3A7C1323-2D41-4053-9247-EE213D7AF4F1}" type="presOf" srcId="{B340AE5B-16E3-477F-9138-69A370327076}" destId="{A9823239-E5FF-4091-84B7-30F9514CC79F}" srcOrd="0" destOrd="0" presId="urn:microsoft.com/office/officeart/2005/8/layout/hProcess4"/>
    <dgm:cxn modelId="{447287FA-0293-441A-8FF4-9DB3C5329635}" type="presOf" srcId="{06900DDB-C1A4-400E-9C18-610FE0B4BEE1}" destId="{BB733B7D-DECF-4227-BB4B-E55F11A76106}" srcOrd="0" destOrd="0" presId="urn:microsoft.com/office/officeart/2005/8/layout/hProcess4"/>
    <dgm:cxn modelId="{B1FE9B67-1FF7-42AC-A2DB-B585DA12AB90}" srcId="{0335485A-EC6F-4122-A061-AC3FA7CFB16C}" destId="{F34E0169-BAD7-4F0A-80C9-5E441005A005}" srcOrd="1" destOrd="0" parTransId="{CB1537CF-E1A4-4BDA-8C71-FBEE06AE6CF8}" sibTransId="{F297CCA3-64DB-4564-9553-769670E1C9E9}"/>
    <dgm:cxn modelId="{11B64179-153F-4B6A-BD4C-28B38D0C71BF}" type="presOf" srcId="{1AD0E8BF-1158-4F1B-8847-FCB3A305BCD0}" destId="{488F3A81-1019-4762-8D8F-5C7A7F7ED9FE}" srcOrd="1" destOrd="0" presId="urn:microsoft.com/office/officeart/2005/8/layout/hProcess4"/>
    <dgm:cxn modelId="{5C54E7DD-5D76-45A3-8D6B-A1E185F25839}" srcId="{0335485A-EC6F-4122-A061-AC3FA7CFB16C}" destId="{207D710B-07D7-4925-AF5D-C340676C6AD0}" srcOrd="0" destOrd="0" parTransId="{F5ADF689-0E09-4053-9D28-676446ABAD11}" sibTransId="{9249FD21-C1ED-46D6-A0B5-3C62420AF3C9}"/>
    <dgm:cxn modelId="{7C015778-0EF3-4E16-929E-170AE48702A9}" type="presOf" srcId="{0335485A-EC6F-4122-A061-AC3FA7CFB16C}" destId="{EA400140-6B3C-4543-AB1B-11D1DAC6D28A}" srcOrd="0" destOrd="0" presId="urn:microsoft.com/office/officeart/2005/8/layout/hProcess4"/>
    <dgm:cxn modelId="{83CF0EF9-8633-4240-B2F6-D7EC9D3B23AF}" type="presOf" srcId="{83ABB45C-C74C-4A7C-BA13-791558D24A8D}" destId="{AC0027A0-BB43-4BFE-BFA1-228461BA53DA}" srcOrd="1" destOrd="0" presId="urn:microsoft.com/office/officeart/2005/8/layout/hProcess4"/>
    <dgm:cxn modelId="{3C65D0B3-6FD2-46B9-A253-B338C928D2F7}" type="presOf" srcId="{9249FD21-C1ED-46D6-A0B5-3C62420AF3C9}" destId="{9D10BFF0-ED2E-4DD2-9D39-88C03711CD2B}" srcOrd="0" destOrd="0" presId="urn:microsoft.com/office/officeart/2005/8/layout/hProcess4"/>
    <dgm:cxn modelId="{F09942EB-26BA-4E38-B532-BCB0CF1F8853}" type="presOf" srcId="{92A94210-1521-4895-857F-DF156ED66757}" destId="{4E0D6C0D-BFCB-4C2B-A3DD-34BF954F8A0F}" srcOrd="0" destOrd="0" presId="urn:microsoft.com/office/officeart/2005/8/layout/hProcess4"/>
    <dgm:cxn modelId="{116E2A3E-DE8C-4370-880A-9AC35F289841}" type="presOf" srcId="{F34E0169-BAD7-4F0A-80C9-5E441005A005}" destId="{EFF98B66-B8C9-4113-8320-702FAD045C1E}" srcOrd="0" destOrd="0" presId="urn:microsoft.com/office/officeart/2005/8/layout/hProcess4"/>
    <dgm:cxn modelId="{10413000-832A-49FB-B061-BA3E985967CD}" type="presOf" srcId="{109E5A73-39EC-423F-B0C0-3CF2B0624C0C}" destId="{BB559C73-2A96-48E0-8B9E-F604DCFE3BFA}" srcOrd="1" destOrd="1" presId="urn:microsoft.com/office/officeart/2005/8/layout/hProcess4"/>
    <dgm:cxn modelId="{43C1BB36-891B-427A-B671-8061D96563E9}" type="presOf" srcId="{15118E0A-89D6-4E88-BB04-87BBBFFAD0AB}" destId="{5E4378E0-2532-4193-AE90-539D3E723B97}" srcOrd="0" destOrd="0" presId="urn:microsoft.com/office/officeart/2005/8/layout/hProcess4"/>
    <dgm:cxn modelId="{A46B0339-F85C-4CAE-86FA-6E265D777ADF}" type="presParOf" srcId="{EA400140-6B3C-4543-AB1B-11D1DAC6D28A}" destId="{48E5E471-8F37-4279-AEC5-EBBA8A102B31}" srcOrd="0" destOrd="0" presId="urn:microsoft.com/office/officeart/2005/8/layout/hProcess4"/>
    <dgm:cxn modelId="{79BB9C31-96D6-4B2C-95BF-1B0838B9C481}" type="presParOf" srcId="{EA400140-6B3C-4543-AB1B-11D1DAC6D28A}" destId="{500560F6-C15E-49A2-8FDD-E2342F501181}" srcOrd="1" destOrd="0" presId="urn:microsoft.com/office/officeart/2005/8/layout/hProcess4"/>
    <dgm:cxn modelId="{E6683DD2-2339-4CDE-A15B-CFA47EF372D0}" type="presParOf" srcId="{EA400140-6B3C-4543-AB1B-11D1DAC6D28A}" destId="{597C251D-CD1A-49BF-9F18-91805B535818}" srcOrd="2" destOrd="0" presId="urn:microsoft.com/office/officeart/2005/8/layout/hProcess4"/>
    <dgm:cxn modelId="{0A54ED37-A507-47F6-AC9B-121C7103D8B6}" type="presParOf" srcId="{597C251D-CD1A-49BF-9F18-91805B535818}" destId="{6CBDC58B-2195-4C89-951F-D0AB3FBADC52}" srcOrd="0" destOrd="0" presId="urn:microsoft.com/office/officeart/2005/8/layout/hProcess4"/>
    <dgm:cxn modelId="{49C96150-708E-43C3-AD1A-0AF9ECC29F23}" type="presParOf" srcId="{6CBDC58B-2195-4C89-951F-D0AB3FBADC52}" destId="{4999FD48-A773-4D30-9C95-CD20AF1A7F9C}" srcOrd="0" destOrd="0" presId="urn:microsoft.com/office/officeart/2005/8/layout/hProcess4"/>
    <dgm:cxn modelId="{493CC990-106F-4C59-8853-6CC2F73EE045}" type="presParOf" srcId="{6CBDC58B-2195-4C89-951F-D0AB3FBADC52}" destId="{22E947D9-8FAD-46C6-9103-5FAD6F361402}" srcOrd="1" destOrd="0" presId="urn:microsoft.com/office/officeart/2005/8/layout/hProcess4"/>
    <dgm:cxn modelId="{1CB4D9A8-9DD9-4B58-8D93-F50EA1B8EE63}" type="presParOf" srcId="{6CBDC58B-2195-4C89-951F-D0AB3FBADC52}" destId="{488F3A81-1019-4762-8D8F-5C7A7F7ED9FE}" srcOrd="2" destOrd="0" presId="urn:microsoft.com/office/officeart/2005/8/layout/hProcess4"/>
    <dgm:cxn modelId="{5047530E-4413-4D79-83BA-AB349C1395FF}" type="presParOf" srcId="{6CBDC58B-2195-4C89-951F-D0AB3FBADC52}" destId="{860C4C12-EB4D-40CA-8BE8-7688F2860501}" srcOrd="3" destOrd="0" presId="urn:microsoft.com/office/officeart/2005/8/layout/hProcess4"/>
    <dgm:cxn modelId="{E9E1BA7B-4571-46F8-93A1-2886E02BC349}" type="presParOf" srcId="{6CBDC58B-2195-4C89-951F-D0AB3FBADC52}" destId="{8CBFE06A-C8C1-4607-8666-6FF75409F4C3}" srcOrd="4" destOrd="0" presId="urn:microsoft.com/office/officeart/2005/8/layout/hProcess4"/>
    <dgm:cxn modelId="{985C720A-BD56-48EC-A90B-2A0D14FBAA1D}" type="presParOf" srcId="{597C251D-CD1A-49BF-9F18-91805B535818}" destId="{9D10BFF0-ED2E-4DD2-9D39-88C03711CD2B}" srcOrd="1" destOrd="0" presId="urn:microsoft.com/office/officeart/2005/8/layout/hProcess4"/>
    <dgm:cxn modelId="{D8B1D45C-45A5-4E7C-AB22-BDFF38D39B44}" type="presParOf" srcId="{597C251D-CD1A-49BF-9F18-91805B535818}" destId="{0DC82631-7ED6-4E56-A4A7-CD4C89A6A845}" srcOrd="2" destOrd="0" presId="urn:microsoft.com/office/officeart/2005/8/layout/hProcess4"/>
    <dgm:cxn modelId="{AD33B58F-B5EB-4A88-9F66-27519018BCAD}" type="presParOf" srcId="{0DC82631-7ED6-4E56-A4A7-CD4C89A6A845}" destId="{D14F8CC9-FC45-4D8B-9DFC-3CFABCA042BA}" srcOrd="0" destOrd="0" presId="urn:microsoft.com/office/officeart/2005/8/layout/hProcess4"/>
    <dgm:cxn modelId="{E1195CFE-94BB-493E-B9C0-91819EA581C2}" type="presParOf" srcId="{0DC82631-7ED6-4E56-A4A7-CD4C89A6A845}" destId="{BB733B7D-DECF-4227-BB4B-E55F11A76106}" srcOrd="1" destOrd="0" presId="urn:microsoft.com/office/officeart/2005/8/layout/hProcess4"/>
    <dgm:cxn modelId="{C14B4053-75B2-4192-AEF3-8F81756FC443}" type="presParOf" srcId="{0DC82631-7ED6-4E56-A4A7-CD4C89A6A845}" destId="{BB2CB77C-ED95-42F2-8A60-B8B12B87889D}" srcOrd="2" destOrd="0" presId="urn:microsoft.com/office/officeart/2005/8/layout/hProcess4"/>
    <dgm:cxn modelId="{F0C511FD-564F-4335-BD83-1B7EF0197D07}" type="presParOf" srcId="{0DC82631-7ED6-4E56-A4A7-CD4C89A6A845}" destId="{EFF98B66-B8C9-4113-8320-702FAD045C1E}" srcOrd="3" destOrd="0" presId="urn:microsoft.com/office/officeart/2005/8/layout/hProcess4"/>
    <dgm:cxn modelId="{E2589E8B-B3C7-45F7-85F6-FCFB20FD59EA}" type="presParOf" srcId="{0DC82631-7ED6-4E56-A4A7-CD4C89A6A845}" destId="{BA20E436-B77F-45C4-A239-B8087F30D2E8}" srcOrd="4" destOrd="0" presId="urn:microsoft.com/office/officeart/2005/8/layout/hProcess4"/>
    <dgm:cxn modelId="{4BC388CA-F064-4645-B730-C251A3E67C80}" type="presParOf" srcId="{597C251D-CD1A-49BF-9F18-91805B535818}" destId="{10B4CEB3-7BC2-4620-AB1E-8232FB09B902}" srcOrd="3" destOrd="0" presId="urn:microsoft.com/office/officeart/2005/8/layout/hProcess4"/>
    <dgm:cxn modelId="{51A22DEA-746A-4AD1-A439-6EED1A3BDA67}" type="presParOf" srcId="{597C251D-CD1A-49BF-9F18-91805B535818}" destId="{556DA501-4DC0-4093-B392-DB89DD254FA4}" srcOrd="4" destOrd="0" presId="urn:microsoft.com/office/officeart/2005/8/layout/hProcess4"/>
    <dgm:cxn modelId="{55519BA2-1C0D-4272-B927-D088206352C3}" type="presParOf" srcId="{556DA501-4DC0-4093-B392-DB89DD254FA4}" destId="{2BF7ABE8-CAFC-46F5-AF77-639561B26514}" srcOrd="0" destOrd="0" presId="urn:microsoft.com/office/officeart/2005/8/layout/hProcess4"/>
    <dgm:cxn modelId="{D9DB3F3D-D2E1-423E-9A35-5199D05B7B60}" type="presParOf" srcId="{556DA501-4DC0-4093-B392-DB89DD254FA4}" destId="{8A3D78E5-B5EA-4DAF-A2AD-D8DB7BE543A1}" srcOrd="1" destOrd="0" presId="urn:microsoft.com/office/officeart/2005/8/layout/hProcess4"/>
    <dgm:cxn modelId="{90B3E17F-178A-402C-9DB2-484ED41D65F6}" type="presParOf" srcId="{556DA501-4DC0-4093-B392-DB89DD254FA4}" destId="{AC0027A0-BB43-4BFE-BFA1-228461BA53DA}" srcOrd="2" destOrd="0" presId="urn:microsoft.com/office/officeart/2005/8/layout/hProcess4"/>
    <dgm:cxn modelId="{E68F0530-3113-4FED-8E4F-4563DDB73F65}" type="presParOf" srcId="{556DA501-4DC0-4093-B392-DB89DD254FA4}" destId="{A9823239-E5FF-4091-84B7-30F9514CC79F}" srcOrd="3" destOrd="0" presId="urn:microsoft.com/office/officeart/2005/8/layout/hProcess4"/>
    <dgm:cxn modelId="{4449F617-189A-4CA1-91C4-C540E6867EC7}" type="presParOf" srcId="{556DA501-4DC0-4093-B392-DB89DD254FA4}" destId="{9B290DCB-A0BD-4DC7-BDA5-28109BC32DC3}" srcOrd="4" destOrd="0" presId="urn:microsoft.com/office/officeart/2005/8/layout/hProcess4"/>
    <dgm:cxn modelId="{2C572737-5C3A-4BD5-9C30-5837AC0047B8}" type="presParOf" srcId="{597C251D-CD1A-49BF-9F18-91805B535818}" destId="{5E4378E0-2532-4193-AE90-539D3E723B97}" srcOrd="5" destOrd="0" presId="urn:microsoft.com/office/officeart/2005/8/layout/hProcess4"/>
    <dgm:cxn modelId="{F7112BC8-D803-4041-AEF7-1D7F8E81C812}" type="presParOf" srcId="{597C251D-CD1A-49BF-9F18-91805B535818}" destId="{C755BAF6-824F-4891-8E69-646CC2040F62}" srcOrd="6" destOrd="0" presId="urn:microsoft.com/office/officeart/2005/8/layout/hProcess4"/>
    <dgm:cxn modelId="{185B7D50-70FC-4D58-BCDB-C08829F344C7}" type="presParOf" srcId="{C755BAF6-824F-4891-8E69-646CC2040F62}" destId="{BB0C7670-2006-4F1E-851C-B4BA9BC6F3D4}" srcOrd="0" destOrd="0" presId="urn:microsoft.com/office/officeart/2005/8/layout/hProcess4"/>
    <dgm:cxn modelId="{D2149966-CF6C-46A6-A1AE-D8A256CCCD0F}" type="presParOf" srcId="{C755BAF6-824F-4891-8E69-646CC2040F62}" destId="{4E0D6C0D-BFCB-4C2B-A3DD-34BF954F8A0F}" srcOrd="1" destOrd="0" presId="urn:microsoft.com/office/officeart/2005/8/layout/hProcess4"/>
    <dgm:cxn modelId="{89113B12-7C3F-4E0E-8AEB-D2BDD6C6B3E4}" type="presParOf" srcId="{C755BAF6-824F-4891-8E69-646CC2040F62}" destId="{BB559C73-2A96-48E0-8B9E-F604DCFE3BFA}" srcOrd="2" destOrd="0" presId="urn:microsoft.com/office/officeart/2005/8/layout/hProcess4"/>
    <dgm:cxn modelId="{A41ECA8B-C73E-459A-9803-F8E77F3CB99B}" type="presParOf" srcId="{C755BAF6-824F-4891-8E69-646CC2040F62}" destId="{2AC06889-1733-450E-9FEC-B2CFBD50A4D2}" srcOrd="3" destOrd="0" presId="urn:microsoft.com/office/officeart/2005/8/layout/hProcess4"/>
    <dgm:cxn modelId="{D2826B1B-FD4C-488F-B336-F8503C41445D}" type="presParOf" srcId="{C755BAF6-824F-4891-8E69-646CC2040F62}" destId="{341A7238-FD0C-48A8-BAB4-368753F8CBA4}" srcOrd="4" destOrd="0" presId="urn:microsoft.com/office/officeart/2005/8/layout/h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2C6B25-6FAC-45B3-8B81-41E8C19F524D}" type="doc">
      <dgm:prSet loTypeId="urn:microsoft.com/office/officeart/2005/8/layout/process2" loCatId="process" qsTypeId="urn:microsoft.com/office/officeart/2005/8/quickstyle/simple1" qsCatId="simple" csTypeId="urn:microsoft.com/office/officeart/2005/8/colors/accent6_1" csCatId="accent6" phldr="1"/>
      <dgm:spPr/>
      <dgm:t>
        <a:bodyPr/>
        <a:lstStyle/>
        <a:p>
          <a:endParaRPr lang="en-US"/>
        </a:p>
      </dgm:t>
    </dgm:pt>
    <dgm:pt modelId="{5DEA8DE3-7327-4487-A1F3-C6EEF54DD368}">
      <dgm:prSet custT="1"/>
      <dgm:spPr>
        <a:solidFill>
          <a:schemeClr val="accent4">
            <a:lumMod val="40000"/>
            <a:lumOff val="60000"/>
          </a:schemeClr>
        </a:solidFill>
        <a:ln>
          <a:solidFill>
            <a:schemeClr val="tx1"/>
          </a:solidFill>
        </a:ln>
      </dgm:spPr>
      <dgm:t>
        <a:bodyPr/>
        <a:lstStyle/>
        <a:p>
          <a:r>
            <a:rPr lang="en-US" sz="2400" b="0" i="0" strike="noStrike" dirty="0">
              <a:solidFill>
                <a:schemeClr val="tx1"/>
              </a:solidFill>
              <a:latin typeface="Arial" panose="020B0604020202020204" pitchFamily="34" charset="0"/>
              <a:cs typeface="Arial" panose="020B0604020202020204" pitchFamily="34" charset="0"/>
            </a:rPr>
            <a:t>Hearings held by arbitrator</a:t>
          </a:r>
          <a:endParaRPr lang="en-US" sz="2400" b="0" dirty="0">
            <a:solidFill>
              <a:schemeClr val="tx1"/>
            </a:solidFill>
            <a:latin typeface="Arial" panose="020B0604020202020204" pitchFamily="34" charset="0"/>
            <a:cs typeface="Arial" panose="020B0604020202020204" pitchFamily="34" charset="0"/>
          </a:endParaRPr>
        </a:p>
      </dgm:t>
    </dgm:pt>
    <dgm:pt modelId="{147CF097-3390-4FDE-909A-A4F3D8227BE6}" type="parTrans" cxnId="{1B39B5B0-6AD3-4CF8-8EC6-A5BBDA31C2A3}">
      <dgm:prSet/>
      <dgm:spPr/>
      <dgm:t>
        <a:bodyPr/>
        <a:lstStyle/>
        <a:p>
          <a:endParaRPr lang="en-US" sz="2000">
            <a:solidFill>
              <a:schemeClr val="tx1"/>
            </a:solidFill>
            <a:latin typeface="Garamond" pitchFamily="18" charset="0"/>
          </a:endParaRPr>
        </a:p>
      </dgm:t>
    </dgm:pt>
    <dgm:pt modelId="{5DCCFD5B-5ABA-43E6-8983-11C4BCD8379E}" type="sibTrans" cxnId="{1B39B5B0-6AD3-4CF8-8EC6-A5BBDA31C2A3}">
      <dgm:prSet custT="1"/>
      <dgm:spPr>
        <a:solidFill>
          <a:schemeClr val="tx1"/>
        </a:solidFill>
      </dgm:spPr>
      <dgm:t>
        <a:bodyPr/>
        <a:lstStyle/>
        <a:p>
          <a:endParaRPr lang="en-US" sz="2000">
            <a:solidFill>
              <a:schemeClr val="tx1"/>
            </a:solidFill>
            <a:latin typeface="Garamond" pitchFamily="18" charset="0"/>
          </a:endParaRPr>
        </a:p>
      </dgm:t>
    </dgm:pt>
    <dgm:pt modelId="{653FD41A-918F-447E-B9D9-AACC9A3B2FF5}">
      <dgm:prSet phldrT="[Text]" custT="1"/>
      <dgm:spPr>
        <a:solidFill>
          <a:schemeClr val="accent4">
            <a:lumMod val="75000"/>
          </a:schemeClr>
        </a:solidFill>
        <a:ln>
          <a:solidFill>
            <a:schemeClr val="tx1"/>
          </a:solidFill>
        </a:ln>
      </dgm:spPr>
      <dgm:t>
        <a:bodyPr/>
        <a:lstStyle/>
        <a:p>
          <a:r>
            <a:rPr lang="en-US" sz="2400" b="0" i="0" strike="noStrike" dirty="0">
              <a:solidFill>
                <a:schemeClr val="bg1"/>
              </a:solidFill>
              <a:latin typeface="Arial" panose="020B0604020202020204" pitchFamily="34" charset="0"/>
              <a:cs typeface="Arial" panose="020B0604020202020204" pitchFamily="34" charset="0"/>
            </a:rPr>
            <a:t>Arbitrator appointed through CAAP and documents forwarded </a:t>
          </a:r>
          <a:endParaRPr lang="en-US" sz="2400" b="0" dirty="0">
            <a:solidFill>
              <a:schemeClr val="bg1"/>
            </a:solidFill>
            <a:latin typeface="Arial" panose="020B0604020202020204" pitchFamily="34" charset="0"/>
            <a:cs typeface="Arial" panose="020B0604020202020204" pitchFamily="34" charset="0"/>
          </a:endParaRPr>
        </a:p>
      </dgm:t>
    </dgm:pt>
    <dgm:pt modelId="{5B329867-436E-4B75-9993-3148E02C234D}" type="parTrans" cxnId="{A785EA0A-6730-4A53-8010-802F2F585F5E}">
      <dgm:prSet/>
      <dgm:spPr/>
      <dgm:t>
        <a:bodyPr/>
        <a:lstStyle/>
        <a:p>
          <a:endParaRPr lang="en-US" sz="2000">
            <a:solidFill>
              <a:schemeClr val="tx1"/>
            </a:solidFill>
            <a:latin typeface="Garamond" pitchFamily="18" charset="0"/>
          </a:endParaRPr>
        </a:p>
      </dgm:t>
    </dgm:pt>
    <dgm:pt modelId="{0C77959F-0C85-4BF6-9F8D-E705DE0C002D}" type="sibTrans" cxnId="{A785EA0A-6730-4A53-8010-802F2F585F5E}">
      <dgm:prSet custT="1"/>
      <dgm:spPr>
        <a:solidFill>
          <a:schemeClr val="tx1"/>
        </a:solidFill>
      </dgm:spPr>
      <dgm:t>
        <a:bodyPr/>
        <a:lstStyle/>
        <a:p>
          <a:endParaRPr lang="en-US" sz="2000">
            <a:solidFill>
              <a:schemeClr val="tx1"/>
            </a:solidFill>
            <a:latin typeface="Garamond" pitchFamily="18" charset="0"/>
          </a:endParaRPr>
        </a:p>
      </dgm:t>
    </dgm:pt>
    <dgm:pt modelId="{4E650A99-A377-4B08-BB5D-A4B732542488}">
      <dgm:prSet custT="1"/>
      <dgm:spPr>
        <a:solidFill>
          <a:schemeClr val="accent4">
            <a:lumMod val="40000"/>
            <a:lumOff val="60000"/>
          </a:schemeClr>
        </a:solidFill>
        <a:ln>
          <a:solidFill>
            <a:schemeClr val="tx1"/>
          </a:solidFill>
        </a:ln>
      </dgm:spPr>
      <dgm:t>
        <a:bodyPr/>
        <a:lstStyle/>
        <a:p>
          <a:r>
            <a:rPr lang="en-US" sz="2400" b="0" i="0" strike="noStrike" dirty="0">
              <a:solidFill>
                <a:schemeClr val="tx1"/>
              </a:solidFill>
              <a:latin typeface="Arial" panose="020B0604020202020204" pitchFamily="34" charset="0"/>
              <a:cs typeface="Arial" panose="020B0604020202020204" pitchFamily="34" charset="0"/>
            </a:rPr>
            <a:t>Application is verified and sent to Respondent</a:t>
          </a:r>
          <a:endParaRPr lang="en-US" sz="2400" b="0" dirty="0">
            <a:solidFill>
              <a:schemeClr val="tx1"/>
            </a:solidFill>
            <a:latin typeface="Arial" panose="020B0604020202020204" pitchFamily="34" charset="0"/>
            <a:cs typeface="Arial" panose="020B0604020202020204" pitchFamily="34" charset="0"/>
          </a:endParaRPr>
        </a:p>
      </dgm:t>
    </dgm:pt>
    <dgm:pt modelId="{5BD0D3CA-E79A-428E-8E5A-D7EDC4CDD96A}" type="parTrans" cxnId="{6CBE33F3-9487-4416-893D-927E11479760}">
      <dgm:prSet/>
      <dgm:spPr/>
      <dgm:t>
        <a:bodyPr/>
        <a:lstStyle/>
        <a:p>
          <a:endParaRPr lang="en-US" sz="2000">
            <a:solidFill>
              <a:schemeClr val="tx1"/>
            </a:solidFill>
            <a:latin typeface="Garamond" pitchFamily="18" charset="0"/>
          </a:endParaRPr>
        </a:p>
      </dgm:t>
    </dgm:pt>
    <dgm:pt modelId="{F90EDCC3-4808-4946-AC50-B5568F2F3C14}" type="sibTrans" cxnId="{6CBE33F3-9487-4416-893D-927E11479760}">
      <dgm:prSet custT="1"/>
      <dgm:spPr>
        <a:solidFill>
          <a:schemeClr val="tx1"/>
        </a:solidFill>
      </dgm:spPr>
      <dgm:t>
        <a:bodyPr/>
        <a:lstStyle/>
        <a:p>
          <a:endParaRPr lang="en-US" sz="2000">
            <a:solidFill>
              <a:schemeClr val="tx1"/>
            </a:solidFill>
            <a:latin typeface="Garamond" pitchFamily="18" charset="0"/>
          </a:endParaRPr>
        </a:p>
      </dgm:t>
    </dgm:pt>
    <dgm:pt modelId="{4B95B46C-8BE2-4E8A-A729-0D61549244A0}">
      <dgm:prSet phldrT="[Text]" custT="1"/>
      <dgm:spPr>
        <a:solidFill>
          <a:schemeClr val="accent4">
            <a:lumMod val="75000"/>
          </a:schemeClr>
        </a:solidFill>
        <a:ln>
          <a:solidFill>
            <a:schemeClr val="tx1"/>
          </a:solidFill>
        </a:ln>
      </dgm:spPr>
      <dgm:t>
        <a:bodyPr/>
        <a:lstStyle/>
        <a:p>
          <a:pPr rtl="1"/>
          <a:r>
            <a:rPr lang="en-US" sz="2400" b="0" i="0" strike="noStrike" dirty="0">
              <a:solidFill>
                <a:schemeClr val="bg1"/>
              </a:solidFill>
              <a:latin typeface="Arial" panose="020B0604020202020204" pitchFamily="34" charset="0"/>
              <a:cs typeface="Arial" panose="020B0604020202020204" pitchFamily="34" charset="0"/>
            </a:rPr>
            <a:t>Applicant submits arbitration</a:t>
          </a:r>
          <a:r>
            <a:rPr lang="en-US" sz="2400" b="0" i="0" strike="noStrike" baseline="0" dirty="0">
              <a:solidFill>
                <a:schemeClr val="bg1"/>
              </a:solidFill>
              <a:latin typeface="Arial" panose="020B0604020202020204" pitchFamily="34" charset="0"/>
              <a:cs typeface="Arial" panose="020B0604020202020204" pitchFamily="34" charset="0"/>
            </a:rPr>
            <a:t> </a:t>
          </a:r>
          <a:r>
            <a:rPr lang="en-US" sz="2400" b="0" i="0" strike="noStrike" dirty="0">
              <a:solidFill>
                <a:schemeClr val="bg1"/>
              </a:solidFill>
              <a:latin typeface="Arial" panose="020B0604020202020204" pitchFamily="34" charset="0"/>
              <a:cs typeface="Arial" panose="020B0604020202020204" pitchFamily="34" charset="0"/>
            </a:rPr>
            <a:t>application to Exchange</a:t>
          </a:r>
          <a:endParaRPr lang="en-US" sz="2400" b="0" dirty="0">
            <a:solidFill>
              <a:schemeClr val="bg1"/>
            </a:solidFill>
            <a:latin typeface="Arial" panose="020B0604020202020204" pitchFamily="34" charset="0"/>
            <a:cs typeface="Arial" panose="020B0604020202020204" pitchFamily="34" charset="0"/>
          </a:endParaRPr>
        </a:p>
      </dgm:t>
    </dgm:pt>
    <dgm:pt modelId="{0D2721E2-EDF8-4A41-A492-70E056B403D8}" type="parTrans" cxnId="{F591AB6A-AFF5-4C97-B894-A0C345241303}">
      <dgm:prSet/>
      <dgm:spPr/>
      <dgm:t>
        <a:bodyPr/>
        <a:lstStyle/>
        <a:p>
          <a:endParaRPr lang="en-US" sz="2000">
            <a:solidFill>
              <a:schemeClr val="tx1"/>
            </a:solidFill>
            <a:latin typeface="Garamond" pitchFamily="18" charset="0"/>
          </a:endParaRPr>
        </a:p>
      </dgm:t>
    </dgm:pt>
    <dgm:pt modelId="{0B4DBD38-B4EF-4C28-B5CC-79A7A83CF342}" type="sibTrans" cxnId="{F591AB6A-AFF5-4C97-B894-A0C345241303}">
      <dgm:prSet custT="1"/>
      <dgm:spPr>
        <a:solidFill>
          <a:schemeClr val="tx1"/>
        </a:solidFill>
      </dgm:spPr>
      <dgm:t>
        <a:bodyPr/>
        <a:lstStyle/>
        <a:p>
          <a:endParaRPr lang="en-US" sz="2000">
            <a:solidFill>
              <a:schemeClr val="tx1"/>
            </a:solidFill>
            <a:latin typeface="Garamond" pitchFamily="18" charset="0"/>
          </a:endParaRPr>
        </a:p>
      </dgm:t>
    </dgm:pt>
    <dgm:pt modelId="{FE1360F6-00A8-452F-A871-A6C8F617F4E8}">
      <dgm:prSet custT="1"/>
      <dgm:spPr>
        <a:solidFill>
          <a:schemeClr val="accent4">
            <a:lumMod val="40000"/>
            <a:lumOff val="60000"/>
          </a:schemeClr>
        </a:solidFill>
        <a:ln>
          <a:solidFill>
            <a:schemeClr val="tx1"/>
          </a:solidFill>
        </a:ln>
      </dgm:spPr>
      <dgm:t>
        <a:bodyPr/>
        <a:lstStyle/>
        <a:p>
          <a:r>
            <a:rPr lang="en-US" sz="2400" b="0" dirty="0">
              <a:solidFill>
                <a:schemeClr val="tx1"/>
              </a:solidFill>
              <a:latin typeface="Arial" panose="020B0604020202020204" pitchFamily="34" charset="0"/>
              <a:cs typeface="Arial" panose="020B0604020202020204" pitchFamily="34" charset="0"/>
            </a:rPr>
            <a:t>Hearings held and appeal award passed</a:t>
          </a:r>
        </a:p>
      </dgm:t>
    </dgm:pt>
    <dgm:pt modelId="{F5EF9A59-1906-4DC6-B10E-E3AEB47A3782}" type="parTrans" cxnId="{CD4622C3-09E1-452C-BFF1-4CD057AA3DE0}">
      <dgm:prSet/>
      <dgm:spPr/>
      <dgm:t>
        <a:bodyPr/>
        <a:lstStyle/>
        <a:p>
          <a:endParaRPr lang="en-US" sz="2000">
            <a:solidFill>
              <a:schemeClr val="tx1"/>
            </a:solidFill>
            <a:latin typeface="Garamond" pitchFamily="18" charset="0"/>
          </a:endParaRPr>
        </a:p>
      </dgm:t>
    </dgm:pt>
    <dgm:pt modelId="{BB18A45D-5690-4C0B-AF70-095103A190BE}" type="sibTrans" cxnId="{CD4622C3-09E1-452C-BFF1-4CD057AA3DE0}">
      <dgm:prSet custT="1"/>
      <dgm:spPr>
        <a:solidFill>
          <a:schemeClr val="tx1"/>
        </a:solidFill>
      </dgm:spPr>
      <dgm:t>
        <a:bodyPr/>
        <a:lstStyle/>
        <a:p>
          <a:endParaRPr lang="en-US" sz="2000">
            <a:solidFill>
              <a:schemeClr val="tx1"/>
            </a:solidFill>
            <a:latin typeface="Garamond" pitchFamily="18" charset="0"/>
          </a:endParaRPr>
        </a:p>
      </dgm:t>
    </dgm:pt>
    <dgm:pt modelId="{F6D0FF3A-4160-4A4D-AABD-97A5199716F3}">
      <dgm:prSet custT="1"/>
      <dgm:spPr>
        <a:solidFill>
          <a:schemeClr val="accent4">
            <a:lumMod val="75000"/>
          </a:schemeClr>
        </a:solidFill>
        <a:ln>
          <a:solidFill>
            <a:schemeClr val="tx1"/>
          </a:solidFill>
        </a:ln>
      </dgm:spPr>
      <dgm:t>
        <a:bodyPr/>
        <a:lstStyle/>
        <a:p>
          <a:r>
            <a:rPr lang="en-US" sz="2400" b="0" i="0" strike="noStrike" dirty="0">
              <a:solidFill>
                <a:schemeClr val="bg1"/>
              </a:solidFill>
              <a:latin typeface="Arial" panose="020B0604020202020204" pitchFamily="34" charset="0"/>
              <a:cs typeface="Arial" panose="020B0604020202020204" pitchFamily="34" charset="0"/>
            </a:rPr>
            <a:t>Arbitrator  passes</a:t>
          </a:r>
          <a:r>
            <a:rPr lang="en-US" sz="2400" b="0" i="0" strike="noStrike" baseline="0" dirty="0">
              <a:solidFill>
                <a:schemeClr val="bg1"/>
              </a:solidFill>
              <a:latin typeface="Arial" panose="020B0604020202020204" pitchFamily="34" charset="0"/>
              <a:cs typeface="Arial" panose="020B0604020202020204" pitchFamily="34" charset="0"/>
            </a:rPr>
            <a:t> </a:t>
          </a:r>
          <a:r>
            <a:rPr lang="en-US" sz="2400" b="0" i="0" strike="noStrike" dirty="0">
              <a:solidFill>
                <a:schemeClr val="bg1"/>
              </a:solidFill>
              <a:latin typeface="Arial" panose="020B0604020202020204" pitchFamily="34" charset="0"/>
              <a:cs typeface="Arial" panose="020B0604020202020204" pitchFamily="34" charset="0"/>
            </a:rPr>
            <a:t>award</a:t>
          </a:r>
          <a:endParaRPr lang="en-US" sz="2400" b="0" dirty="0">
            <a:solidFill>
              <a:schemeClr val="bg1"/>
            </a:solidFill>
            <a:latin typeface="Arial" panose="020B0604020202020204" pitchFamily="34" charset="0"/>
            <a:cs typeface="Arial" panose="020B0604020202020204" pitchFamily="34" charset="0"/>
          </a:endParaRPr>
        </a:p>
      </dgm:t>
    </dgm:pt>
    <dgm:pt modelId="{4B666362-4E4B-4ECF-BE83-9467364A5B24}" type="parTrans" cxnId="{709C94FA-1A60-4313-AA42-D750EAC6C3CE}">
      <dgm:prSet/>
      <dgm:spPr/>
      <dgm:t>
        <a:bodyPr/>
        <a:lstStyle/>
        <a:p>
          <a:endParaRPr lang="en-US" sz="2000">
            <a:solidFill>
              <a:schemeClr val="tx1"/>
            </a:solidFill>
            <a:latin typeface="Garamond" pitchFamily="18" charset="0"/>
          </a:endParaRPr>
        </a:p>
      </dgm:t>
    </dgm:pt>
    <dgm:pt modelId="{632EF4A2-68AA-454B-A032-2AF53430EA49}" type="sibTrans" cxnId="{709C94FA-1A60-4313-AA42-D750EAC6C3CE}">
      <dgm:prSet custT="1"/>
      <dgm:spPr>
        <a:solidFill>
          <a:schemeClr val="tx1"/>
        </a:solidFill>
      </dgm:spPr>
      <dgm:t>
        <a:bodyPr/>
        <a:lstStyle/>
        <a:p>
          <a:endParaRPr lang="en-US" sz="2000">
            <a:solidFill>
              <a:schemeClr val="tx1"/>
            </a:solidFill>
            <a:latin typeface="Garamond" pitchFamily="18" charset="0"/>
          </a:endParaRPr>
        </a:p>
      </dgm:t>
    </dgm:pt>
    <dgm:pt modelId="{D69136A7-67A2-4AF0-B08B-28EE71CB9D0D}">
      <dgm:prSet custT="1"/>
      <dgm:spPr>
        <a:solidFill>
          <a:schemeClr val="accent4">
            <a:lumMod val="75000"/>
          </a:schemeClr>
        </a:solidFill>
        <a:ln>
          <a:solidFill>
            <a:schemeClr val="tx1"/>
          </a:solidFill>
        </a:ln>
      </dgm:spPr>
      <dgm:t>
        <a:bodyPr/>
        <a:lstStyle/>
        <a:p>
          <a:r>
            <a:rPr lang="en-US" sz="2400" b="0" dirty="0">
              <a:solidFill>
                <a:schemeClr val="bg1"/>
              </a:solidFill>
              <a:latin typeface="Arial" panose="020B0604020202020204" pitchFamily="34" charset="0"/>
              <a:cs typeface="Arial" panose="020B0604020202020204" pitchFamily="34" charset="0"/>
            </a:rPr>
            <a:t>Appeal filed by aggrieved party</a:t>
          </a:r>
        </a:p>
      </dgm:t>
    </dgm:pt>
    <dgm:pt modelId="{44699153-DE99-47BB-A14F-BBC9238752A9}" type="parTrans" cxnId="{2AC1872E-A2EB-4904-B71F-85E5C679C9DF}">
      <dgm:prSet/>
      <dgm:spPr/>
      <dgm:t>
        <a:bodyPr/>
        <a:lstStyle/>
        <a:p>
          <a:endParaRPr lang="en-US" sz="2000">
            <a:solidFill>
              <a:schemeClr val="tx1"/>
            </a:solidFill>
            <a:latin typeface="Garamond" pitchFamily="18" charset="0"/>
          </a:endParaRPr>
        </a:p>
      </dgm:t>
    </dgm:pt>
    <dgm:pt modelId="{54CFB177-413F-4281-9972-AEA5B6B45927}" type="sibTrans" cxnId="{2AC1872E-A2EB-4904-B71F-85E5C679C9DF}">
      <dgm:prSet custT="1"/>
      <dgm:spPr>
        <a:solidFill>
          <a:schemeClr val="tx1"/>
        </a:solidFill>
      </dgm:spPr>
      <dgm:t>
        <a:bodyPr/>
        <a:lstStyle/>
        <a:p>
          <a:endParaRPr lang="en-US" sz="2000">
            <a:solidFill>
              <a:schemeClr val="tx1"/>
            </a:solidFill>
            <a:latin typeface="Garamond" pitchFamily="18" charset="0"/>
          </a:endParaRPr>
        </a:p>
      </dgm:t>
    </dgm:pt>
    <dgm:pt modelId="{A74169B4-B833-4D15-984B-5B3BF4F39390}">
      <dgm:prSet custT="1"/>
      <dgm:spPr>
        <a:solidFill>
          <a:schemeClr val="accent4">
            <a:lumMod val="40000"/>
            <a:lumOff val="60000"/>
          </a:schemeClr>
        </a:solidFill>
        <a:ln>
          <a:solidFill>
            <a:schemeClr val="tx1"/>
          </a:solidFill>
        </a:ln>
      </dgm:spPr>
      <dgm:t>
        <a:bodyPr/>
        <a:lstStyle/>
        <a:p>
          <a:r>
            <a:rPr lang="en-US" sz="2400" b="0" dirty="0">
              <a:solidFill>
                <a:schemeClr val="tx1"/>
              </a:solidFill>
              <a:latin typeface="Arial" panose="020B0604020202020204" pitchFamily="34" charset="0"/>
              <a:cs typeface="Arial" panose="020B0604020202020204" pitchFamily="34" charset="0"/>
            </a:rPr>
            <a:t>Award debited if in favor of constituent</a:t>
          </a:r>
        </a:p>
      </dgm:t>
    </dgm:pt>
    <dgm:pt modelId="{FAD6024A-827A-4F2C-A07F-6649D58D56ED}" type="parTrans" cxnId="{4CF98D83-4428-44D1-8D0E-073B86C843CB}">
      <dgm:prSet/>
      <dgm:spPr/>
      <dgm:t>
        <a:bodyPr/>
        <a:lstStyle/>
        <a:p>
          <a:endParaRPr lang="en-US" sz="2000">
            <a:solidFill>
              <a:schemeClr val="tx1"/>
            </a:solidFill>
            <a:latin typeface="Garamond" pitchFamily="18" charset="0"/>
          </a:endParaRPr>
        </a:p>
      </dgm:t>
    </dgm:pt>
    <dgm:pt modelId="{3CC107E5-B2FE-4BB2-8A19-1A337E62A201}" type="sibTrans" cxnId="{4CF98D83-4428-44D1-8D0E-073B86C843CB}">
      <dgm:prSet custT="1"/>
      <dgm:spPr>
        <a:solidFill>
          <a:schemeClr val="tx1"/>
        </a:solidFill>
      </dgm:spPr>
      <dgm:t>
        <a:bodyPr/>
        <a:lstStyle/>
        <a:p>
          <a:endParaRPr lang="en-US" sz="2000">
            <a:solidFill>
              <a:schemeClr val="tx1"/>
            </a:solidFill>
            <a:latin typeface="Garamond" pitchFamily="18" charset="0"/>
          </a:endParaRPr>
        </a:p>
      </dgm:t>
    </dgm:pt>
    <dgm:pt modelId="{9A418262-FA8C-49E0-B897-38EA677FE25E}">
      <dgm:prSet custT="1"/>
      <dgm:spPr>
        <a:solidFill>
          <a:schemeClr val="accent4">
            <a:lumMod val="75000"/>
          </a:schemeClr>
        </a:solidFill>
        <a:ln>
          <a:solidFill>
            <a:schemeClr val="tx1"/>
          </a:solidFill>
        </a:ln>
      </dgm:spPr>
      <dgm:t>
        <a:bodyPr/>
        <a:lstStyle/>
        <a:p>
          <a:r>
            <a:rPr lang="en-US" sz="2400" b="0" dirty="0">
              <a:solidFill>
                <a:schemeClr val="bg1"/>
              </a:solidFill>
              <a:latin typeface="Arial" panose="020B0604020202020204" pitchFamily="34" charset="0"/>
              <a:cs typeface="Arial" panose="020B0604020202020204" pitchFamily="34" charset="0"/>
            </a:rPr>
            <a:t>Petition filed u/s 34 in Court</a:t>
          </a:r>
        </a:p>
      </dgm:t>
    </dgm:pt>
    <dgm:pt modelId="{F788ACB9-4305-4755-96D0-C54E7B18D89C}" type="parTrans" cxnId="{0A0B83DF-AC84-479E-86E5-5CE6A6F3EDF1}">
      <dgm:prSet/>
      <dgm:spPr/>
      <dgm:t>
        <a:bodyPr/>
        <a:lstStyle/>
        <a:p>
          <a:endParaRPr lang="en-IN" sz="2000">
            <a:solidFill>
              <a:schemeClr val="tx1"/>
            </a:solidFill>
            <a:latin typeface="Garamond" pitchFamily="18" charset="0"/>
          </a:endParaRPr>
        </a:p>
      </dgm:t>
    </dgm:pt>
    <dgm:pt modelId="{61C6DFA9-7505-4F76-A8E5-73C7D29C0E16}" type="sibTrans" cxnId="{0A0B83DF-AC84-479E-86E5-5CE6A6F3EDF1}">
      <dgm:prSet/>
      <dgm:spPr/>
      <dgm:t>
        <a:bodyPr/>
        <a:lstStyle/>
        <a:p>
          <a:endParaRPr lang="en-IN" sz="2000">
            <a:solidFill>
              <a:schemeClr val="tx1"/>
            </a:solidFill>
            <a:latin typeface="Garamond" pitchFamily="18" charset="0"/>
          </a:endParaRPr>
        </a:p>
      </dgm:t>
    </dgm:pt>
    <dgm:pt modelId="{B7B2675F-8ED0-4761-B046-819AB7AAEA34}" type="pres">
      <dgm:prSet presAssocID="{872C6B25-6FAC-45B3-8B81-41E8C19F524D}" presName="linearFlow" presStyleCnt="0">
        <dgm:presLayoutVars>
          <dgm:resizeHandles val="exact"/>
        </dgm:presLayoutVars>
      </dgm:prSet>
      <dgm:spPr/>
      <dgm:t>
        <a:bodyPr/>
        <a:lstStyle/>
        <a:p>
          <a:endParaRPr lang="en-US"/>
        </a:p>
      </dgm:t>
    </dgm:pt>
    <dgm:pt modelId="{04237099-CB26-4B3D-8F64-54E0D804EDBF}" type="pres">
      <dgm:prSet presAssocID="{4B95B46C-8BE2-4E8A-A729-0D61549244A0}" presName="node" presStyleLbl="node1" presStyleIdx="0" presStyleCnt="9" custScaleX="621163" custLinFactNeighborY="-34317">
        <dgm:presLayoutVars>
          <dgm:bulletEnabled val="1"/>
        </dgm:presLayoutVars>
      </dgm:prSet>
      <dgm:spPr/>
      <dgm:t>
        <a:bodyPr/>
        <a:lstStyle/>
        <a:p>
          <a:endParaRPr lang="en-US"/>
        </a:p>
      </dgm:t>
    </dgm:pt>
    <dgm:pt modelId="{048108E8-EE91-477A-8613-2BCBE62CED84}" type="pres">
      <dgm:prSet presAssocID="{0B4DBD38-B4EF-4C28-B5CC-79A7A83CF342}" presName="sibTrans" presStyleLbl="sibTrans2D1" presStyleIdx="0" presStyleCnt="8"/>
      <dgm:spPr/>
      <dgm:t>
        <a:bodyPr/>
        <a:lstStyle/>
        <a:p>
          <a:endParaRPr lang="en-US"/>
        </a:p>
      </dgm:t>
    </dgm:pt>
    <dgm:pt modelId="{B47EA46B-410F-402A-A4D7-519AEC28249F}" type="pres">
      <dgm:prSet presAssocID="{0B4DBD38-B4EF-4C28-B5CC-79A7A83CF342}" presName="connectorText" presStyleLbl="sibTrans2D1" presStyleIdx="0" presStyleCnt="8"/>
      <dgm:spPr/>
      <dgm:t>
        <a:bodyPr/>
        <a:lstStyle/>
        <a:p>
          <a:endParaRPr lang="en-US"/>
        </a:p>
      </dgm:t>
    </dgm:pt>
    <dgm:pt modelId="{4BE0797B-F13F-4676-8B73-21D0DBC79D03}" type="pres">
      <dgm:prSet presAssocID="{4E650A99-A377-4B08-BB5D-A4B732542488}" presName="node" presStyleLbl="node1" presStyleIdx="1" presStyleCnt="9" custScaleX="621163">
        <dgm:presLayoutVars>
          <dgm:bulletEnabled val="1"/>
        </dgm:presLayoutVars>
      </dgm:prSet>
      <dgm:spPr/>
      <dgm:t>
        <a:bodyPr/>
        <a:lstStyle/>
        <a:p>
          <a:endParaRPr lang="en-US"/>
        </a:p>
      </dgm:t>
    </dgm:pt>
    <dgm:pt modelId="{0DC4D4AB-4342-4BD6-AFCA-72E9F6786AA4}" type="pres">
      <dgm:prSet presAssocID="{F90EDCC3-4808-4946-AC50-B5568F2F3C14}" presName="sibTrans" presStyleLbl="sibTrans2D1" presStyleIdx="1" presStyleCnt="8"/>
      <dgm:spPr>
        <a:prstGeom prst="rightArrow">
          <a:avLst/>
        </a:prstGeom>
      </dgm:spPr>
      <dgm:t>
        <a:bodyPr/>
        <a:lstStyle/>
        <a:p>
          <a:endParaRPr lang="en-US"/>
        </a:p>
      </dgm:t>
    </dgm:pt>
    <dgm:pt modelId="{9BCA9DE4-14B8-433E-B22C-F652C0FF9120}" type="pres">
      <dgm:prSet presAssocID="{F90EDCC3-4808-4946-AC50-B5568F2F3C14}" presName="connectorText" presStyleLbl="sibTrans2D1" presStyleIdx="1" presStyleCnt="8"/>
      <dgm:spPr/>
      <dgm:t>
        <a:bodyPr/>
        <a:lstStyle/>
        <a:p>
          <a:endParaRPr lang="en-US"/>
        </a:p>
      </dgm:t>
    </dgm:pt>
    <dgm:pt modelId="{4D4E57E4-288B-42F4-A9ED-E177EB07C593}" type="pres">
      <dgm:prSet presAssocID="{653FD41A-918F-447E-B9D9-AACC9A3B2FF5}" presName="node" presStyleLbl="node1" presStyleIdx="2" presStyleCnt="9" custScaleX="621163" custScaleY="159237">
        <dgm:presLayoutVars>
          <dgm:bulletEnabled val="1"/>
        </dgm:presLayoutVars>
      </dgm:prSet>
      <dgm:spPr/>
      <dgm:t>
        <a:bodyPr/>
        <a:lstStyle/>
        <a:p>
          <a:endParaRPr lang="en-US"/>
        </a:p>
      </dgm:t>
    </dgm:pt>
    <dgm:pt modelId="{C2BA112B-9579-410F-9200-77AE48FD2E7A}" type="pres">
      <dgm:prSet presAssocID="{0C77959F-0C85-4BF6-9F8D-E705DE0C002D}" presName="sibTrans" presStyleLbl="sibTrans2D1" presStyleIdx="2" presStyleCnt="8"/>
      <dgm:spPr/>
      <dgm:t>
        <a:bodyPr/>
        <a:lstStyle/>
        <a:p>
          <a:endParaRPr lang="en-US"/>
        </a:p>
      </dgm:t>
    </dgm:pt>
    <dgm:pt modelId="{A3F2EF62-026C-41AE-845F-F8BD31509E67}" type="pres">
      <dgm:prSet presAssocID="{0C77959F-0C85-4BF6-9F8D-E705DE0C002D}" presName="connectorText" presStyleLbl="sibTrans2D1" presStyleIdx="2" presStyleCnt="8"/>
      <dgm:spPr/>
      <dgm:t>
        <a:bodyPr/>
        <a:lstStyle/>
        <a:p>
          <a:endParaRPr lang="en-US"/>
        </a:p>
      </dgm:t>
    </dgm:pt>
    <dgm:pt modelId="{6CA2DCF0-00A1-4826-92B8-5758C626F940}" type="pres">
      <dgm:prSet presAssocID="{5DEA8DE3-7327-4487-A1F3-C6EEF54DD368}" presName="node" presStyleLbl="node1" presStyleIdx="3" presStyleCnt="9" custScaleX="621163">
        <dgm:presLayoutVars>
          <dgm:bulletEnabled val="1"/>
        </dgm:presLayoutVars>
      </dgm:prSet>
      <dgm:spPr/>
      <dgm:t>
        <a:bodyPr/>
        <a:lstStyle/>
        <a:p>
          <a:endParaRPr lang="en-US"/>
        </a:p>
      </dgm:t>
    </dgm:pt>
    <dgm:pt modelId="{1F3E1F27-D28B-42E8-B79D-1F2E6DD1AE8B}" type="pres">
      <dgm:prSet presAssocID="{5DCCFD5B-5ABA-43E6-8983-11C4BCD8379E}" presName="sibTrans" presStyleLbl="sibTrans2D1" presStyleIdx="3" presStyleCnt="8"/>
      <dgm:spPr/>
      <dgm:t>
        <a:bodyPr/>
        <a:lstStyle/>
        <a:p>
          <a:endParaRPr lang="en-US"/>
        </a:p>
      </dgm:t>
    </dgm:pt>
    <dgm:pt modelId="{43D5E5EC-6F34-4129-93E2-5613123CD98E}" type="pres">
      <dgm:prSet presAssocID="{5DCCFD5B-5ABA-43E6-8983-11C4BCD8379E}" presName="connectorText" presStyleLbl="sibTrans2D1" presStyleIdx="3" presStyleCnt="8"/>
      <dgm:spPr/>
      <dgm:t>
        <a:bodyPr/>
        <a:lstStyle/>
        <a:p>
          <a:endParaRPr lang="en-US"/>
        </a:p>
      </dgm:t>
    </dgm:pt>
    <dgm:pt modelId="{AC7EDB2A-27BF-470A-AA55-C00D8768B74E}" type="pres">
      <dgm:prSet presAssocID="{F6D0FF3A-4160-4A4D-AABD-97A5199716F3}" presName="node" presStyleLbl="node1" presStyleIdx="4" presStyleCnt="9" custScaleX="621163">
        <dgm:presLayoutVars>
          <dgm:bulletEnabled val="1"/>
        </dgm:presLayoutVars>
      </dgm:prSet>
      <dgm:spPr/>
      <dgm:t>
        <a:bodyPr/>
        <a:lstStyle/>
        <a:p>
          <a:endParaRPr lang="en-US"/>
        </a:p>
      </dgm:t>
    </dgm:pt>
    <dgm:pt modelId="{D8D35E17-B2DA-443C-8109-9D01A9C3AC60}" type="pres">
      <dgm:prSet presAssocID="{632EF4A2-68AA-454B-A032-2AF53430EA49}" presName="sibTrans" presStyleLbl="sibTrans2D1" presStyleIdx="4" presStyleCnt="8"/>
      <dgm:spPr/>
      <dgm:t>
        <a:bodyPr/>
        <a:lstStyle/>
        <a:p>
          <a:endParaRPr lang="en-US"/>
        </a:p>
      </dgm:t>
    </dgm:pt>
    <dgm:pt modelId="{E199E0B9-5EB3-461C-BE87-81B22D735243}" type="pres">
      <dgm:prSet presAssocID="{632EF4A2-68AA-454B-A032-2AF53430EA49}" presName="connectorText" presStyleLbl="sibTrans2D1" presStyleIdx="4" presStyleCnt="8"/>
      <dgm:spPr/>
      <dgm:t>
        <a:bodyPr/>
        <a:lstStyle/>
        <a:p>
          <a:endParaRPr lang="en-US"/>
        </a:p>
      </dgm:t>
    </dgm:pt>
    <dgm:pt modelId="{8CCF0885-ABE9-4EFB-BADD-DACCBF224AEB}" type="pres">
      <dgm:prSet presAssocID="{A74169B4-B833-4D15-984B-5B3BF4F39390}" presName="node" presStyleLbl="node1" presStyleIdx="5" presStyleCnt="9" custScaleX="621163" custScaleY="87693" custLinFactNeighborX="810" custLinFactNeighborY="22605">
        <dgm:presLayoutVars>
          <dgm:bulletEnabled val="1"/>
        </dgm:presLayoutVars>
      </dgm:prSet>
      <dgm:spPr/>
      <dgm:t>
        <a:bodyPr/>
        <a:lstStyle/>
        <a:p>
          <a:endParaRPr lang="en-US"/>
        </a:p>
      </dgm:t>
    </dgm:pt>
    <dgm:pt modelId="{1ED40FC8-7E39-46E6-A5CD-E20FEF23E420}" type="pres">
      <dgm:prSet presAssocID="{3CC107E5-B2FE-4BB2-8A19-1A337E62A201}" presName="sibTrans" presStyleLbl="sibTrans2D1" presStyleIdx="5" presStyleCnt="8"/>
      <dgm:spPr/>
      <dgm:t>
        <a:bodyPr/>
        <a:lstStyle/>
        <a:p>
          <a:endParaRPr lang="en-US"/>
        </a:p>
      </dgm:t>
    </dgm:pt>
    <dgm:pt modelId="{484BBC0A-C98C-459E-AEEC-2E706B25979B}" type="pres">
      <dgm:prSet presAssocID="{3CC107E5-B2FE-4BB2-8A19-1A337E62A201}" presName="connectorText" presStyleLbl="sibTrans2D1" presStyleIdx="5" presStyleCnt="8"/>
      <dgm:spPr/>
      <dgm:t>
        <a:bodyPr/>
        <a:lstStyle/>
        <a:p>
          <a:endParaRPr lang="en-US"/>
        </a:p>
      </dgm:t>
    </dgm:pt>
    <dgm:pt modelId="{13E9D098-27A1-4A35-BF55-F51077B18AF5}" type="pres">
      <dgm:prSet presAssocID="{D69136A7-67A2-4AF0-B08B-28EE71CB9D0D}" presName="node" presStyleLbl="node1" presStyleIdx="6" presStyleCnt="9" custScaleX="621163" custScaleY="103155">
        <dgm:presLayoutVars>
          <dgm:bulletEnabled val="1"/>
        </dgm:presLayoutVars>
      </dgm:prSet>
      <dgm:spPr/>
      <dgm:t>
        <a:bodyPr/>
        <a:lstStyle/>
        <a:p>
          <a:endParaRPr lang="en-US"/>
        </a:p>
      </dgm:t>
    </dgm:pt>
    <dgm:pt modelId="{4794E72C-3AF6-45AA-A621-9F42FD98ACBE}" type="pres">
      <dgm:prSet presAssocID="{54CFB177-413F-4281-9972-AEA5B6B45927}" presName="sibTrans" presStyleLbl="sibTrans2D1" presStyleIdx="6" presStyleCnt="8"/>
      <dgm:spPr/>
      <dgm:t>
        <a:bodyPr/>
        <a:lstStyle/>
        <a:p>
          <a:endParaRPr lang="en-US"/>
        </a:p>
      </dgm:t>
    </dgm:pt>
    <dgm:pt modelId="{D48AEDC4-4B41-4092-9919-7AEE835A28E6}" type="pres">
      <dgm:prSet presAssocID="{54CFB177-413F-4281-9972-AEA5B6B45927}" presName="connectorText" presStyleLbl="sibTrans2D1" presStyleIdx="6" presStyleCnt="8"/>
      <dgm:spPr/>
      <dgm:t>
        <a:bodyPr/>
        <a:lstStyle/>
        <a:p>
          <a:endParaRPr lang="en-US"/>
        </a:p>
      </dgm:t>
    </dgm:pt>
    <dgm:pt modelId="{D432D71C-C819-49E6-8B19-04BD5A9368F3}" type="pres">
      <dgm:prSet presAssocID="{FE1360F6-00A8-452F-A871-A6C8F617F4E8}" presName="node" presStyleLbl="node1" presStyleIdx="7" presStyleCnt="9" custScaleX="621163">
        <dgm:presLayoutVars>
          <dgm:bulletEnabled val="1"/>
        </dgm:presLayoutVars>
      </dgm:prSet>
      <dgm:spPr/>
      <dgm:t>
        <a:bodyPr/>
        <a:lstStyle/>
        <a:p>
          <a:endParaRPr lang="en-US"/>
        </a:p>
      </dgm:t>
    </dgm:pt>
    <dgm:pt modelId="{D870C906-FAD0-43E6-ADE8-3DF1189E3172}" type="pres">
      <dgm:prSet presAssocID="{BB18A45D-5690-4C0B-AF70-095103A190BE}" presName="sibTrans" presStyleLbl="sibTrans2D1" presStyleIdx="7" presStyleCnt="8"/>
      <dgm:spPr/>
      <dgm:t>
        <a:bodyPr/>
        <a:lstStyle/>
        <a:p>
          <a:endParaRPr lang="en-US"/>
        </a:p>
      </dgm:t>
    </dgm:pt>
    <dgm:pt modelId="{C9ED6C47-B924-4987-9327-0126FE998490}" type="pres">
      <dgm:prSet presAssocID="{BB18A45D-5690-4C0B-AF70-095103A190BE}" presName="connectorText" presStyleLbl="sibTrans2D1" presStyleIdx="7" presStyleCnt="8"/>
      <dgm:spPr/>
      <dgm:t>
        <a:bodyPr/>
        <a:lstStyle/>
        <a:p>
          <a:endParaRPr lang="en-US"/>
        </a:p>
      </dgm:t>
    </dgm:pt>
    <dgm:pt modelId="{4C746629-D9F6-4836-B875-CF1C8F2CBA99}" type="pres">
      <dgm:prSet presAssocID="{9A418262-FA8C-49E0-B897-38EA677FE25E}" presName="node" presStyleLbl="node1" presStyleIdx="8" presStyleCnt="9" custScaleX="621163">
        <dgm:presLayoutVars>
          <dgm:bulletEnabled val="1"/>
        </dgm:presLayoutVars>
      </dgm:prSet>
      <dgm:spPr/>
      <dgm:t>
        <a:bodyPr/>
        <a:lstStyle/>
        <a:p>
          <a:endParaRPr lang="en-US"/>
        </a:p>
      </dgm:t>
    </dgm:pt>
  </dgm:ptLst>
  <dgm:cxnLst>
    <dgm:cxn modelId="{326970CE-6FE3-4FF7-BA1A-44CFC72CF77B}" type="presOf" srcId="{5DEA8DE3-7327-4487-A1F3-C6EEF54DD368}" destId="{6CA2DCF0-00A1-4826-92B8-5758C626F940}" srcOrd="0" destOrd="0" presId="urn:microsoft.com/office/officeart/2005/8/layout/process2"/>
    <dgm:cxn modelId="{33F8E6B8-BD08-4B1D-917B-BD3854E8B5B5}" type="presOf" srcId="{F90EDCC3-4808-4946-AC50-B5568F2F3C14}" destId="{9BCA9DE4-14B8-433E-B22C-F652C0FF9120}" srcOrd="1" destOrd="0" presId="urn:microsoft.com/office/officeart/2005/8/layout/process2"/>
    <dgm:cxn modelId="{D2D00606-A479-43E6-874A-81BC7BC36201}" type="presOf" srcId="{BB18A45D-5690-4C0B-AF70-095103A190BE}" destId="{D870C906-FAD0-43E6-ADE8-3DF1189E3172}" srcOrd="0" destOrd="0" presId="urn:microsoft.com/office/officeart/2005/8/layout/process2"/>
    <dgm:cxn modelId="{4C86418D-EB62-49AC-9105-F03BF620598F}" type="presOf" srcId="{0C77959F-0C85-4BF6-9F8D-E705DE0C002D}" destId="{A3F2EF62-026C-41AE-845F-F8BD31509E67}" srcOrd="1" destOrd="0" presId="urn:microsoft.com/office/officeart/2005/8/layout/process2"/>
    <dgm:cxn modelId="{58D242EF-EAEB-4A79-A1DF-15535305C154}" type="presOf" srcId="{872C6B25-6FAC-45B3-8B81-41E8C19F524D}" destId="{B7B2675F-8ED0-4761-B046-819AB7AAEA34}" srcOrd="0" destOrd="0" presId="urn:microsoft.com/office/officeart/2005/8/layout/process2"/>
    <dgm:cxn modelId="{0A0B83DF-AC84-479E-86E5-5CE6A6F3EDF1}" srcId="{872C6B25-6FAC-45B3-8B81-41E8C19F524D}" destId="{9A418262-FA8C-49E0-B897-38EA677FE25E}" srcOrd="8" destOrd="0" parTransId="{F788ACB9-4305-4755-96D0-C54E7B18D89C}" sibTransId="{61C6DFA9-7505-4F76-A8E5-73C7D29C0E16}"/>
    <dgm:cxn modelId="{1665B7D8-D66B-4A66-BD81-A1A5FD24B02E}" type="presOf" srcId="{54CFB177-413F-4281-9972-AEA5B6B45927}" destId="{4794E72C-3AF6-45AA-A621-9F42FD98ACBE}" srcOrd="0" destOrd="0" presId="urn:microsoft.com/office/officeart/2005/8/layout/process2"/>
    <dgm:cxn modelId="{DC0B431E-5AFB-4F36-9C79-D178D309218D}" type="presOf" srcId="{653FD41A-918F-447E-B9D9-AACC9A3B2FF5}" destId="{4D4E57E4-288B-42F4-A9ED-E177EB07C593}" srcOrd="0" destOrd="0" presId="urn:microsoft.com/office/officeart/2005/8/layout/process2"/>
    <dgm:cxn modelId="{709C94FA-1A60-4313-AA42-D750EAC6C3CE}" srcId="{872C6B25-6FAC-45B3-8B81-41E8C19F524D}" destId="{F6D0FF3A-4160-4A4D-AABD-97A5199716F3}" srcOrd="4" destOrd="0" parTransId="{4B666362-4E4B-4ECF-BE83-9467364A5B24}" sibTransId="{632EF4A2-68AA-454B-A032-2AF53430EA49}"/>
    <dgm:cxn modelId="{66432F2E-4C13-4072-8F44-940C5BB3991E}" type="presOf" srcId="{3CC107E5-B2FE-4BB2-8A19-1A337E62A201}" destId="{484BBC0A-C98C-459E-AEEC-2E706B25979B}" srcOrd="1" destOrd="0" presId="urn:microsoft.com/office/officeart/2005/8/layout/process2"/>
    <dgm:cxn modelId="{805AC572-19C0-4B0A-8F2A-6E7784982A47}" type="presOf" srcId="{FE1360F6-00A8-452F-A871-A6C8F617F4E8}" destId="{D432D71C-C819-49E6-8B19-04BD5A9368F3}" srcOrd="0" destOrd="0" presId="urn:microsoft.com/office/officeart/2005/8/layout/process2"/>
    <dgm:cxn modelId="{93AAA4C0-6F1B-42B0-9382-0370D52871ED}" type="presOf" srcId="{5DCCFD5B-5ABA-43E6-8983-11C4BCD8379E}" destId="{1F3E1F27-D28B-42E8-B79D-1F2E6DD1AE8B}" srcOrd="0" destOrd="0" presId="urn:microsoft.com/office/officeart/2005/8/layout/process2"/>
    <dgm:cxn modelId="{F591AB6A-AFF5-4C97-B894-A0C345241303}" srcId="{872C6B25-6FAC-45B3-8B81-41E8C19F524D}" destId="{4B95B46C-8BE2-4E8A-A729-0D61549244A0}" srcOrd="0" destOrd="0" parTransId="{0D2721E2-EDF8-4A41-A492-70E056B403D8}" sibTransId="{0B4DBD38-B4EF-4C28-B5CC-79A7A83CF342}"/>
    <dgm:cxn modelId="{A4DADC87-EAA2-4874-AC55-CB9A53CD1929}" type="presOf" srcId="{4B95B46C-8BE2-4E8A-A729-0D61549244A0}" destId="{04237099-CB26-4B3D-8F64-54E0D804EDBF}" srcOrd="0" destOrd="0" presId="urn:microsoft.com/office/officeart/2005/8/layout/process2"/>
    <dgm:cxn modelId="{EECE8FBE-BAF0-40F8-A6A6-79A67C3CED33}" type="presOf" srcId="{F6D0FF3A-4160-4A4D-AABD-97A5199716F3}" destId="{AC7EDB2A-27BF-470A-AA55-C00D8768B74E}" srcOrd="0" destOrd="0" presId="urn:microsoft.com/office/officeart/2005/8/layout/process2"/>
    <dgm:cxn modelId="{83A35093-5358-451C-8D1F-5DEAFF751FBA}" type="presOf" srcId="{D69136A7-67A2-4AF0-B08B-28EE71CB9D0D}" destId="{13E9D098-27A1-4A35-BF55-F51077B18AF5}" srcOrd="0" destOrd="0" presId="urn:microsoft.com/office/officeart/2005/8/layout/process2"/>
    <dgm:cxn modelId="{E96FA380-B523-4586-ACA2-6C44A9FDF8D7}" type="presOf" srcId="{3CC107E5-B2FE-4BB2-8A19-1A337E62A201}" destId="{1ED40FC8-7E39-46E6-A5CD-E20FEF23E420}" srcOrd="0" destOrd="0" presId="urn:microsoft.com/office/officeart/2005/8/layout/process2"/>
    <dgm:cxn modelId="{6CBE33F3-9487-4416-893D-927E11479760}" srcId="{872C6B25-6FAC-45B3-8B81-41E8C19F524D}" destId="{4E650A99-A377-4B08-BB5D-A4B732542488}" srcOrd="1" destOrd="0" parTransId="{5BD0D3CA-E79A-428E-8E5A-D7EDC4CDD96A}" sibTransId="{F90EDCC3-4808-4946-AC50-B5568F2F3C14}"/>
    <dgm:cxn modelId="{1B39B5B0-6AD3-4CF8-8EC6-A5BBDA31C2A3}" srcId="{872C6B25-6FAC-45B3-8B81-41E8C19F524D}" destId="{5DEA8DE3-7327-4487-A1F3-C6EEF54DD368}" srcOrd="3" destOrd="0" parTransId="{147CF097-3390-4FDE-909A-A4F3D8227BE6}" sibTransId="{5DCCFD5B-5ABA-43E6-8983-11C4BCD8379E}"/>
    <dgm:cxn modelId="{3D758512-CA1F-485B-A585-0247283DF294}" type="presOf" srcId="{F90EDCC3-4808-4946-AC50-B5568F2F3C14}" destId="{0DC4D4AB-4342-4BD6-AFCA-72E9F6786AA4}" srcOrd="0" destOrd="0" presId="urn:microsoft.com/office/officeart/2005/8/layout/process2"/>
    <dgm:cxn modelId="{FC9E7555-64AC-454F-984A-F227CC87AEB1}" type="presOf" srcId="{0B4DBD38-B4EF-4C28-B5CC-79A7A83CF342}" destId="{B47EA46B-410F-402A-A4D7-519AEC28249F}" srcOrd="1" destOrd="0" presId="urn:microsoft.com/office/officeart/2005/8/layout/process2"/>
    <dgm:cxn modelId="{F42EC1F4-7E9F-4CE9-A4FD-AFFF94654669}" type="presOf" srcId="{9A418262-FA8C-49E0-B897-38EA677FE25E}" destId="{4C746629-D9F6-4836-B875-CF1C8F2CBA99}" srcOrd="0" destOrd="0" presId="urn:microsoft.com/office/officeart/2005/8/layout/process2"/>
    <dgm:cxn modelId="{2BD361C9-2710-4E98-B362-1330C9F7AC52}" type="presOf" srcId="{5DCCFD5B-5ABA-43E6-8983-11C4BCD8379E}" destId="{43D5E5EC-6F34-4129-93E2-5613123CD98E}" srcOrd="1" destOrd="0" presId="urn:microsoft.com/office/officeart/2005/8/layout/process2"/>
    <dgm:cxn modelId="{F4C858FE-E6D5-46FB-B59F-04452D24BDEA}" type="presOf" srcId="{632EF4A2-68AA-454B-A032-2AF53430EA49}" destId="{E199E0B9-5EB3-461C-BE87-81B22D735243}" srcOrd="1" destOrd="0" presId="urn:microsoft.com/office/officeart/2005/8/layout/process2"/>
    <dgm:cxn modelId="{D4A8662E-C726-4118-8931-2EEFAD8A8B7C}" type="presOf" srcId="{A74169B4-B833-4D15-984B-5B3BF4F39390}" destId="{8CCF0885-ABE9-4EFB-BADD-DACCBF224AEB}" srcOrd="0" destOrd="0" presId="urn:microsoft.com/office/officeart/2005/8/layout/process2"/>
    <dgm:cxn modelId="{41EA2137-9FE2-4868-AB05-9ADC6892928F}" type="presOf" srcId="{0C77959F-0C85-4BF6-9F8D-E705DE0C002D}" destId="{C2BA112B-9579-410F-9200-77AE48FD2E7A}" srcOrd="0" destOrd="0" presId="urn:microsoft.com/office/officeart/2005/8/layout/process2"/>
    <dgm:cxn modelId="{CD4622C3-09E1-452C-BFF1-4CD057AA3DE0}" srcId="{872C6B25-6FAC-45B3-8B81-41E8C19F524D}" destId="{FE1360F6-00A8-452F-A871-A6C8F617F4E8}" srcOrd="7" destOrd="0" parTransId="{F5EF9A59-1906-4DC6-B10E-E3AEB47A3782}" sibTransId="{BB18A45D-5690-4C0B-AF70-095103A190BE}"/>
    <dgm:cxn modelId="{1F6792C1-1829-47C5-AE0C-196E1AF49A91}" type="presOf" srcId="{0B4DBD38-B4EF-4C28-B5CC-79A7A83CF342}" destId="{048108E8-EE91-477A-8613-2BCBE62CED84}" srcOrd="0" destOrd="0" presId="urn:microsoft.com/office/officeart/2005/8/layout/process2"/>
    <dgm:cxn modelId="{4CF98D83-4428-44D1-8D0E-073B86C843CB}" srcId="{872C6B25-6FAC-45B3-8B81-41E8C19F524D}" destId="{A74169B4-B833-4D15-984B-5B3BF4F39390}" srcOrd="5" destOrd="0" parTransId="{FAD6024A-827A-4F2C-A07F-6649D58D56ED}" sibTransId="{3CC107E5-B2FE-4BB2-8A19-1A337E62A201}"/>
    <dgm:cxn modelId="{42EA6B59-BA05-469C-9E8F-C164748C312C}" type="presOf" srcId="{BB18A45D-5690-4C0B-AF70-095103A190BE}" destId="{C9ED6C47-B924-4987-9327-0126FE998490}" srcOrd="1" destOrd="0" presId="urn:microsoft.com/office/officeart/2005/8/layout/process2"/>
    <dgm:cxn modelId="{2AC1872E-A2EB-4904-B71F-85E5C679C9DF}" srcId="{872C6B25-6FAC-45B3-8B81-41E8C19F524D}" destId="{D69136A7-67A2-4AF0-B08B-28EE71CB9D0D}" srcOrd="6" destOrd="0" parTransId="{44699153-DE99-47BB-A14F-BBC9238752A9}" sibTransId="{54CFB177-413F-4281-9972-AEA5B6B45927}"/>
    <dgm:cxn modelId="{A785EA0A-6730-4A53-8010-802F2F585F5E}" srcId="{872C6B25-6FAC-45B3-8B81-41E8C19F524D}" destId="{653FD41A-918F-447E-B9D9-AACC9A3B2FF5}" srcOrd="2" destOrd="0" parTransId="{5B329867-436E-4B75-9993-3148E02C234D}" sibTransId="{0C77959F-0C85-4BF6-9F8D-E705DE0C002D}"/>
    <dgm:cxn modelId="{2B17154D-5F16-4D59-95D0-C53CCA6475C7}" type="presOf" srcId="{632EF4A2-68AA-454B-A032-2AF53430EA49}" destId="{D8D35E17-B2DA-443C-8109-9D01A9C3AC60}" srcOrd="0" destOrd="0" presId="urn:microsoft.com/office/officeart/2005/8/layout/process2"/>
    <dgm:cxn modelId="{3CDE85D5-7C96-4457-9178-07FFE5AC75D1}" type="presOf" srcId="{54CFB177-413F-4281-9972-AEA5B6B45927}" destId="{D48AEDC4-4B41-4092-9919-7AEE835A28E6}" srcOrd="1" destOrd="0" presId="urn:microsoft.com/office/officeart/2005/8/layout/process2"/>
    <dgm:cxn modelId="{C7093EF7-92EB-4674-8C54-343A3E2EC4B0}" type="presOf" srcId="{4E650A99-A377-4B08-BB5D-A4B732542488}" destId="{4BE0797B-F13F-4676-8B73-21D0DBC79D03}" srcOrd="0" destOrd="0" presId="urn:microsoft.com/office/officeart/2005/8/layout/process2"/>
    <dgm:cxn modelId="{C95CA288-1A26-4942-9B2D-3C2CBCBA21DF}" type="presParOf" srcId="{B7B2675F-8ED0-4761-B046-819AB7AAEA34}" destId="{04237099-CB26-4B3D-8F64-54E0D804EDBF}" srcOrd="0" destOrd="0" presId="urn:microsoft.com/office/officeart/2005/8/layout/process2"/>
    <dgm:cxn modelId="{D92CCF5A-F9EA-47E1-949B-94D5994A7F46}" type="presParOf" srcId="{B7B2675F-8ED0-4761-B046-819AB7AAEA34}" destId="{048108E8-EE91-477A-8613-2BCBE62CED84}" srcOrd="1" destOrd="0" presId="urn:microsoft.com/office/officeart/2005/8/layout/process2"/>
    <dgm:cxn modelId="{61BD6A93-E73B-47B0-972C-99043CEE40E6}" type="presParOf" srcId="{048108E8-EE91-477A-8613-2BCBE62CED84}" destId="{B47EA46B-410F-402A-A4D7-519AEC28249F}" srcOrd="0" destOrd="0" presId="urn:microsoft.com/office/officeart/2005/8/layout/process2"/>
    <dgm:cxn modelId="{007FAED3-0FC3-40EC-B133-7D7F64949960}" type="presParOf" srcId="{B7B2675F-8ED0-4761-B046-819AB7AAEA34}" destId="{4BE0797B-F13F-4676-8B73-21D0DBC79D03}" srcOrd="2" destOrd="0" presId="urn:microsoft.com/office/officeart/2005/8/layout/process2"/>
    <dgm:cxn modelId="{9A1FE744-517A-4F3A-AECF-FBDC9B2ACF22}" type="presParOf" srcId="{B7B2675F-8ED0-4761-B046-819AB7AAEA34}" destId="{0DC4D4AB-4342-4BD6-AFCA-72E9F6786AA4}" srcOrd="3" destOrd="0" presId="urn:microsoft.com/office/officeart/2005/8/layout/process2"/>
    <dgm:cxn modelId="{55501B13-94D6-4918-90A5-3B764FD4F436}" type="presParOf" srcId="{0DC4D4AB-4342-4BD6-AFCA-72E9F6786AA4}" destId="{9BCA9DE4-14B8-433E-B22C-F652C0FF9120}" srcOrd="0" destOrd="0" presId="urn:microsoft.com/office/officeart/2005/8/layout/process2"/>
    <dgm:cxn modelId="{93DF75C4-7847-4BB6-8300-C33364CC51DF}" type="presParOf" srcId="{B7B2675F-8ED0-4761-B046-819AB7AAEA34}" destId="{4D4E57E4-288B-42F4-A9ED-E177EB07C593}" srcOrd="4" destOrd="0" presId="urn:microsoft.com/office/officeart/2005/8/layout/process2"/>
    <dgm:cxn modelId="{3EC03108-BF27-400A-B68F-8A90BF51B40A}" type="presParOf" srcId="{B7B2675F-8ED0-4761-B046-819AB7AAEA34}" destId="{C2BA112B-9579-410F-9200-77AE48FD2E7A}" srcOrd="5" destOrd="0" presId="urn:microsoft.com/office/officeart/2005/8/layout/process2"/>
    <dgm:cxn modelId="{50432389-C7DA-4568-BE1A-320269443EAA}" type="presParOf" srcId="{C2BA112B-9579-410F-9200-77AE48FD2E7A}" destId="{A3F2EF62-026C-41AE-845F-F8BD31509E67}" srcOrd="0" destOrd="0" presId="urn:microsoft.com/office/officeart/2005/8/layout/process2"/>
    <dgm:cxn modelId="{54BB5BB7-BC5F-4CDB-833A-2B97421AE780}" type="presParOf" srcId="{B7B2675F-8ED0-4761-B046-819AB7AAEA34}" destId="{6CA2DCF0-00A1-4826-92B8-5758C626F940}" srcOrd="6" destOrd="0" presId="urn:microsoft.com/office/officeart/2005/8/layout/process2"/>
    <dgm:cxn modelId="{3FF8ABDF-2003-47E0-A8EB-65C1ABD99359}" type="presParOf" srcId="{B7B2675F-8ED0-4761-B046-819AB7AAEA34}" destId="{1F3E1F27-D28B-42E8-B79D-1F2E6DD1AE8B}" srcOrd="7" destOrd="0" presId="urn:microsoft.com/office/officeart/2005/8/layout/process2"/>
    <dgm:cxn modelId="{9A657851-5AA0-49EB-9621-00507D1B3862}" type="presParOf" srcId="{1F3E1F27-D28B-42E8-B79D-1F2E6DD1AE8B}" destId="{43D5E5EC-6F34-4129-93E2-5613123CD98E}" srcOrd="0" destOrd="0" presId="urn:microsoft.com/office/officeart/2005/8/layout/process2"/>
    <dgm:cxn modelId="{1EA17679-45F6-4BD7-8496-67E54D5BE1D4}" type="presParOf" srcId="{B7B2675F-8ED0-4761-B046-819AB7AAEA34}" destId="{AC7EDB2A-27BF-470A-AA55-C00D8768B74E}" srcOrd="8" destOrd="0" presId="urn:microsoft.com/office/officeart/2005/8/layout/process2"/>
    <dgm:cxn modelId="{836887F5-326B-4D28-86E9-5C4DB758F669}" type="presParOf" srcId="{B7B2675F-8ED0-4761-B046-819AB7AAEA34}" destId="{D8D35E17-B2DA-443C-8109-9D01A9C3AC60}" srcOrd="9" destOrd="0" presId="urn:microsoft.com/office/officeart/2005/8/layout/process2"/>
    <dgm:cxn modelId="{733781B4-995C-41B3-9CF5-8D491D7BF28C}" type="presParOf" srcId="{D8D35E17-B2DA-443C-8109-9D01A9C3AC60}" destId="{E199E0B9-5EB3-461C-BE87-81B22D735243}" srcOrd="0" destOrd="0" presId="urn:microsoft.com/office/officeart/2005/8/layout/process2"/>
    <dgm:cxn modelId="{54152BF5-0500-4CCD-A9F3-431FD830D680}" type="presParOf" srcId="{B7B2675F-8ED0-4761-B046-819AB7AAEA34}" destId="{8CCF0885-ABE9-4EFB-BADD-DACCBF224AEB}" srcOrd="10" destOrd="0" presId="urn:microsoft.com/office/officeart/2005/8/layout/process2"/>
    <dgm:cxn modelId="{BF26AAED-59AC-4C86-A5DA-4CC6201E932D}" type="presParOf" srcId="{B7B2675F-8ED0-4761-B046-819AB7AAEA34}" destId="{1ED40FC8-7E39-46E6-A5CD-E20FEF23E420}" srcOrd="11" destOrd="0" presId="urn:microsoft.com/office/officeart/2005/8/layout/process2"/>
    <dgm:cxn modelId="{2FB2FFD7-C491-4323-B610-FEE4C24B4E11}" type="presParOf" srcId="{1ED40FC8-7E39-46E6-A5CD-E20FEF23E420}" destId="{484BBC0A-C98C-459E-AEEC-2E706B25979B}" srcOrd="0" destOrd="0" presId="urn:microsoft.com/office/officeart/2005/8/layout/process2"/>
    <dgm:cxn modelId="{B2AB382B-E780-4625-97CD-E18F803FB660}" type="presParOf" srcId="{B7B2675F-8ED0-4761-B046-819AB7AAEA34}" destId="{13E9D098-27A1-4A35-BF55-F51077B18AF5}" srcOrd="12" destOrd="0" presId="urn:microsoft.com/office/officeart/2005/8/layout/process2"/>
    <dgm:cxn modelId="{7B62741E-4808-4463-8EB4-3717DF7C8875}" type="presParOf" srcId="{B7B2675F-8ED0-4761-B046-819AB7AAEA34}" destId="{4794E72C-3AF6-45AA-A621-9F42FD98ACBE}" srcOrd="13" destOrd="0" presId="urn:microsoft.com/office/officeart/2005/8/layout/process2"/>
    <dgm:cxn modelId="{C90D2C64-883C-449A-9309-6F00E8559657}" type="presParOf" srcId="{4794E72C-3AF6-45AA-A621-9F42FD98ACBE}" destId="{D48AEDC4-4B41-4092-9919-7AEE835A28E6}" srcOrd="0" destOrd="0" presId="urn:microsoft.com/office/officeart/2005/8/layout/process2"/>
    <dgm:cxn modelId="{019ECCE7-6991-40DD-BFC3-24700A734DB6}" type="presParOf" srcId="{B7B2675F-8ED0-4761-B046-819AB7AAEA34}" destId="{D432D71C-C819-49E6-8B19-04BD5A9368F3}" srcOrd="14" destOrd="0" presId="urn:microsoft.com/office/officeart/2005/8/layout/process2"/>
    <dgm:cxn modelId="{0856D38C-A697-4086-93B0-403B71D5ED44}" type="presParOf" srcId="{B7B2675F-8ED0-4761-B046-819AB7AAEA34}" destId="{D870C906-FAD0-43E6-ADE8-3DF1189E3172}" srcOrd="15" destOrd="0" presId="urn:microsoft.com/office/officeart/2005/8/layout/process2"/>
    <dgm:cxn modelId="{F91C9C00-A999-4983-93A5-95D15976EC6B}" type="presParOf" srcId="{D870C906-FAD0-43E6-ADE8-3DF1189E3172}" destId="{C9ED6C47-B924-4987-9327-0126FE998490}" srcOrd="0" destOrd="0" presId="urn:microsoft.com/office/officeart/2005/8/layout/process2"/>
    <dgm:cxn modelId="{E97FB210-AE9E-4C5E-A7D3-0FDE0E80C2C7}" type="presParOf" srcId="{B7B2675F-8ED0-4761-B046-819AB7AAEA34}" destId="{4C746629-D9F6-4836-B875-CF1C8F2CBA99}" srcOrd="1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7392F79-8F42-4534-B61F-61FB2E5F629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FC78766B-0BBD-4411-AEAF-08B62943A4CA}">
      <dgm:prSet phldrT="[Text]" custT="1"/>
      <dgm:spPr>
        <a:solidFill>
          <a:schemeClr val="accent1">
            <a:lumMod val="40000"/>
            <a:lumOff val="60000"/>
          </a:schemeClr>
        </a:solidFill>
        <a:ln>
          <a:solidFill>
            <a:schemeClr val="accent2">
              <a:lumMod val="50000"/>
            </a:schemeClr>
          </a:solidFill>
        </a:ln>
      </dgm:spPr>
      <dgm:t>
        <a:bodyPr/>
        <a:lstStyle/>
        <a:p>
          <a:pPr algn="ctr"/>
          <a:r>
            <a:rPr lang="en-US" sz="1600" b="1" dirty="0" smtClean="0">
              <a:solidFill>
                <a:schemeClr val="tx1"/>
              </a:solidFill>
            </a:rPr>
            <a:t>Physical Complaint</a:t>
          </a:r>
          <a:endParaRPr lang="en-US" sz="1600" b="1" dirty="0">
            <a:solidFill>
              <a:schemeClr val="tx1"/>
            </a:solidFill>
          </a:endParaRPr>
        </a:p>
      </dgm:t>
    </dgm:pt>
    <dgm:pt modelId="{7ED90486-CEF0-4AE1-9444-3B6D113B4A48}" type="parTrans" cxnId="{DE89F612-D346-405B-93C7-84D47A3EC9E0}">
      <dgm:prSet/>
      <dgm:spPr/>
      <dgm:t>
        <a:bodyPr/>
        <a:lstStyle/>
        <a:p>
          <a:endParaRPr lang="en-US"/>
        </a:p>
      </dgm:t>
    </dgm:pt>
    <dgm:pt modelId="{8C6DE9A9-1FE8-485E-92A7-7F10C680AD17}" type="sibTrans" cxnId="{DE89F612-D346-405B-93C7-84D47A3EC9E0}">
      <dgm:prSet/>
      <dgm:spPr/>
      <dgm:t>
        <a:bodyPr/>
        <a:lstStyle/>
        <a:p>
          <a:endParaRPr lang="en-US"/>
        </a:p>
      </dgm:t>
    </dgm:pt>
    <dgm:pt modelId="{1DC1F3F0-202F-4681-B9F8-C23453B86D97}">
      <dgm:prSet phldrT="[Text]" custT="1"/>
      <dgm:spPr>
        <a:solidFill>
          <a:schemeClr val="accent1">
            <a:lumMod val="40000"/>
            <a:lumOff val="60000"/>
          </a:schemeClr>
        </a:solidFill>
        <a:ln>
          <a:solidFill>
            <a:schemeClr val="accent2">
              <a:lumMod val="50000"/>
            </a:schemeClr>
          </a:solidFill>
        </a:ln>
      </dgm:spPr>
      <dgm:t>
        <a:bodyPr/>
        <a:lstStyle/>
        <a:p>
          <a:pPr algn="just"/>
          <a:r>
            <a:rPr lang="en-US" sz="1600" dirty="0" smtClean="0">
              <a:solidFill>
                <a:schemeClr val="tx1"/>
              </a:solidFill>
            </a:rPr>
            <a:t>Filing of complaints at concerned regional investor </a:t>
          </a:r>
          <a:r>
            <a:rPr lang="en-US" sz="1600" dirty="0" err="1" smtClean="0">
              <a:solidFill>
                <a:schemeClr val="tx1"/>
              </a:solidFill>
            </a:rPr>
            <a:t>centre</a:t>
          </a:r>
          <a:r>
            <a:rPr lang="en-US" sz="1600" dirty="0" smtClean="0">
              <a:solidFill>
                <a:schemeClr val="tx1"/>
              </a:solidFill>
            </a:rPr>
            <a:t> of BSE Ltd., </a:t>
          </a:r>
          <a:endParaRPr lang="en-US" sz="1600" dirty="0">
            <a:solidFill>
              <a:schemeClr val="tx1"/>
            </a:solidFill>
          </a:endParaRPr>
        </a:p>
      </dgm:t>
    </dgm:pt>
    <dgm:pt modelId="{597BF323-F3A1-451D-9BC8-0534AD89E3E8}" type="parTrans" cxnId="{D32222DC-B74D-472D-871F-7195A13704E2}">
      <dgm:prSet/>
      <dgm:spPr/>
      <dgm:t>
        <a:bodyPr/>
        <a:lstStyle/>
        <a:p>
          <a:endParaRPr lang="en-US"/>
        </a:p>
      </dgm:t>
    </dgm:pt>
    <dgm:pt modelId="{26894D08-A1A0-4B8C-8903-9E02B3AFA8B5}" type="sibTrans" cxnId="{D32222DC-B74D-472D-871F-7195A13704E2}">
      <dgm:prSet/>
      <dgm:spPr/>
      <dgm:t>
        <a:bodyPr/>
        <a:lstStyle/>
        <a:p>
          <a:endParaRPr lang="en-US"/>
        </a:p>
      </dgm:t>
    </dgm:pt>
    <dgm:pt modelId="{BDFD5B4E-0C2D-40DA-BD93-F98579EA6988}">
      <dgm:prSet phldrT="[Text]" custT="1"/>
      <dgm:spPr>
        <a:solidFill>
          <a:schemeClr val="accent1">
            <a:lumMod val="40000"/>
            <a:lumOff val="60000"/>
          </a:schemeClr>
        </a:solidFill>
        <a:ln>
          <a:solidFill>
            <a:schemeClr val="accent2">
              <a:lumMod val="50000"/>
            </a:schemeClr>
          </a:solidFill>
        </a:ln>
      </dgm:spPr>
      <dgm:t>
        <a:bodyPr/>
        <a:lstStyle/>
        <a:p>
          <a:pPr algn="l"/>
          <a:r>
            <a:rPr lang="en-US" sz="1600" dirty="0" smtClean="0">
              <a:solidFill>
                <a:schemeClr val="tx1"/>
              </a:solidFill>
            </a:rPr>
            <a:t>List of Investor Service Centers available at: </a:t>
          </a:r>
          <a:r>
            <a:rPr lang="en-US" altLang="en-US" sz="1600" dirty="0" smtClean="0">
              <a:solidFill>
                <a:schemeClr val="tx1"/>
              </a:solidFill>
              <a:hlinkClick xmlns:r="http://schemas.openxmlformats.org/officeDocument/2006/relationships" r:id="rId1"/>
            </a:rPr>
            <a:t>https://www.bseindia.com/static/investors/cac_tm.aspx</a:t>
          </a:r>
          <a:endParaRPr lang="en-US" sz="1600" dirty="0">
            <a:solidFill>
              <a:schemeClr val="tx1"/>
            </a:solidFill>
          </a:endParaRPr>
        </a:p>
      </dgm:t>
    </dgm:pt>
    <dgm:pt modelId="{C650DE36-6929-4010-84F3-87A91D89DF99}" type="parTrans" cxnId="{F714A8C2-7068-4D23-AB0B-466FEFBA0516}">
      <dgm:prSet/>
      <dgm:spPr/>
      <dgm:t>
        <a:bodyPr/>
        <a:lstStyle/>
        <a:p>
          <a:endParaRPr lang="en-US"/>
        </a:p>
      </dgm:t>
    </dgm:pt>
    <dgm:pt modelId="{F856770F-68E9-47A1-B10C-5E8B6C62A3A0}" type="sibTrans" cxnId="{F714A8C2-7068-4D23-AB0B-466FEFBA0516}">
      <dgm:prSet/>
      <dgm:spPr/>
      <dgm:t>
        <a:bodyPr/>
        <a:lstStyle/>
        <a:p>
          <a:endParaRPr lang="en-US"/>
        </a:p>
      </dgm:t>
    </dgm:pt>
    <dgm:pt modelId="{6208F633-2DEC-4F26-A448-D9A71E4E7012}">
      <dgm:prSet phldrT="[Text]" custT="1"/>
      <dgm:spPr>
        <a:solidFill>
          <a:schemeClr val="accent1">
            <a:lumMod val="40000"/>
            <a:lumOff val="60000"/>
          </a:schemeClr>
        </a:solidFill>
        <a:ln>
          <a:solidFill>
            <a:schemeClr val="accent2">
              <a:lumMod val="50000"/>
            </a:schemeClr>
          </a:solidFill>
        </a:ln>
      </dgm:spPr>
      <dgm:t>
        <a:bodyPr/>
        <a:lstStyle/>
        <a:p>
          <a:pPr algn="ctr"/>
          <a:r>
            <a:rPr lang="en-US" sz="1600" b="1" dirty="0" smtClean="0">
              <a:solidFill>
                <a:schemeClr val="tx1"/>
              </a:solidFill>
            </a:rPr>
            <a:t>Email</a:t>
          </a:r>
        </a:p>
        <a:p>
          <a:pPr algn="ctr"/>
          <a:endParaRPr lang="en-US" sz="1600" b="1" dirty="0">
            <a:solidFill>
              <a:schemeClr val="tx1"/>
            </a:solidFill>
          </a:endParaRPr>
        </a:p>
      </dgm:t>
    </dgm:pt>
    <dgm:pt modelId="{BB65E3A0-1649-4DB1-8DEB-828D7BB516EF}" type="parTrans" cxnId="{892E6365-B7FA-42BA-8569-4F68DE12655C}">
      <dgm:prSet/>
      <dgm:spPr/>
      <dgm:t>
        <a:bodyPr/>
        <a:lstStyle/>
        <a:p>
          <a:endParaRPr lang="en-US"/>
        </a:p>
      </dgm:t>
    </dgm:pt>
    <dgm:pt modelId="{18F86714-DED4-421F-B7F3-CAAD58E7106B}" type="sibTrans" cxnId="{892E6365-B7FA-42BA-8569-4F68DE12655C}">
      <dgm:prSet/>
      <dgm:spPr/>
      <dgm:t>
        <a:bodyPr/>
        <a:lstStyle/>
        <a:p>
          <a:endParaRPr lang="en-US"/>
        </a:p>
      </dgm:t>
    </dgm:pt>
    <dgm:pt modelId="{0D568FFE-D9F4-404F-AE49-B6885978FF53}">
      <dgm:prSet phldrT="[Text]" custT="1"/>
      <dgm:spPr>
        <a:solidFill>
          <a:schemeClr val="accent1">
            <a:lumMod val="40000"/>
            <a:lumOff val="60000"/>
          </a:schemeClr>
        </a:solidFill>
        <a:ln>
          <a:solidFill>
            <a:schemeClr val="accent2">
              <a:lumMod val="50000"/>
            </a:schemeClr>
          </a:solidFill>
        </a:ln>
      </dgm:spPr>
      <dgm:t>
        <a:bodyPr/>
        <a:lstStyle/>
        <a:p>
          <a:pPr algn="l"/>
          <a:r>
            <a:rPr lang="en-US" sz="1600" dirty="0" smtClean="0">
              <a:solidFill>
                <a:schemeClr val="tx1"/>
              </a:solidFill>
            </a:rPr>
            <a:t>Lodging complaints through email on dedicated email id of exchange at: </a:t>
          </a:r>
          <a:r>
            <a:rPr lang="en-US" altLang="en-US" sz="1600" dirty="0" smtClean="0">
              <a:solidFill>
                <a:schemeClr val="tx1"/>
              </a:solidFill>
              <a:hlinkClick xmlns:r="http://schemas.openxmlformats.org/officeDocument/2006/relationships" r:id="rId1"/>
            </a:rPr>
            <a:t>https://www.bseindia.com/static/investors/cac_tm.aspx</a:t>
          </a:r>
          <a:endParaRPr lang="en-US" sz="1600" dirty="0">
            <a:solidFill>
              <a:schemeClr val="tx1"/>
            </a:solidFill>
          </a:endParaRPr>
        </a:p>
      </dgm:t>
    </dgm:pt>
    <dgm:pt modelId="{5A16A7A2-41A5-4008-A3BA-4492BE9E8B91}" type="parTrans" cxnId="{06AD491B-8042-4BC7-BB67-734DA8C1BC40}">
      <dgm:prSet/>
      <dgm:spPr/>
      <dgm:t>
        <a:bodyPr/>
        <a:lstStyle/>
        <a:p>
          <a:endParaRPr lang="en-US"/>
        </a:p>
      </dgm:t>
    </dgm:pt>
    <dgm:pt modelId="{551C7B33-7993-4008-B69B-CA6ACD44F4D9}" type="sibTrans" cxnId="{06AD491B-8042-4BC7-BB67-734DA8C1BC40}">
      <dgm:prSet/>
      <dgm:spPr/>
      <dgm:t>
        <a:bodyPr/>
        <a:lstStyle/>
        <a:p>
          <a:endParaRPr lang="en-US"/>
        </a:p>
      </dgm:t>
    </dgm:pt>
    <dgm:pt modelId="{11D08364-CFE9-4F16-B5BD-AC121A0F569F}">
      <dgm:prSet phldrT="[Text]" custT="1"/>
      <dgm:spPr>
        <a:solidFill>
          <a:schemeClr val="accent6">
            <a:lumMod val="60000"/>
            <a:lumOff val="40000"/>
          </a:schemeClr>
        </a:solidFill>
        <a:ln>
          <a:solidFill>
            <a:schemeClr val="tx1"/>
          </a:solidFill>
        </a:ln>
      </dgm:spPr>
      <dgm:t>
        <a:bodyPr/>
        <a:lstStyle/>
        <a:p>
          <a:pPr algn="ctr"/>
          <a:r>
            <a:rPr lang="en-US" sz="1600" b="1" dirty="0" err="1" smtClean="0">
              <a:solidFill>
                <a:schemeClr val="tx1"/>
              </a:solidFill>
            </a:rPr>
            <a:t>eComplaint</a:t>
          </a:r>
          <a:r>
            <a:rPr lang="en-US" sz="1600" b="1" dirty="0" smtClean="0">
              <a:solidFill>
                <a:schemeClr val="tx1"/>
              </a:solidFill>
            </a:rPr>
            <a:t> Portal</a:t>
          </a:r>
          <a:endParaRPr lang="en-US" sz="1600" b="1" dirty="0">
            <a:solidFill>
              <a:schemeClr val="tx1"/>
            </a:solidFill>
          </a:endParaRPr>
        </a:p>
      </dgm:t>
    </dgm:pt>
    <dgm:pt modelId="{56029A93-1057-4EC3-926A-EB912E00C07B}" type="parTrans" cxnId="{80E164A5-CBC3-45A7-BB2C-EE91BE9B64D3}">
      <dgm:prSet/>
      <dgm:spPr/>
      <dgm:t>
        <a:bodyPr/>
        <a:lstStyle/>
        <a:p>
          <a:endParaRPr lang="en-US"/>
        </a:p>
      </dgm:t>
    </dgm:pt>
    <dgm:pt modelId="{EEE298FD-A302-4C4A-AD81-537A4728EB34}" type="sibTrans" cxnId="{80E164A5-CBC3-45A7-BB2C-EE91BE9B64D3}">
      <dgm:prSet/>
      <dgm:spPr/>
      <dgm:t>
        <a:bodyPr/>
        <a:lstStyle/>
        <a:p>
          <a:endParaRPr lang="en-US"/>
        </a:p>
      </dgm:t>
    </dgm:pt>
    <dgm:pt modelId="{D0E4E72C-6D55-4195-B8D7-8979B9225447}">
      <dgm:prSet phldrT="[Text]" custT="1"/>
      <dgm:spPr>
        <a:solidFill>
          <a:schemeClr val="accent6">
            <a:lumMod val="60000"/>
            <a:lumOff val="40000"/>
          </a:schemeClr>
        </a:solidFill>
        <a:ln>
          <a:solidFill>
            <a:schemeClr val="tx1"/>
          </a:solidFill>
        </a:ln>
      </dgm:spPr>
      <dgm:t>
        <a:bodyPr/>
        <a:lstStyle/>
        <a:p>
          <a:pPr algn="l"/>
          <a:r>
            <a:rPr lang="en-US" sz="1600" dirty="0" smtClean="0">
              <a:solidFill>
                <a:schemeClr val="tx1"/>
              </a:solidFill>
            </a:rPr>
            <a:t>Lodging of complaints through Exchange’s website under e-Complaint Registration at following link: </a:t>
          </a:r>
          <a:r>
            <a:rPr lang="en-US" altLang="en-US" sz="1600" b="1" dirty="0" smtClean="0">
              <a:solidFill>
                <a:schemeClr val="tx1"/>
              </a:solidFill>
              <a:hlinkClick xmlns:r="http://schemas.openxmlformats.org/officeDocument/2006/relationships" r:id="rId2"/>
            </a:rPr>
            <a:t>https://bsecrs.bseindia.com/ecomplaint/frmInvestorHome.aspx</a:t>
          </a:r>
          <a:endParaRPr lang="en-US" sz="1600" b="1" dirty="0">
            <a:solidFill>
              <a:schemeClr val="tx1"/>
            </a:solidFill>
          </a:endParaRPr>
        </a:p>
      </dgm:t>
    </dgm:pt>
    <dgm:pt modelId="{5C488534-6389-4CA6-8EB1-CB4FD70BA76E}" type="parTrans" cxnId="{53DEF559-33F2-4CCD-B505-8FF1DD86C471}">
      <dgm:prSet/>
      <dgm:spPr/>
      <dgm:t>
        <a:bodyPr/>
        <a:lstStyle/>
        <a:p>
          <a:endParaRPr lang="en-US"/>
        </a:p>
      </dgm:t>
    </dgm:pt>
    <dgm:pt modelId="{04319725-7F37-4138-8CA4-029EF0067FB7}" type="sibTrans" cxnId="{53DEF559-33F2-4CCD-B505-8FF1DD86C471}">
      <dgm:prSet/>
      <dgm:spPr/>
      <dgm:t>
        <a:bodyPr/>
        <a:lstStyle/>
        <a:p>
          <a:endParaRPr lang="en-US"/>
        </a:p>
      </dgm:t>
    </dgm:pt>
    <dgm:pt modelId="{30C7A8E5-F7B0-48D4-8E42-682E190D2650}">
      <dgm:prSet phldrT="[Text]" custT="1"/>
      <dgm:spPr>
        <a:solidFill>
          <a:schemeClr val="accent6">
            <a:lumMod val="60000"/>
            <a:lumOff val="40000"/>
          </a:schemeClr>
        </a:solidFill>
        <a:ln>
          <a:solidFill>
            <a:schemeClr val="tx1"/>
          </a:solidFill>
        </a:ln>
      </dgm:spPr>
      <dgm:t>
        <a:bodyPr/>
        <a:lstStyle/>
        <a:p>
          <a:pPr algn="ctr"/>
          <a:r>
            <a:rPr lang="en-US" sz="1600" b="1" dirty="0" smtClean="0">
              <a:solidFill>
                <a:schemeClr val="tx1"/>
              </a:solidFill>
            </a:rPr>
            <a:t>SCORES</a:t>
          </a:r>
        </a:p>
        <a:p>
          <a:pPr algn="ctr"/>
          <a:endParaRPr lang="en-US" sz="1600" b="1" dirty="0">
            <a:solidFill>
              <a:schemeClr val="tx1"/>
            </a:solidFill>
          </a:endParaRPr>
        </a:p>
      </dgm:t>
    </dgm:pt>
    <dgm:pt modelId="{5CF15B7D-8EB7-4F47-B1B0-6E0F8E536AFC}" type="parTrans" cxnId="{E2539B74-CF84-42AB-8709-720685EAE9B2}">
      <dgm:prSet/>
      <dgm:spPr/>
      <dgm:t>
        <a:bodyPr/>
        <a:lstStyle/>
        <a:p>
          <a:endParaRPr lang="en-US"/>
        </a:p>
      </dgm:t>
    </dgm:pt>
    <dgm:pt modelId="{A25A3D58-8694-41F9-AA98-74FC9B4CA147}" type="sibTrans" cxnId="{E2539B74-CF84-42AB-8709-720685EAE9B2}">
      <dgm:prSet/>
      <dgm:spPr/>
      <dgm:t>
        <a:bodyPr/>
        <a:lstStyle/>
        <a:p>
          <a:endParaRPr lang="en-US"/>
        </a:p>
      </dgm:t>
    </dgm:pt>
    <dgm:pt modelId="{A8B392EE-596C-4164-A2F2-92BB91FEDE0E}">
      <dgm:prSet phldrT="[Text]" custT="1"/>
      <dgm:spPr>
        <a:solidFill>
          <a:schemeClr val="accent6">
            <a:lumMod val="60000"/>
            <a:lumOff val="40000"/>
          </a:schemeClr>
        </a:solidFill>
        <a:ln>
          <a:solidFill>
            <a:schemeClr val="tx1"/>
          </a:solidFill>
        </a:ln>
      </dgm:spPr>
      <dgm:t>
        <a:bodyPr/>
        <a:lstStyle/>
        <a:p>
          <a:pPr algn="l"/>
          <a:r>
            <a:rPr lang="en-US" sz="1600" dirty="0" smtClean="0">
              <a:solidFill>
                <a:schemeClr val="tx1"/>
              </a:solidFill>
            </a:rPr>
            <a:t>Lodging of complaints on SEBI SCORES.</a:t>
          </a:r>
          <a:endParaRPr lang="en-US" sz="1600" dirty="0">
            <a:solidFill>
              <a:schemeClr val="tx1"/>
            </a:solidFill>
          </a:endParaRPr>
        </a:p>
      </dgm:t>
    </dgm:pt>
    <dgm:pt modelId="{393F067C-B369-454F-AB5A-99B4FF5978B2}" type="parTrans" cxnId="{0F375A7A-3635-4ADF-8A89-479DF4F5894A}">
      <dgm:prSet/>
      <dgm:spPr/>
      <dgm:t>
        <a:bodyPr/>
        <a:lstStyle/>
        <a:p>
          <a:endParaRPr lang="en-US"/>
        </a:p>
      </dgm:t>
    </dgm:pt>
    <dgm:pt modelId="{AE7E5608-35A8-44F9-8FBA-9650828B834D}" type="sibTrans" cxnId="{0F375A7A-3635-4ADF-8A89-479DF4F5894A}">
      <dgm:prSet/>
      <dgm:spPr/>
      <dgm:t>
        <a:bodyPr/>
        <a:lstStyle/>
        <a:p>
          <a:endParaRPr lang="en-US"/>
        </a:p>
      </dgm:t>
    </dgm:pt>
    <dgm:pt modelId="{5497135D-47B5-4FF3-8B0B-012AF90D1997}">
      <dgm:prSet phldrT="[Text]" custT="1"/>
      <dgm:spPr>
        <a:solidFill>
          <a:schemeClr val="accent1">
            <a:lumMod val="40000"/>
            <a:lumOff val="60000"/>
          </a:schemeClr>
        </a:solidFill>
        <a:ln>
          <a:solidFill>
            <a:schemeClr val="accent2">
              <a:lumMod val="50000"/>
            </a:schemeClr>
          </a:solidFill>
        </a:ln>
      </dgm:spPr>
      <dgm:t>
        <a:bodyPr/>
        <a:lstStyle/>
        <a:p>
          <a:pPr algn="l"/>
          <a:endParaRPr lang="en-US" sz="1600" dirty="0">
            <a:solidFill>
              <a:schemeClr val="tx1"/>
            </a:solidFill>
          </a:endParaRPr>
        </a:p>
      </dgm:t>
    </dgm:pt>
    <dgm:pt modelId="{73D383B7-DDFA-4DA1-BB16-3C7FFC3BC4E3}" type="parTrans" cxnId="{ECCD1213-0ED2-46AB-B0DC-D9A6F1133649}">
      <dgm:prSet/>
      <dgm:spPr/>
      <dgm:t>
        <a:bodyPr/>
        <a:lstStyle/>
        <a:p>
          <a:endParaRPr lang="en-US"/>
        </a:p>
      </dgm:t>
    </dgm:pt>
    <dgm:pt modelId="{E1E7FAEC-53C4-4389-87B5-0E72E4BB9F5B}" type="sibTrans" cxnId="{ECCD1213-0ED2-46AB-B0DC-D9A6F1133649}">
      <dgm:prSet/>
      <dgm:spPr/>
      <dgm:t>
        <a:bodyPr/>
        <a:lstStyle/>
        <a:p>
          <a:endParaRPr lang="en-US"/>
        </a:p>
      </dgm:t>
    </dgm:pt>
    <dgm:pt modelId="{1F51A6BC-8397-487E-A9A2-A20D6F578D9A}" type="pres">
      <dgm:prSet presAssocID="{E7392F79-8F42-4534-B61F-61FB2E5F629A}" presName="matrix" presStyleCnt="0">
        <dgm:presLayoutVars>
          <dgm:chMax val="1"/>
          <dgm:dir/>
          <dgm:resizeHandles val="exact"/>
        </dgm:presLayoutVars>
      </dgm:prSet>
      <dgm:spPr/>
      <dgm:t>
        <a:bodyPr/>
        <a:lstStyle/>
        <a:p>
          <a:endParaRPr lang="en-US"/>
        </a:p>
      </dgm:t>
    </dgm:pt>
    <dgm:pt modelId="{AFBDF090-66F0-4DC4-B5EA-F331DCAA76B5}" type="pres">
      <dgm:prSet presAssocID="{E7392F79-8F42-4534-B61F-61FB2E5F629A}" presName="axisShape" presStyleLbl="bgShp" presStyleIdx="0" presStyleCnt="1"/>
      <dgm:spPr/>
    </dgm:pt>
    <dgm:pt modelId="{D61FE1EF-8E9E-4085-AAB0-82D83742FF07}" type="pres">
      <dgm:prSet presAssocID="{E7392F79-8F42-4534-B61F-61FB2E5F629A}" presName="rect1" presStyleLbl="node1" presStyleIdx="0" presStyleCnt="4" custScaleX="169865" custLinFactNeighborX="-40680" custLinFactNeighborY="-1312">
        <dgm:presLayoutVars>
          <dgm:chMax val="0"/>
          <dgm:chPref val="0"/>
          <dgm:bulletEnabled val="1"/>
        </dgm:presLayoutVars>
      </dgm:prSet>
      <dgm:spPr/>
      <dgm:t>
        <a:bodyPr/>
        <a:lstStyle/>
        <a:p>
          <a:endParaRPr lang="en-US"/>
        </a:p>
      </dgm:t>
    </dgm:pt>
    <dgm:pt modelId="{81458A6E-BDEA-4C86-AF58-CE178896CDC0}" type="pres">
      <dgm:prSet presAssocID="{E7392F79-8F42-4534-B61F-61FB2E5F629A}" presName="rect2" presStyleLbl="node1" presStyleIdx="1" presStyleCnt="4" custScaleX="169865" custLinFactNeighborX="38056">
        <dgm:presLayoutVars>
          <dgm:chMax val="0"/>
          <dgm:chPref val="0"/>
          <dgm:bulletEnabled val="1"/>
        </dgm:presLayoutVars>
      </dgm:prSet>
      <dgm:spPr/>
      <dgm:t>
        <a:bodyPr/>
        <a:lstStyle/>
        <a:p>
          <a:endParaRPr lang="en-US"/>
        </a:p>
      </dgm:t>
    </dgm:pt>
    <dgm:pt modelId="{099E3978-33C4-4A7E-B92F-C7726DF08A9E}" type="pres">
      <dgm:prSet presAssocID="{E7392F79-8F42-4534-B61F-61FB2E5F629A}" presName="rect3" presStyleLbl="node1" presStyleIdx="2" presStyleCnt="4" custScaleX="169865" custLinFactNeighborX="-40680" custLinFactNeighborY="-1312">
        <dgm:presLayoutVars>
          <dgm:chMax val="0"/>
          <dgm:chPref val="0"/>
          <dgm:bulletEnabled val="1"/>
        </dgm:presLayoutVars>
      </dgm:prSet>
      <dgm:spPr/>
      <dgm:t>
        <a:bodyPr/>
        <a:lstStyle/>
        <a:p>
          <a:endParaRPr lang="en-US"/>
        </a:p>
      </dgm:t>
    </dgm:pt>
    <dgm:pt modelId="{BF8A5142-3F5D-43FE-BAEA-0C55C421CD21}" type="pres">
      <dgm:prSet presAssocID="{E7392F79-8F42-4534-B61F-61FB2E5F629A}" presName="rect4" presStyleLbl="node1" presStyleIdx="3" presStyleCnt="4" custScaleX="169865" custLinFactNeighborX="38056">
        <dgm:presLayoutVars>
          <dgm:chMax val="0"/>
          <dgm:chPref val="0"/>
          <dgm:bulletEnabled val="1"/>
        </dgm:presLayoutVars>
      </dgm:prSet>
      <dgm:spPr/>
      <dgm:t>
        <a:bodyPr/>
        <a:lstStyle/>
        <a:p>
          <a:endParaRPr lang="en-US"/>
        </a:p>
      </dgm:t>
    </dgm:pt>
  </dgm:ptLst>
  <dgm:cxnLst>
    <dgm:cxn modelId="{892E6365-B7FA-42BA-8569-4F68DE12655C}" srcId="{E7392F79-8F42-4534-B61F-61FB2E5F629A}" destId="{6208F633-2DEC-4F26-A448-D9A71E4E7012}" srcOrd="3" destOrd="0" parTransId="{BB65E3A0-1649-4DB1-8DEB-828D7BB516EF}" sibTransId="{18F86714-DED4-421F-B7F3-CAAD58E7106B}"/>
    <dgm:cxn modelId="{D14906AB-6C3D-4E44-8C5C-31D6114898F8}" type="presOf" srcId="{0D568FFE-D9F4-404F-AE49-B6885978FF53}" destId="{BF8A5142-3F5D-43FE-BAEA-0C55C421CD21}" srcOrd="0" destOrd="1" presId="urn:microsoft.com/office/officeart/2005/8/layout/matrix2"/>
    <dgm:cxn modelId="{1708EF2A-1B9F-4806-A17A-997EE3D11B92}" type="presOf" srcId="{11D08364-CFE9-4F16-B5BD-AC121A0F569F}" destId="{81458A6E-BDEA-4C86-AF58-CE178896CDC0}" srcOrd="0" destOrd="0" presId="urn:microsoft.com/office/officeart/2005/8/layout/matrix2"/>
    <dgm:cxn modelId="{4BE5EA17-B3D2-403A-82AE-BC8BD6488204}" type="presOf" srcId="{1DC1F3F0-202F-4681-B9F8-C23453B86D97}" destId="{D61FE1EF-8E9E-4085-AAB0-82D83742FF07}" srcOrd="0" destOrd="1" presId="urn:microsoft.com/office/officeart/2005/8/layout/matrix2"/>
    <dgm:cxn modelId="{D32222DC-B74D-472D-871F-7195A13704E2}" srcId="{FC78766B-0BBD-4411-AEAF-08B62943A4CA}" destId="{1DC1F3F0-202F-4681-B9F8-C23453B86D97}" srcOrd="0" destOrd="0" parTransId="{597BF323-F3A1-451D-9BC8-0534AD89E3E8}" sibTransId="{26894D08-A1A0-4B8C-8903-9E02B3AFA8B5}"/>
    <dgm:cxn modelId="{F2A30161-C198-470B-B234-F7705ACBCDFA}" type="presOf" srcId="{BDFD5B4E-0C2D-40DA-BD93-F98579EA6988}" destId="{D61FE1EF-8E9E-4085-AAB0-82D83742FF07}" srcOrd="0" destOrd="2" presId="urn:microsoft.com/office/officeart/2005/8/layout/matrix2"/>
    <dgm:cxn modelId="{E4ECFB08-F172-4ECB-A40B-7BAD81ED9222}" type="presOf" srcId="{E7392F79-8F42-4534-B61F-61FB2E5F629A}" destId="{1F51A6BC-8397-487E-A9A2-A20D6F578D9A}" srcOrd="0" destOrd="0" presId="urn:microsoft.com/office/officeart/2005/8/layout/matrix2"/>
    <dgm:cxn modelId="{E2539B74-CF84-42AB-8709-720685EAE9B2}" srcId="{E7392F79-8F42-4534-B61F-61FB2E5F629A}" destId="{30C7A8E5-F7B0-48D4-8E42-682E190D2650}" srcOrd="2" destOrd="0" parTransId="{5CF15B7D-8EB7-4F47-B1B0-6E0F8E536AFC}" sibTransId="{A25A3D58-8694-41F9-AA98-74FC9B4CA147}"/>
    <dgm:cxn modelId="{3B7EA53D-C41F-42AC-8A90-2E8D01BE76E4}" type="presOf" srcId="{5497135D-47B5-4FF3-8B0B-012AF90D1997}" destId="{BF8A5142-3F5D-43FE-BAEA-0C55C421CD21}" srcOrd="0" destOrd="2" presId="urn:microsoft.com/office/officeart/2005/8/layout/matrix2"/>
    <dgm:cxn modelId="{975E3AB1-C3E9-4271-8EB7-8AE58E98EFF5}" type="presOf" srcId="{30C7A8E5-F7B0-48D4-8E42-682E190D2650}" destId="{099E3978-33C4-4A7E-B92F-C7726DF08A9E}" srcOrd="0" destOrd="0" presId="urn:microsoft.com/office/officeart/2005/8/layout/matrix2"/>
    <dgm:cxn modelId="{F714A8C2-7068-4D23-AB0B-466FEFBA0516}" srcId="{FC78766B-0BBD-4411-AEAF-08B62943A4CA}" destId="{BDFD5B4E-0C2D-40DA-BD93-F98579EA6988}" srcOrd="1" destOrd="0" parTransId="{C650DE36-6929-4010-84F3-87A91D89DF99}" sibTransId="{F856770F-68E9-47A1-B10C-5E8B6C62A3A0}"/>
    <dgm:cxn modelId="{DE89F612-D346-405B-93C7-84D47A3EC9E0}" srcId="{E7392F79-8F42-4534-B61F-61FB2E5F629A}" destId="{FC78766B-0BBD-4411-AEAF-08B62943A4CA}" srcOrd="0" destOrd="0" parTransId="{7ED90486-CEF0-4AE1-9444-3B6D113B4A48}" sibTransId="{8C6DE9A9-1FE8-485E-92A7-7F10C680AD17}"/>
    <dgm:cxn modelId="{80E164A5-CBC3-45A7-BB2C-EE91BE9B64D3}" srcId="{E7392F79-8F42-4534-B61F-61FB2E5F629A}" destId="{11D08364-CFE9-4F16-B5BD-AC121A0F569F}" srcOrd="1" destOrd="0" parTransId="{56029A93-1057-4EC3-926A-EB912E00C07B}" sibTransId="{EEE298FD-A302-4C4A-AD81-537A4728EB34}"/>
    <dgm:cxn modelId="{ECCD1213-0ED2-46AB-B0DC-D9A6F1133649}" srcId="{6208F633-2DEC-4F26-A448-D9A71E4E7012}" destId="{5497135D-47B5-4FF3-8B0B-012AF90D1997}" srcOrd="1" destOrd="0" parTransId="{73D383B7-DDFA-4DA1-BB16-3C7FFC3BC4E3}" sibTransId="{E1E7FAEC-53C4-4389-87B5-0E72E4BB9F5B}"/>
    <dgm:cxn modelId="{3C293F64-7C60-414B-96EB-006870E6CA03}" type="presOf" srcId="{A8B392EE-596C-4164-A2F2-92BB91FEDE0E}" destId="{099E3978-33C4-4A7E-B92F-C7726DF08A9E}" srcOrd="0" destOrd="1" presId="urn:microsoft.com/office/officeart/2005/8/layout/matrix2"/>
    <dgm:cxn modelId="{BF42EDA4-16CA-4D46-A8D6-E591DD60287C}" type="presOf" srcId="{6208F633-2DEC-4F26-A448-D9A71E4E7012}" destId="{BF8A5142-3F5D-43FE-BAEA-0C55C421CD21}" srcOrd="0" destOrd="0" presId="urn:microsoft.com/office/officeart/2005/8/layout/matrix2"/>
    <dgm:cxn modelId="{53DEF559-33F2-4CCD-B505-8FF1DD86C471}" srcId="{11D08364-CFE9-4F16-B5BD-AC121A0F569F}" destId="{D0E4E72C-6D55-4195-B8D7-8979B9225447}" srcOrd="0" destOrd="0" parTransId="{5C488534-6389-4CA6-8EB1-CB4FD70BA76E}" sibTransId="{04319725-7F37-4138-8CA4-029EF0067FB7}"/>
    <dgm:cxn modelId="{0821F06F-7C49-4064-96E1-3A7927E81FD7}" type="presOf" srcId="{FC78766B-0BBD-4411-AEAF-08B62943A4CA}" destId="{D61FE1EF-8E9E-4085-AAB0-82D83742FF07}" srcOrd="0" destOrd="0" presId="urn:microsoft.com/office/officeart/2005/8/layout/matrix2"/>
    <dgm:cxn modelId="{0F375A7A-3635-4ADF-8A89-479DF4F5894A}" srcId="{30C7A8E5-F7B0-48D4-8E42-682E190D2650}" destId="{A8B392EE-596C-4164-A2F2-92BB91FEDE0E}" srcOrd="0" destOrd="0" parTransId="{393F067C-B369-454F-AB5A-99B4FF5978B2}" sibTransId="{AE7E5608-35A8-44F9-8FBA-9650828B834D}"/>
    <dgm:cxn modelId="{A2A5A4CF-5C70-49DF-92FE-E59323F7C277}" type="presOf" srcId="{D0E4E72C-6D55-4195-B8D7-8979B9225447}" destId="{81458A6E-BDEA-4C86-AF58-CE178896CDC0}" srcOrd="0" destOrd="1" presId="urn:microsoft.com/office/officeart/2005/8/layout/matrix2"/>
    <dgm:cxn modelId="{06AD491B-8042-4BC7-BB67-734DA8C1BC40}" srcId="{6208F633-2DEC-4F26-A448-D9A71E4E7012}" destId="{0D568FFE-D9F4-404F-AE49-B6885978FF53}" srcOrd="0" destOrd="0" parTransId="{5A16A7A2-41A5-4008-A3BA-4492BE9E8B91}" sibTransId="{551C7B33-7993-4008-B69B-CA6ACD44F4D9}"/>
    <dgm:cxn modelId="{41196F3D-8645-4F71-BB61-DD3A7B611BC4}" type="presParOf" srcId="{1F51A6BC-8397-487E-A9A2-A20D6F578D9A}" destId="{AFBDF090-66F0-4DC4-B5EA-F331DCAA76B5}" srcOrd="0" destOrd="0" presId="urn:microsoft.com/office/officeart/2005/8/layout/matrix2"/>
    <dgm:cxn modelId="{A936288A-B464-4A7F-B5D4-172ABEEC4FFF}" type="presParOf" srcId="{1F51A6BC-8397-487E-A9A2-A20D6F578D9A}" destId="{D61FE1EF-8E9E-4085-AAB0-82D83742FF07}" srcOrd="1" destOrd="0" presId="urn:microsoft.com/office/officeart/2005/8/layout/matrix2"/>
    <dgm:cxn modelId="{7E7B7960-7D38-4A98-A3F4-2FCEDAF37065}" type="presParOf" srcId="{1F51A6BC-8397-487E-A9A2-A20D6F578D9A}" destId="{81458A6E-BDEA-4C86-AF58-CE178896CDC0}" srcOrd="2" destOrd="0" presId="urn:microsoft.com/office/officeart/2005/8/layout/matrix2"/>
    <dgm:cxn modelId="{8F15E0A0-7B7A-45CA-B2B4-BE4D123C244A}" type="presParOf" srcId="{1F51A6BC-8397-487E-A9A2-A20D6F578D9A}" destId="{099E3978-33C4-4A7E-B92F-C7726DF08A9E}" srcOrd="3" destOrd="0" presId="urn:microsoft.com/office/officeart/2005/8/layout/matrix2"/>
    <dgm:cxn modelId="{FF6DA5AD-CC14-46E4-9C50-5CF2D77C47AB}" type="presParOf" srcId="{1F51A6BC-8397-487E-A9A2-A20D6F578D9A}" destId="{BF8A5142-3F5D-43FE-BAEA-0C55C421CD21}"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2EDD9CF-AA38-4E6F-B0D9-86ECED5EDD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5E9C859-B78A-4FDE-A20A-8C2ADF6D570C}">
      <dgm:prSet phldrT="[Text]" custT="1"/>
      <dgm:spPr>
        <a:solidFill>
          <a:schemeClr val="bg2">
            <a:lumMod val="75000"/>
          </a:schemeClr>
        </a:solidFill>
        <a:ln>
          <a:solidFill>
            <a:schemeClr val="tx2">
              <a:lumMod val="50000"/>
            </a:schemeClr>
          </a:solidFill>
        </a:ln>
      </dgm:spPr>
      <dgm:t>
        <a:bodyPr/>
        <a:lstStyle/>
        <a:p>
          <a:r>
            <a:rPr lang="en-US" altLang="en-US" sz="1800" b="1" dirty="0" smtClean="0">
              <a:solidFill>
                <a:schemeClr val="tx1"/>
              </a:solidFill>
              <a:latin typeface="+mn-lt"/>
            </a:rPr>
            <a:t>NSDL Toll Free helpline  </a:t>
          </a:r>
        </a:p>
        <a:p>
          <a:endParaRPr lang="en-US" altLang="en-US" sz="1800" dirty="0" smtClean="0">
            <a:solidFill>
              <a:schemeClr val="tx1"/>
            </a:solidFill>
            <a:latin typeface="+mn-lt"/>
          </a:endParaRPr>
        </a:p>
        <a:p>
          <a:r>
            <a:rPr lang="en-US" altLang="en-US" sz="1800" b="1" dirty="0" smtClean="0">
              <a:solidFill>
                <a:schemeClr val="tx1"/>
              </a:solidFill>
              <a:latin typeface="+mn-lt"/>
            </a:rPr>
            <a:t>1800 222 990</a:t>
          </a:r>
          <a:endParaRPr lang="en-US" sz="1800" b="1" dirty="0">
            <a:solidFill>
              <a:schemeClr val="tx1"/>
            </a:solidFill>
            <a:latin typeface="+mn-lt"/>
          </a:endParaRPr>
        </a:p>
      </dgm:t>
    </dgm:pt>
    <dgm:pt modelId="{5E3CB712-F17F-4C61-862A-94FB3D22390F}" type="parTrans" cxnId="{FE687920-0501-4C5D-B2EA-6E36EEA1C117}">
      <dgm:prSet/>
      <dgm:spPr/>
      <dgm:t>
        <a:bodyPr/>
        <a:lstStyle/>
        <a:p>
          <a:endParaRPr lang="en-US"/>
        </a:p>
      </dgm:t>
    </dgm:pt>
    <dgm:pt modelId="{BF130F95-D9FB-410C-910F-AE88AA0EDD57}" type="sibTrans" cxnId="{FE687920-0501-4C5D-B2EA-6E36EEA1C117}">
      <dgm:prSet/>
      <dgm:spPr/>
      <dgm:t>
        <a:bodyPr/>
        <a:lstStyle/>
        <a:p>
          <a:endParaRPr lang="en-US"/>
        </a:p>
      </dgm:t>
    </dgm:pt>
    <dgm:pt modelId="{A3F13C48-0122-4098-937E-DB7350194FB7}">
      <dgm:prSet phldrT="[Text]" custT="1"/>
      <dgm:spPr>
        <a:solidFill>
          <a:schemeClr val="accent2">
            <a:lumMod val="60000"/>
            <a:lumOff val="40000"/>
          </a:schemeClr>
        </a:solidFill>
        <a:ln>
          <a:solidFill>
            <a:schemeClr val="tx2">
              <a:lumMod val="50000"/>
            </a:schemeClr>
          </a:solidFill>
        </a:ln>
      </dgm:spPr>
      <dgm:t>
        <a:bodyPr/>
        <a:lstStyle/>
        <a:p>
          <a:r>
            <a:rPr lang="en-US" altLang="en-US" sz="1800" b="1" dirty="0" smtClean="0">
              <a:solidFill>
                <a:schemeClr val="tx1"/>
              </a:solidFill>
              <a:latin typeface="+mn-lt"/>
            </a:rPr>
            <a:t>NSDL Email for grievance </a:t>
          </a:r>
        </a:p>
        <a:p>
          <a:endParaRPr lang="en-US" altLang="en-US" sz="1800" u="sng" dirty="0" smtClean="0">
            <a:solidFill>
              <a:schemeClr val="tx1"/>
            </a:solidFill>
            <a:latin typeface="+mn-lt"/>
            <a:hlinkClick xmlns:r="http://schemas.openxmlformats.org/officeDocument/2006/relationships" r:id=""/>
          </a:endParaRPr>
        </a:p>
        <a:p>
          <a:r>
            <a:rPr lang="en-US" altLang="en-US" sz="1800" u="sng" dirty="0" smtClean="0">
              <a:solidFill>
                <a:schemeClr val="tx1"/>
              </a:solidFill>
              <a:latin typeface="+mn-lt"/>
              <a:hlinkClick xmlns:r="http://schemas.openxmlformats.org/officeDocument/2006/relationships" r:id=""/>
            </a:rPr>
            <a:t>relations@nsdl.co.in</a:t>
          </a:r>
          <a:endParaRPr lang="en-US" sz="1800" dirty="0">
            <a:solidFill>
              <a:schemeClr val="tx1"/>
            </a:solidFill>
            <a:latin typeface="+mn-lt"/>
          </a:endParaRPr>
        </a:p>
      </dgm:t>
    </dgm:pt>
    <dgm:pt modelId="{C2FFB76E-49AB-4951-820A-4628B7554CED}" type="parTrans" cxnId="{B691FE34-773F-498C-B00C-1CD8E8E5523D}">
      <dgm:prSet/>
      <dgm:spPr/>
      <dgm:t>
        <a:bodyPr/>
        <a:lstStyle/>
        <a:p>
          <a:endParaRPr lang="en-US"/>
        </a:p>
      </dgm:t>
    </dgm:pt>
    <dgm:pt modelId="{31DBDC59-9996-4CF0-9E5C-473F316E4881}" type="sibTrans" cxnId="{B691FE34-773F-498C-B00C-1CD8E8E5523D}">
      <dgm:prSet/>
      <dgm:spPr/>
      <dgm:t>
        <a:bodyPr/>
        <a:lstStyle/>
        <a:p>
          <a:endParaRPr lang="en-US"/>
        </a:p>
      </dgm:t>
    </dgm:pt>
    <dgm:pt modelId="{7C4DA149-064E-4A41-A6C2-3F1E22A998ED}">
      <dgm:prSet phldrT="[Text]" custT="1"/>
      <dgm:spPr>
        <a:solidFill>
          <a:schemeClr val="bg2">
            <a:lumMod val="75000"/>
          </a:schemeClr>
        </a:solidFill>
        <a:ln>
          <a:solidFill>
            <a:schemeClr val="tx2">
              <a:lumMod val="50000"/>
            </a:schemeClr>
          </a:solidFill>
        </a:ln>
      </dgm:spPr>
      <dgm:t>
        <a:bodyPr/>
        <a:lstStyle/>
        <a:p>
          <a:r>
            <a:rPr lang="en-US" altLang="en-US" sz="1800" b="1" dirty="0" smtClean="0">
              <a:solidFill>
                <a:schemeClr val="tx1"/>
              </a:solidFill>
              <a:latin typeface="+mn-lt"/>
            </a:rPr>
            <a:t>NSDL email for other information </a:t>
          </a:r>
          <a:r>
            <a:rPr lang="en-US" altLang="en-US" sz="1800" dirty="0" smtClean="0">
              <a:solidFill>
                <a:schemeClr val="tx1"/>
              </a:solidFill>
              <a:latin typeface="+mn-lt"/>
            </a:rPr>
            <a:t>  </a:t>
          </a:r>
        </a:p>
        <a:p>
          <a:endParaRPr lang="en-US" altLang="en-US" sz="1800" u="sng" dirty="0" smtClean="0">
            <a:solidFill>
              <a:schemeClr val="tx1"/>
            </a:solidFill>
            <a:latin typeface="+mn-lt"/>
            <a:hlinkClick xmlns:r="http://schemas.openxmlformats.org/officeDocument/2006/relationships" r:id=""/>
          </a:endParaRPr>
        </a:p>
        <a:p>
          <a:r>
            <a:rPr lang="en-US" altLang="en-US" sz="1800" u="sng" dirty="0" smtClean="0">
              <a:solidFill>
                <a:schemeClr val="tx1"/>
              </a:solidFill>
              <a:latin typeface="+mn-lt"/>
              <a:hlinkClick xmlns:r="http://schemas.openxmlformats.org/officeDocument/2006/relationships" r:id=""/>
            </a:rPr>
            <a:t>info@nsdl.co.in</a:t>
          </a:r>
          <a:endParaRPr lang="en-US" sz="1800" dirty="0">
            <a:solidFill>
              <a:schemeClr val="tx1"/>
            </a:solidFill>
            <a:latin typeface="+mn-lt"/>
          </a:endParaRPr>
        </a:p>
      </dgm:t>
    </dgm:pt>
    <dgm:pt modelId="{D38AAEEB-FD8D-4A45-86BF-490A9CC096F0}" type="parTrans" cxnId="{3F469F5C-E2D4-4F04-B8C8-69E0B4A093E9}">
      <dgm:prSet/>
      <dgm:spPr/>
      <dgm:t>
        <a:bodyPr/>
        <a:lstStyle/>
        <a:p>
          <a:endParaRPr lang="en-US"/>
        </a:p>
      </dgm:t>
    </dgm:pt>
    <dgm:pt modelId="{4F562BBB-4CFA-40E9-A9ED-9A12E02029FF}" type="sibTrans" cxnId="{3F469F5C-E2D4-4F04-B8C8-69E0B4A093E9}">
      <dgm:prSet/>
      <dgm:spPr/>
      <dgm:t>
        <a:bodyPr/>
        <a:lstStyle/>
        <a:p>
          <a:endParaRPr lang="en-US"/>
        </a:p>
      </dgm:t>
    </dgm:pt>
    <dgm:pt modelId="{BF01716F-A081-403D-A24A-66858B268537}">
      <dgm:prSet phldrT="[Text]" custT="1"/>
      <dgm:spPr>
        <a:solidFill>
          <a:schemeClr val="accent2">
            <a:lumMod val="60000"/>
            <a:lumOff val="40000"/>
          </a:schemeClr>
        </a:solidFill>
        <a:ln>
          <a:solidFill>
            <a:schemeClr val="tx2">
              <a:lumMod val="50000"/>
            </a:schemeClr>
          </a:solidFill>
        </a:ln>
      </dgm:spPr>
      <dgm:t>
        <a:bodyPr/>
        <a:lstStyle/>
        <a:p>
          <a:r>
            <a:rPr lang="en-US" altLang="en-US" sz="1800" b="1" dirty="0" smtClean="0">
              <a:solidFill>
                <a:schemeClr val="tx1"/>
              </a:solidFill>
              <a:latin typeface="+mn-lt"/>
            </a:rPr>
            <a:t>Online submission of Grievances at </a:t>
          </a:r>
          <a:r>
            <a:rPr lang="en-US" altLang="en-US" sz="1800" dirty="0" smtClean="0">
              <a:solidFill>
                <a:schemeClr val="tx1"/>
              </a:solidFill>
              <a:latin typeface="+mn-lt"/>
              <a:hlinkClick xmlns:r="http://schemas.openxmlformats.org/officeDocument/2006/relationships" r:id="rId1"/>
            </a:rPr>
            <a:t>www.nsdl.co.in</a:t>
          </a:r>
          <a:r>
            <a:rPr lang="en-US" altLang="en-US" sz="1800" dirty="0" smtClean="0">
              <a:solidFill>
                <a:schemeClr val="tx1"/>
              </a:solidFill>
              <a:latin typeface="+mn-lt"/>
            </a:rPr>
            <a:t> </a:t>
          </a:r>
        </a:p>
        <a:p>
          <a:endParaRPr lang="en-US" altLang="en-US" sz="1800" dirty="0" smtClean="0">
            <a:solidFill>
              <a:schemeClr val="tx1"/>
            </a:solidFill>
            <a:latin typeface="+mn-lt"/>
            <a:sym typeface="Wingdings" panose="05000000000000000000" pitchFamily="2" charset="2"/>
          </a:endParaRPr>
        </a:p>
        <a:p>
          <a:r>
            <a:rPr lang="en-US" altLang="en-US" sz="1800" dirty="0" smtClean="0">
              <a:solidFill>
                <a:schemeClr val="tx1"/>
              </a:solidFill>
              <a:latin typeface="+mn-lt"/>
              <a:sym typeface="Wingdings" panose="05000000000000000000" pitchFamily="2" charset="2"/>
            </a:rPr>
            <a:t></a:t>
          </a:r>
          <a:r>
            <a:rPr lang="en-US" altLang="en-US" sz="1800" dirty="0" smtClean="0">
              <a:solidFill>
                <a:schemeClr val="tx1"/>
              </a:solidFill>
              <a:latin typeface="+mn-lt"/>
            </a:rPr>
            <a:t>Query Now</a:t>
          </a:r>
          <a:endParaRPr lang="en-US" sz="1800" dirty="0">
            <a:solidFill>
              <a:schemeClr val="tx1"/>
            </a:solidFill>
            <a:latin typeface="+mn-lt"/>
          </a:endParaRPr>
        </a:p>
      </dgm:t>
    </dgm:pt>
    <dgm:pt modelId="{EBE4205D-9EFE-44A2-9C73-325538FD2F99}" type="parTrans" cxnId="{D6F3DF02-E180-4408-B399-8835D385E25F}">
      <dgm:prSet/>
      <dgm:spPr/>
      <dgm:t>
        <a:bodyPr/>
        <a:lstStyle/>
        <a:p>
          <a:endParaRPr lang="en-US"/>
        </a:p>
      </dgm:t>
    </dgm:pt>
    <dgm:pt modelId="{D4BF8EA8-B31E-4116-8F70-7A076F614A94}" type="sibTrans" cxnId="{D6F3DF02-E180-4408-B399-8835D385E25F}">
      <dgm:prSet/>
      <dgm:spPr/>
      <dgm:t>
        <a:bodyPr/>
        <a:lstStyle/>
        <a:p>
          <a:endParaRPr lang="en-US"/>
        </a:p>
      </dgm:t>
    </dgm:pt>
    <dgm:pt modelId="{2D27BFA1-46B6-4DAB-89CB-2AC423068C38}" type="pres">
      <dgm:prSet presAssocID="{62EDD9CF-AA38-4E6F-B0D9-86ECED5EDDB9}" presName="diagram" presStyleCnt="0">
        <dgm:presLayoutVars>
          <dgm:dir/>
          <dgm:resizeHandles val="exact"/>
        </dgm:presLayoutVars>
      </dgm:prSet>
      <dgm:spPr/>
      <dgm:t>
        <a:bodyPr/>
        <a:lstStyle/>
        <a:p>
          <a:endParaRPr lang="en-US"/>
        </a:p>
      </dgm:t>
    </dgm:pt>
    <dgm:pt modelId="{7CCA44EE-19C3-4DF5-9C3D-D17AC66EF6A6}" type="pres">
      <dgm:prSet presAssocID="{E5E9C859-B78A-4FDE-A20A-8C2ADF6D570C}" presName="node" presStyleLbl="node1" presStyleIdx="0" presStyleCnt="4" custScaleY="145615">
        <dgm:presLayoutVars>
          <dgm:bulletEnabled val="1"/>
        </dgm:presLayoutVars>
      </dgm:prSet>
      <dgm:spPr/>
      <dgm:t>
        <a:bodyPr/>
        <a:lstStyle/>
        <a:p>
          <a:endParaRPr lang="en-US"/>
        </a:p>
      </dgm:t>
    </dgm:pt>
    <dgm:pt modelId="{739278E6-F14D-4D03-844A-174A5C58B2CD}" type="pres">
      <dgm:prSet presAssocID="{BF130F95-D9FB-410C-910F-AE88AA0EDD57}" presName="sibTrans" presStyleCnt="0"/>
      <dgm:spPr/>
    </dgm:pt>
    <dgm:pt modelId="{B601CF06-E2B4-4F1D-8F8C-FF92B678A1F1}" type="pres">
      <dgm:prSet presAssocID="{A3F13C48-0122-4098-937E-DB7350194FB7}" presName="node" presStyleLbl="node1" presStyleIdx="1" presStyleCnt="4" custScaleY="145615">
        <dgm:presLayoutVars>
          <dgm:bulletEnabled val="1"/>
        </dgm:presLayoutVars>
      </dgm:prSet>
      <dgm:spPr/>
      <dgm:t>
        <a:bodyPr/>
        <a:lstStyle/>
        <a:p>
          <a:endParaRPr lang="en-US"/>
        </a:p>
      </dgm:t>
    </dgm:pt>
    <dgm:pt modelId="{9D994D4A-0EF3-4D2A-A888-F4B5B89B608E}" type="pres">
      <dgm:prSet presAssocID="{31DBDC59-9996-4CF0-9E5C-473F316E4881}" presName="sibTrans" presStyleCnt="0"/>
      <dgm:spPr/>
    </dgm:pt>
    <dgm:pt modelId="{6FB19508-386A-4CAC-98E8-921EC41B8C9B}" type="pres">
      <dgm:prSet presAssocID="{7C4DA149-064E-4A41-A6C2-3F1E22A998ED}" presName="node" presStyleLbl="node1" presStyleIdx="2" presStyleCnt="4" custScaleY="145615">
        <dgm:presLayoutVars>
          <dgm:bulletEnabled val="1"/>
        </dgm:presLayoutVars>
      </dgm:prSet>
      <dgm:spPr/>
      <dgm:t>
        <a:bodyPr/>
        <a:lstStyle/>
        <a:p>
          <a:endParaRPr lang="en-US"/>
        </a:p>
      </dgm:t>
    </dgm:pt>
    <dgm:pt modelId="{7255759D-61D1-49CF-A851-F476347706D7}" type="pres">
      <dgm:prSet presAssocID="{4F562BBB-4CFA-40E9-A9ED-9A12E02029FF}" presName="sibTrans" presStyleCnt="0"/>
      <dgm:spPr/>
    </dgm:pt>
    <dgm:pt modelId="{051303B5-283E-46E2-B4F0-8E7EF2B9E931}" type="pres">
      <dgm:prSet presAssocID="{BF01716F-A081-403D-A24A-66858B268537}" presName="node" presStyleLbl="node1" presStyleIdx="3" presStyleCnt="4" custScaleY="145615">
        <dgm:presLayoutVars>
          <dgm:bulletEnabled val="1"/>
        </dgm:presLayoutVars>
      </dgm:prSet>
      <dgm:spPr/>
      <dgm:t>
        <a:bodyPr/>
        <a:lstStyle/>
        <a:p>
          <a:endParaRPr lang="en-US"/>
        </a:p>
      </dgm:t>
    </dgm:pt>
  </dgm:ptLst>
  <dgm:cxnLst>
    <dgm:cxn modelId="{B691FE34-773F-498C-B00C-1CD8E8E5523D}" srcId="{62EDD9CF-AA38-4E6F-B0D9-86ECED5EDDB9}" destId="{A3F13C48-0122-4098-937E-DB7350194FB7}" srcOrd="1" destOrd="0" parTransId="{C2FFB76E-49AB-4951-820A-4628B7554CED}" sibTransId="{31DBDC59-9996-4CF0-9E5C-473F316E4881}"/>
    <dgm:cxn modelId="{E9B9E450-08E1-410D-A8DE-4C18152B9633}" type="presOf" srcId="{62EDD9CF-AA38-4E6F-B0D9-86ECED5EDDB9}" destId="{2D27BFA1-46B6-4DAB-89CB-2AC423068C38}" srcOrd="0" destOrd="0" presId="urn:microsoft.com/office/officeart/2005/8/layout/default"/>
    <dgm:cxn modelId="{34F15565-FDAA-4318-B6D5-CD9019F981CC}" type="presOf" srcId="{E5E9C859-B78A-4FDE-A20A-8C2ADF6D570C}" destId="{7CCA44EE-19C3-4DF5-9C3D-D17AC66EF6A6}" srcOrd="0" destOrd="0" presId="urn:microsoft.com/office/officeart/2005/8/layout/default"/>
    <dgm:cxn modelId="{53677F2F-DF2A-44ED-96C0-74C839D2A04A}" type="presOf" srcId="{A3F13C48-0122-4098-937E-DB7350194FB7}" destId="{B601CF06-E2B4-4F1D-8F8C-FF92B678A1F1}" srcOrd="0" destOrd="0" presId="urn:microsoft.com/office/officeart/2005/8/layout/default"/>
    <dgm:cxn modelId="{D6F3DF02-E180-4408-B399-8835D385E25F}" srcId="{62EDD9CF-AA38-4E6F-B0D9-86ECED5EDDB9}" destId="{BF01716F-A081-403D-A24A-66858B268537}" srcOrd="3" destOrd="0" parTransId="{EBE4205D-9EFE-44A2-9C73-325538FD2F99}" sibTransId="{D4BF8EA8-B31E-4116-8F70-7A076F614A94}"/>
    <dgm:cxn modelId="{FE687920-0501-4C5D-B2EA-6E36EEA1C117}" srcId="{62EDD9CF-AA38-4E6F-B0D9-86ECED5EDDB9}" destId="{E5E9C859-B78A-4FDE-A20A-8C2ADF6D570C}" srcOrd="0" destOrd="0" parTransId="{5E3CB712-F17F-4C61-862A-94FB3D22390F}" sibTransId="{BF130F95-D9FB-410C-910F-AE88AA0EDD57}"/>
    <dgm:cxn modelId="{3F469F5C-E2D4-4F04-B8C8-69E0B4A093E9}" srcId="{62EDD9CF-AA38-4E6F-B0D9-86ECED5EDDB9}" destId="{7C4DA149-064E-4A41-A6C2-3F1E22A998ED}" srcOrd="2" destOrd="0" parTransId="{D38AAEEB-FD8D-4A45-86BF-490A9CC096F0}" sibTransId="{4F562BBB-4CFA-40E9-A9ED-9A12E02029FF}"/>
    <dgm:cxn modelId="{6406C626-06F5-44C1-9D14-AF62F299A778}" type="presOf" srcId="{BF01716F-A081-403D-A24A-66858B268537}" destId="{051303B5-283E-46E2-B4F0-8E7EF2B9E931}" srcOrd="0" destOrd="0" presId="urn:microsoft.com/office/officeart/2005/8/layout/default"/>
    <dgm:cxn modelId="{939376DB-A4D0-4760-80D0-E19316DAFB52}" type="presOf" srcId="{7C4DA149-064E-4A41-A6C2-3F1E22A998ED}" destId="{6FB19508-386A-4CAC-98E8-921EC41B8C9B}" srcOrd="0" destOrd="0" presId="urn:microsoft.com/office/officeart/2005/8/layout/default"/>
    <dgm:cxn modelId="{E0507950-F280-4D69-AFD9-D36028B26ED4}" type="presParOf" srcId="{2D27BFA1-46B6-4DAB-89CB-2AC423068C38}" destId="{7CCA44EE-19C3-4DF5-9C3D-D17AC66EF6A6}" srcOrd="0" destOrd="0" presId="urn:microsoft.com/office/officeart/2005/8/layout/default"/>
    <dgm:cxn modelId="{C4D54925-9A40-4797-BEA4-28603CDF7ACF}" type="presParOf" srcId="{2D27BFA1-46B6-4DAB-89CB-2AC423068C38}" destId="{739278E6-F14D-4D03-844A-174A5C58B2CD}" srcOrd="1" destOrd="0" presId="urn:microsoft.com/office/officeart/2005/8/layout/default"/>
    <dgm:cxn modelId="{08F10F02-B547-4005-8F20-E6A15340F2AE}" type="presParOf" srcId="{2D27BFA1-46B6-4DAB-89CB-2AC423068C38}" destId="{B601CF06-E2B4-4F1D-8F8C-FF92B678A1F1}" srcOrd="2" destOrd="0" presId="urn:microsoft.com/office/officeart/2005/8/layout/default"/>
    <dgm:cxn modelId="{E394CD5F-303A-40FF-ADA5-803FC3117BB3}" type="presParOf" srcId="{2D27BFA1-46B6-4DAB-89CB-2AC423068C38}" destId="{9D994D4A-0EF3-4D2A-A888-F4B5B89B608E}" srcOrd="3" destOrd="0" presId="urn:microsoft.com/office/officeart/2005/8/layout/default"/>
    <dgm:cxn modelId="{095E4955-4979-43F7-A6AE-2B4AD23D6C6C}" type="presParOf" srcId="{2D27BFA1-46B6-4DAB-89CB-2AC423068C38}" destId="{6FB19508-386A-4CAC-98E8-921EC41B8C9B}" srcOrd="4" destOrd="0" presId="urn:microsoft.com/office/officeart/2005/8/layout/default"/>
    <dgm:cxn modelId="{AF9738E2-3E83-41F6-A68E-299B3BE73A0F}" type="presParOf" srcId="{2D27BFA1-46B6-4DAB-89CB-2AC423068C38}" destId="{7255759D-61D1-49CF-A851-F476347706D7}" srcOrd="5" destOrd="0" presId="urn:microsoft.com/office/officeart/2005/8/layout/default"/>
    <dgm:cxn modelId="{1D5290C6-9303-48C1-A07F-F94734E51FDB}" type="presParOf" srcId="{2D27BFA1-46B6-4DAB-89CB-2AC423068C38}" destId="{051303B5-283E-46E2-B4F0-8E7EF2B9E93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BA715E3-6807-4629-90B9-3725CDBD0E5A}" type="doc">
      <dgm:prSet loTypeId="urn:microsoft.com/office/officeart/2005/8/layout/process1" loCatId="process" qsTypeId="urn:microsoft.com/office/officeart/2005/8/quickstyle/simple1" qsCatId="simple" csTypeId="urn:microsoft.com/office/officeart/2005/8/colors/accent1_2" csCatId="accent1" phldr="1"/>
      <dgm:spPr/>
    </dgm:pt>
    <dgm:pt modelId="{78F34F3E-7ABE-4A92-B450-84B7F2C1899B}">
      <dgm:prSet phldrT="[Text]"/>
      <dgm:spPr>
        <a:solidFill>
          <a:schemeClr val="accent4">
            <a:lumMod val="75000"/>
          </a:schemeClr>
        </a:solidFill>
        <a:ln>
          <a:solidFill>
            <a:schemeClr val="tx1"/>
          </a:solidFill>
        </a:ln>
      </dgm:spPr>
      <dgm:t>
        <a:bodyPr/>
        <a:lstStyle/>
        <a:p>
          <a:r>
            <a:rPr lang="en-US" dirty="0" smtClean="0"/>
            <a:t>Have a Grievance?</a:t>
          </a:r>
          <a:endParaRPr lang="en-US" dirty="0"/>
        </a:p>
      </dgm:t>
    </dgm:pt>
    <dgm:pt modelId="{FCFDA67F-4145-4AD6-85F0-45711EA733FD}" type="parTrans" cxnId="{AA9BBD6A-711A-46A7-8491-58859F61EACE}">
      <dgm:prSet/>
      <dgm:spPr/>
      <dgm:t>
        <a:bodyPr/>
        <a:lstStyle/>
        <a:p>
          <a:endParaRPr lang="en-US"/>
        </a:p>
      </dgm:t>
    </dgm:pt>
    <dgm:pt modelId="{4C597147-A147-40A0-9EEC-061B978D28C0}" type="sibTrans" cxnId="{AA9BBD6A-711A-46A7-8491-58859F61EACE}">
      <dgm:prSet/>
      <dgm:spPr/>
      <dgm:t>
        <a:bodyPr/>
        <a:lstStyle/>
        <a:p>
          <a:endParaRPr lang="en-US"/>
        </a:p>
      </dgm:t>
    </dgm:pt>
    <dgm:pt modelId="{945833E5-07F2-4814-83F2-41734E439881}">
      <dgm:prSet phldrT="[Text]"/>
      <dgm:spPr>
        <a:solidFill>
          <a:schemeClr val="accent4">
            <a:lumMod val="60000"/>
            <a:lumOff val="40000"/>
          </a:schemeClr>
        </a:solidFill>
        <a:ln>
          <a:solidFill>
            <a:schemeClr val="tx1"/>
          </a:solidFill>
        </a:ln>
      </dgm:spPr>
      <dgm:t>
        <a:bodyPr/>
        <a:lstStyle/>
        <a:p>
          <a:r>
            <a:rPr lang="en-US" dirty="0" smtClean="0">
              <a:solidFill>
                <a:schemeClr val="tx1"/>
              </a:solidFill>
            </a:rPr>
            <a:t>Approach Depository Participant (DP) where you hold your </a:t>
          </a:r>
          <a:r>
            <a:rPr lang="en-US" dirty="0" err="1" smtClean="0">
              <a:solidFill>
                <a:schemeClr val="tx1"/>
              </a:solidFill>
            </a:rPr>
            <a:t>demat</a:t>
          </a:r>
          <a:r>
            <a:rPr lang="en-US" dirty="0" smtClean="0">
              <a:solidFill>
                <a:schemeClr val="tx1"/>
              </a:solidFill>
            </a:rPr>
            <a:t> account.</a:t>
          </a:r>
          <a:endParaRPr lang="en-US" dirty="0">
            <a:solidFill>
              <a:schemeClr val="tx1"/>
            </a:solidFill>
          </a:endParaRPr>
        </a:p>
      </dgm:t>
    </dgm:pt>
    <dgm:pt modelId="{4EBF1EE8-342D-4F1D-B192-8D8CB8D5C332}" type="parTrans" cxnId="{A35BD7A6-3843-44B1-8192-A135D73141AF}">
      <dgm:prSet/>
      <dgm:spPr/>
      <dgm:t>
        <a:bodyPr/>
        <a:lstStyle/>
        <a:p>
          <a:endParaRPr lang="en-US"/>
        </a:p>
      </dgm:t>
    </dgm:pt>
    <dgm:pt modelId="{DA4634AC-B400-4BA1-ABF9-811F0BDE0476}" type="sibTrans" cxnId="{A35BD7A6-3843-44B1-8192-A135D73141AF}">
      <dgm:prSet/>
      <dgm:spPr/>
      <dgm:t>
        <a:bodyPr/>
        <a:lstStyle/>
        <a:p>
          <a:endParaRPr lang="en-US"/>
        </a:p>
      </dgm:t>
    </dgm:pt>
    <dgm:pt modelId="{938580C6-C91F-419F-A48A-D1744B1139E1}">
      <dgm:prSet phldrT="[Text]"/>
      <dgm:spPr>
        <a:solidFill>
          <a:schemeClr val="accent4">
            <a:lumMod val="75000"/>
          </a:schemeClr>
        </a:solidFill>
        <a:ln>
          <a:solidFill>
            <a:schemeClr val="tx1"/>
          </a:solidFill>
        </a:ln>
      </dgm:spPr>
      <dgm:t>
        <a:bodyPr/>
        <a:lstStyle/>
        <a:p>
          <a:r>
            <a:rPr lang="en-US" dirty="0" smtClean="0"/>
            <a:t>If grievance not resolved, approach your depository.</a:t>
          </a:r>
          <a:endParaRPr lang="en-US" dirty="0"/>
        </a:p>
      </dgm:t>
    </dgm:pt>
    <dgm:pt modelId="{0E056DFB-049F-4A55-B9C8-959D1869AA37}" type="parTrans" cxnId="{6D776410-1F05-4F80-B478-A7A702EB43C2}">
      <dgm:prSet/>
      <dgm:spPr/>
      <dgm:t>
        <a:bodyPr/>
        <a:lstStyle/>
        <a:p>
          <a:endParaRPr lang="en-US"/>
        </a:p>
      </dgm:t>
    </dgm:pt>
    <dgm:pt modelId="{3B67E253-F87C-493C-B6B1-246695588D4A}" type="sibTrans" cxnId="{6D776410-1F05-4F80-B478-A7A702EB43C2}">
      <dgm:prSet/>
      <dgm:spPr/>
      <dgm:t>
        <a:bodyPr/>
        <a:lstStyle/>
        <a:p>
          <a:endParaRPr lang="en-US"/>
        </a:p>
      </dgm:t>
    </dgm:pt>
    <dgm:pt modelId="{ADDA4B19-F9B1-41DC-B8A8-0F8E94575A5D}" type="pres">
      <dgm:prSet presAssocID="{BBA715E3-6807-4629-90B9-3725CDBD0E5A}" presName="Name0" presStyleCnt="0">
        <dgm:presLayoutVars>
          <dgm:dir/>
          <dgm:resizeHandles val="exact"/>
        </dgm:presLayoutVars>
      </dgm:prSet>
      <dgm:spPr/>
    </dgm:pt>
    <dgm:pt modelId="{03D62A66-F3C4-4579-A484-8DE21C13AF66}" type="pres">
      <dgm:prSet presAssocID="{78F34F3E-7ABE-4A92-B450-84B7F2C1899B}" presName="node" presStyleLbl="node1" presStyleIdx="0" presStyleCnt="3">
        <dgm:presLayoutVars>
          <dgm:bulletEnabled val="1"/>
        </dgm:presLayoutVars>
      </dgm:prSet>
      <dgm:spPr/>
      <dgm:t>
        <a:bodyPr/>
        <a:lstStyle/>
        <a:p>
          <a:endParaRPr lang="en-US"/>
        </a:p>
      </dgm:t>
    </dgm:pt>
    <dgm:pt modelId="{FF2FBC27-55BF-4AF3-8AC6-7DAFDBFE884F}" type="pres">
      <dgm:prSet presAssocID="{4C597147-A147-40A0-9EEC-061B978D28C0}" presName="sibTrans" presStyleLbl="sibTrans2D1" presStyleIdx="0" presStyleCnt="2"/>
      <dgm:spPr/>
      <dgm:t>
        <a:bodyPr/>
        <a:lstStyle/>
        <a:p>
          <a:endParaRPr lang="en-US"/>
        </a:p>
      </dgm:t>
    </dgm:pt>
    <dgm:pt modelId="{44D907BF-0BA1-4751-9536-8301110164F2}" type="pres">
      <dgm:prSet presAssocID="{4C597147-A147-40A0-9EEC-061B978D28C0}" presName="connectorText" presStyleLbl="sibTrans2D1" presStyleIdx="0" presStyleCnt="2"/>
      <dgm:spPr/>
      <dgm:t>
        <a:bodyPr/>
        <a:lstStyle/>
        <a:p>
          <a:endParaRPr lang="en-US"/>
        </a:p>
      </dgm:t>
    </dgm:pt>
    <dgm:pt modelId="{9AE72D0F-F65B-4F8D-8E9E-02B639B5EFAD}" type="pres">
      <dgm:prSet presAssocID="{945833E5-07F2-4814-83F2-41734E439881}" presName="node" presStyleLbl="node1" presStyleIdx="1" presStyleCnt="3">
        <dgm:presLayoutVars>
          <dgm:bulletEnabled val="1"/>
        </dgm:presLayoutVars>
      </dgm:prSet>
      <dgm:spPr/>
      <dgm:t>
        <a:bodyPr/>
        <a:lstStyle/>
        <a:p>
          <a:endParaRPr lang="en-US"/>
        </a:p>
      </dgm:t>
    </dgm:pt>
    <dgm:pt modelId="{D1E99B56-02B1-45F0-86EA-D1453492E83D}" type="pres">
      <dgm:prSet presAssocID="{DA4634AC-B400-4BA1-ABF9-811F0BDE0476}" presName="sibTrans" presStyleLbl="sibTrans2D1" presStyleIdx="1" presStyleCnt="2"/>
      <dgm:spPr/>
      <dgm:t>
        <a:bodyPr/>
        <a:lstStyle/>
        <a:p>
          <a:endParaRPr lang="en-US"/>
        </a:p>
      </dgm:t>
    </dgm:pt>
    <dgm:pt modelId="{F1CDF1E2-A7FA-411F-9497-80C39C222CF6}" type="pres">
      <dgm:prSet presAssocID="{DA4634AC-B400-4BA1-ABF9-811F0BDE0476}" presName="connectorText" presStyleLbl="sibTrans2D1" presStyleIdx="1" presStyleCnt="2"/>
      <dgm:spPr/>
      <dgm:t>
        <a:bodyPr/>
        <a:lstStyle/>
        <a:p>
          <a:endParaRPr lang="en-US"/>
        </a:p>
      </dgm:t>
    </dgm:pt>
    <dgm:pt modelId="{C418DD0A-2248-4E73-A1C0-DFBA185918BD}" type="pres">
      <dgm:prSet presAssocID="{938580C6-C91F-419F-A48A-D1744B1139E1}" presName="node" presStyleLbl="node1" presStyleIdx="2" presStyleCnt="3">
        <dgm:presLayoutVars>
          <dgm:bulletEnabled val="1"/>
        </dgm:presLayoutVars>
      </dgm:prSet>
      <dgm:spPr/>
      <dgm:t>
        <a:bodyPr/>
        <a:lstStyle/>
        <a:p>
          <a:endParaRPr lang="en-US"/>
        </a:p>
      </dgm:t>
    </dgm:pt>
  </dgm:ptLst>
  <dgm:cxnLst>
    <dgm:cxn modelId="{6D776410-1F05-4F80-B478-A7A702EB43C2}" srcId="{BBA715E3-6807-4629-90B9-3725CDBD0E5A}" destId="{938580C6-C91F-419F-A48A-D1744B1139E1}" srcOrd="2" destOrd="0" parTransId="{0E056DFB-049F-4A55-B9C8-959D1869AA37}" sibTransId="{3B67E253-F87C-493C-B6B1-246695588D4A}"/>
    <dgm:cxn modelId="{025020D2-9243-4BBB-A33B-0654A3D00DA6}" type="presOf" srcId="{4C597147-A147-40A0-9EEC-061B978D28C0}" destId="{FF2FBC27-55BF-4AF3-8AC6-7DAFDBFE884F}" srcOrd="0" destOrd="0" presId="urn:microsoft.com/office/officeart/2005/8/layout/process1"/>
    <dgm:cxn modelId="{B9C8F14C-7D8D-437C-811B-6C6A8F4BB442}" type="presOf" srcId="{DA4634AC-B400-4BA1-ABF9-811F0BDE0476}" destId="{D1E99B56-02B1-45F0-86EA-D1453492E83D}" srcOrd="0" destOrd="0" presId="urn:microsoft.com/office/officeart/2005/8/layout/process1"/>
    <dgm:cxn modelId="{92252B78-FE11-4E3F-ABF7-4E9D2E7FBEB3}" type="presOf" srcId="{78F34F3E-7ABE-4A92-B450-84B7F2C1899B}" destId="{03D62A66-F3C4-4579-A484-8DE21C13AF66}" srcOrd="0" destOrd="0" presId="urn:microsoft.com/office/officeart/2005/8/layout/process1"/>
    <dgm:cxn modelId="{05683300-0575-43FC-A9B2-FD4F7ADF2751}" type="presOf" srcId="{DA4634AC-B400-4BA1-ABF9-811F0BDE0476}" destId="{F1CDF1E2-A7FA-411F-9497-80C39C222CF6}" srcOrd="1" destOrd="0" presId="urn:microsoft.com/office/officeart/2005/8/layout/process1"/>
    <dgm:cxn modelId="{1407402F-AC07-45CA-B007-E3BAB2FA5AA4}" type="presOf" srcId="{945833E5-07F2-4814-83F2-41734E439881}" destId="{9AE72D0F-F65B-4F8D-8E9E-02B639B5EFAD}" srcOrd="0" destOrd="0" presId="urn:microsoft.com/office/officeart/2005/8/layout/process1"/>
    <dgm:cxn modelId="{A35BD7A6-3843-44B1-8192-A135D73141AF}" srcId="{BBA715E3-6807-4629-90B9-3725CDBD0E5A}" destId="{945833E5-07F2-4814-83F2-41734E439881}" srcOrd="1" destOrd="0" parTransId="{4EBF1EE8-342D-4F1D-B192-8D8CB8D5C332}" sibTransId="{DA4634AC-B400-4BA1-ABF9-811F0BDE0476}"/>
    <dgm:cxn modelId="{BF454F39-BF2F-4C0F-8041-52810D030015}" type="presOf" srcId="{BBA715E3-6807-4629-90B9-3725CDBD0E5A}" destId="{ADDA4B19-F9B1-41DC-B8A8-0F8E94575A5D}" srcOrd="0" destOrd="0" presId="urn:microsoft.com/office/officeart/2005/8/layout/process1"/>
    <dgm:cxn modelId="{24DB475D-A501-4EB6-92F9-2435D85C3F6C}" type="presOf" srcId="{4C597147-A147-40A0-9EEC-061B978D28C0}" destId="{44D907BF-0BA1-4751-9536-8301110164F2}" srcOrd="1" destOrd="0" presId="urn:microsoft.com/office/officeart/2005/8/layout/process1"/>
    <dgm:cxn modelId="{339BE64A-D10C-4627-9850-A51FEF0836B7}" type="presOf" srcId="{938580C6-C91F-419F-A48A-D1744B1139E1}" destId="{C418DD0A-2248-4E73-A1C0-DFBA185918BD}" srcOrd="0" destOrd="0" presId="urn:microsoft.com/office/officeart/2005/8/layout/process1"/>
    <dgm:cxn modelId="{AA9BBD6A-711A-46A7-8491-58859F61EACE}" srcId="{BBA715E3-6807-4629-90B9-3725CDBD0E5A}" destId="{78F34F3E-7ABE-4A92-B450-84B7F2C1899B}" srcOrd="0" destOrd="0" parTransId="{FCFDA67F-4145-4AD6-85F0-45711EA733FD}" sibTransId="{4C597147-A147-40A0-9EEC-061B978D28C0}"/>
    <dgm:cxn modelId="{5D1E93F0-37D5-4788-AC8E-E2692005B664}" type="presParOf" srcId="{ADDA4B19-F9B1-41DC-B8A8-0F8E94575A5D}" destId="{03D62A66-F3C4-4579-A484-8DE21C13AF66}" srcOrd="0" destOrd="0" presId="urn:microsoft.com/office/officeart/2005/8/layout/process1"/>
    <dgm:cxn modelId="{42B9F2A3-C61F-4BD0-AA3F-E27F752157AE}" type="presParOf" srcId="{ADDA4B19-F9B1-41DC-B8A8-0F8E94575A5D}" destId="{FF2FBC27-55BF-4AF3-8AC6-7DAFDBFE884F}" srcOrd="1" destOrd="0" presId="urn:microsoft.com/office/officeart/2005/8/layout/process1"/>
    <dgm:cxn modelId="{8AD246C3-C71A-4CAB-A3FA-DA66090DF16C}" type="presParOf" srcId="{FF2FBC27-55BF-4AF3-8AC6-7DAFDBFE884F}" destId="{44D907BF-0BA1-4751-9536-8301110164F2}" srcOrd="0" destOrd="0" presId="urn:microsoft.com/office/officeart/2005/8/layout/process1"/>
    <dgm:cxn modelId="{B0AB8640-19F2-4371-B5CB-896174E06EE6}" type="presParOf" srcId="{ADDA4B19-F9B1-41DC-B8A8-0F8E94575A5D}" destId="{9AE72D0F-F65B-4F8D-8E9E-02B639B5EFAD}" srcOrd="2" destOrd="0" presId="urn:microsoft.com/office/officeart/2005/8/layout/process1"/>
    <dgm:cxn modelId="{ADC9B5A0-9A9D-46D5-A070-0BC875B9CA29}" type="presParOf" srcId="{ADDA4B19-F9B1-41DC-B8A8-0F8E94575A5D}" destId="{D1E99B56-02B1-45F0-86EA-D1453492E83D}" srcOrd="3" destOrd="0" presId="urn:microsoft.com/office/officeart/2005/8/layout/process1"/>
    <dgm:cxn modelId="{D2F596F5-1F26-4815-B6E3-B79565E74D9B}" type="presParOf" srcId="{D1E99B56-02B1-45F0-86EA-D1453492E83D}" destId="{F1CDF1E2-A7FA-411F-9497-80C39C222CF6}" srcOrd="0" destOrd="0" presId="urn:microsoft.com/office/officeart/2005/8/layout/process1"/>
    <dgm:cxn modelId="{FD8A902F-078F-4748-987C-425D92BF0D30}" type="presParOf" srcId="{ADDA4B19-F9B1-41DC-B8A8-0F8E94575A5D}" destId="{C418DD0A-2248-4E73-A1C0-DFBA185918B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4092E3-A5A0-4136-83DB-A57938CFE56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E08852-65B8-499D-AD8B-C03CD440E955}">
      <dgm:prSet phldrT="[Text]" custT="1"/>
      <dgm:spPr>
        <a:solidFill>
          <a:schemeClr val="accent3">
            <a:lumMod val="40000"/>
            <a:lumOff val="60000"/>
          </a:schemeClr>
        </a:solidFill>
        <a:ln>
          <a:solidFill>
            <a:schemeClr val="tx1"/>
          </a:solidFill>
        </a:ln>
      </dgm:spPr>
      <dgm:t>
        <a:bodyPr/>
        <a:lstStyle/>
        <a:p>
          <a:r>
            <a:rPr lang="en-US" sz="1800" b="1" dirty="0" smtClean="0">
              <a:solidFill>
                <a:schemeClr val="tx2"/>
              </a:solidFill>
              <a:latin typeface="Calibri" panose="020F0502020204030204" pitchFamily="34" charset="0"/>
            </a:rPr>
            <a:t>CDSL Web portal: </a:t>
          </a:r>
          <a:r>
            <a:rPr lang="en-US" sz="1800" dirty="0" smtClean="0">
              <a:solidFill>
                <a:schemeClr val="tx2"/>
              </a:solidFill>
              <a:latin typeface="Calibri" panose="020F0502020204030204" pitchFamily="34" charset="0"/>
              <a:hlinkClick xmlns:r="http://schemas.openxmlformats.org/officeDocument/2006/relationships" r:id="rId1"/>
            </a:rPr>
            <a:t>https://www.cdslindia.com/Footer/grievances.aspx</a:t>
          </a:r>
          <a:r>
            <a:rPr lang="en-US" sz="1800" dirty="0" smtClean="0">
              <a:solidFill>
                <a:schemeClr val="tx2"/>
              </a:solidFill>
              <a:latin typeface="Calibri" panose="020F0502020204030204" pitchFamily="34" charset="0"/>
            </a:rPr>
            <a:t> </a:t>
          </a:r>
          <a:r>
            <a:rPr lang="en-US" sz="1800" dirty="0" smtClean="0">
              <a:solidFill>
                <a:schemeClr val="tx2"/>
              </a:solidFill>
              <a:latin typeface="Calibri" panose="020F0502020204030204" pitchFamily="34" charset="0"/>
              <a:sym typeface="Wingdings" panose="05000000000000000000" pitchFamily="2" charset="2"/>
            </a:rPr>
            <a:t> Post your Grievances</a:t>
          </a:r>
        </a:p>
        <a:p>
          <a:r>
            <a:rPr lang="en-US" sz="1800" dirty="0" smtClean="0">
              <a:solidFill>
                <a:schemeClr val="tx2"/>
              </a:solidFill>
              <a:latin typeface="Calibri" panose="020F0502020204030204" pitchFamily="34" charset="0"/>
              <a:sym typeface="Wingdings" panose="05000000000000000000" pitchFamily="2" charset="2"/>
            </a:rPr>
            <a:t>- For complaints against Depository Participants (DPs) and Registrar and Transfer Agents (RTAs)</a:t>
          </a:r>
          <a:endParaRPr lang="en-US" sz="1800" dirty="0"/>
        </a:p>
      </dgm:t>
    </dgm:pt>
    <dgm:pt modelId="{7225BD19-1641-4BCB-B1E4-FC9458E546F0}" type="parTrans" cxnId="{DAF2F25E-21B4-4B1E-BDBF-B3EAFFF56B93}">
      <dgm:prSet/>
      <dgm:spPr/>
      <dgm:t>
        <a:bodyPr/>
        <a:lstStyle/>
        <a:p>
          <a:endParaRPr lang="en-US"/>
        </a:p>
      </dgm:t>
    </dgm:pt>
    <dgm:pt modelId="{48EF20B4-8E46-409B-82D8-B0DA8E51CFA2}" type="sibTrans" cxnId="{DAF2F25E-21B4-4B1E-BDBF-B3EAFFF56B93}">
      <dgm:prSet/>
      <dgm:spPr/>
      <dgm:t>
        <a:bodyPr/>
        <a:lstStyle/>
        <a:p>
          <a:endParaRPr lang="en-US"/>
        </a:p>
      </dgm:t>
    </dgm:pt>
    <dgm:pt modelId="{D5CB651F-1014-4BE4-A776-CCA550C7B2A8}">
      <dgm:prSet phldrT="[Text]" custT="1"/>
      <dgm:spPr>
        <a:solidFill>
          <a:schemeClr val="accent3">
            <a:lumMod val="40000"/>
            <a:lumOff val="60000"/>
          </a:schemeClr>
        </a:solidFill>
        <a:ln>
          <a:solidFill>
            <a:schemeClr val="tx1"/>
          </a:solidFill>
        </a:ln>
      </dgm:spPr>
      <dgm:t>
        <a:bodyPr/>
        <a:lstStyle/>
        <a:p>
          <a:r>
            <a:rPr lang="en-US" sz="1800" b="1" dirty="0" smtClean="0">
              <a:solidFill>
                <a:schemeClr val="tx2"/>
              </a:solidFill>
              <a:latin typeface="Calibri" panose="020F0502020204030204" pitchFamily="34" charset="0"/>
            </a:rPr>
            <a:t>CDSL Email id </a:t>
          </a:r>
          <a:r>
            <a:rPr lang="en-US" sz="1800" dirty="0" smtClean="0">
              <a:solidFill>
                <a:schemeClr val="tx2"/>
              </a:solidFill>
              <a:latin typeface="Calibri" panose="020F0502020204030204" pitchFamily="34" charset="0"/>
              <a:sym typeface="Wingdings" panose="05000000000000000000" pitchFamily="2" charset="2"/>
            </a:rPr>
            <a:t>: </a:t>
          </a:r>
          <a:r>
            <a:rPr lang="en-US" sz="1800" dirty="0" smtClean="0">
              <a:solidFill>
                <a:schemeClr val="tx2"/>
              </a:solidFill>
              <a:latin typeface="Calibri" panose="020F0502020204030204" pitchFamily="34" charset="0"/>
              <a:sym typeface="Wingdings" panose="05000000000000000000" pitchFamily="2" charset="2"/>
              <a:hlinkClick xmlns:r="http://schemas.openxmlformats.org/officeDocument/2006/relationships" r:id="rId2"/>
            </a:rPr>
            <a:t>complaints@cdslindia.com</a:t>
          </a:r>
          <a:endParaRPr lang="en-US" sz="1800" dirty="0" smtClean="0">
            <a:solidFill>
              <a:schemeClr val="tx2"/>
            </a:solidFill>
            <a:latin typeface="Calibri" panose="020F0502020204030204" pitchFamily="34" charset="0"/>
            <a:sym typeface="Wingdings" panose="05000000000000000000" pitchFamily="2" charset="2"/>
          </a:endParaRPr>
        </a:p>
        <a:p>
          <a:endParaRPr lang="en-US" sz="1800" dirty="0" smtClean="0">
            <a:solidFill>
              <a:schemeClr val="tx2"/>
            </a:solidFill>
            <a:latin typeface="Calibri" panose="020F0502020204030204" pitchFamily="34" charset="0"/>
            <a:sym typeface="Wingdings" panose="05000000000000000000" pitchFamily="2" charset="2"/>
          </a:endParaRPr>
        </a:p>
        <a:p>
          <a:r>
            <a:rPr lang="en-US" sz="1800" b="1" dirty="0" smtClean="0">
              <a:solidFill>
                <a:schemeClr val="tx2"/>
              </a:solidFill>
              <a:latin typeface="Calibri" panose="020F0502020204030204" pitchFamily="34" charset="0"/>
              <a:sym typeface="Wingdings" panose="05000000000000000000" pitchFamily="2" charset="2"/>
            </a:rPr>
            <a:t>CDSL Toll Free no </a:t>
          </a:r>
          <a:r>
            <a:rPr lang="en-US" sz="1800" dirty="0" smtClean="0">
              <a:solidFill>
                <a:schemeClr val="tx2"/>
              </a:solidFill>
              <a:latin typeface="Calibri" panose="020F0502020204030204" pitchFamily="34" charset="0"/>
              <a:sym typeface="Wingdings" panose="05000000000000000000" pitchFamily="2" charset="2"/>
            </a:rPr>
            <a:t>: 1800-22-5533</a:t>
          </a:r>
          <a:endParaRPr lang="en-US" sz="1800" dirty="0"/>
        </a:p>
      </dgm:t>
    </dgm:pt>
    <dgm:pt modelId="{30368A89-69F5-4F46-ACFA-035247E1DB61}" type="parTrans" cxnId="{AAE18861-36A8-476E-A4E2-637A4947E05C}">
      <dgm:prSet/>
      <dgm:spPr/>
      <dgm:t>
        <a:bodyPr/>
        <a:lstStyle/>
        <a:p>
          <a:endParaRPr lang="en-US"/>
        </a:p>
      </dgm:t>
    </dgm:pt>
    <dgm:pt modelId="{DA850AAF-64B0-4349-A9A2-AB66A01762E9}" type="sibTrans" cxnId="{AAE18861-36A8-476E-A4E2-637A4947E05C}">
      <dgm:prSet/>
      <dgm:spPr/>
      <dgm:t>
        <a:bodyPr/>
        <a:lstStyle/>
        <a:p>
          <a:endParaRPr lang="en-US"/>
        </a:p>
      </dgm:t>
    </dgm:pt>
    <dgm:pt modelId="{94B74BDF-B8D7-4AA0-B540-D487C554B42E}">
      <dgm:prSet phldrT="[Text]" custT="1"/>
      <dgm:spPr>
        <a:solidFill>
          <a:schemeClr val="accent3">
            <a:lumMod val="40000"/>
            <a:lumOff val="60000"/>
          </a:schemeClr>
        </a:solidFill>
        <a:ln>
          <a:solidFill>
            <a:schemeClr val="tx1"/>
          </a:solidFill>
        </a:ln>
      </dgm:spPr>
      <dgm:t>
        <a:bodyPr/>
        <a:lstStyle/>
        <a:p>
          <a:r>
            <a:rPr lang="en-US" sz="1800" dirty="0" smtClean="0">
              <a:solidFill>
                <a:schemeClr val="tx2"/>
              </a:solidFill>
              <a:latin typeface="Calibri" panose="020F0502020204030204" pitchFamily="34" charset="0"/>
              <a:sym typeface="Wingdings" panose="05000000000000000000" pitchFamily="2" charset="2"/>
            </a:rPr>
            <a:t>Trading/Broking related grievance  take up with Broker/Trading Member</a:t>
          </a:r>
          <a:endParaRPr lang="en-US" sz="1800" dirty="0"/>
        </a:p>
      </dgm:t>
    </dgm:pt>
    <dgm:pt modelId="{7CA1D5E3-0B61-4E5E-A7AB-24F66DAEC55B}" type="parTrans" cxnId="{DA903686-5A3A-435E-A131-35DF2AA9FC9F}">
      <dgm:prSet/>
      <dgm:spPr/>
      <dgm:t>
        <a:bodyPr/>
        <a:lstStyle/>
        <a:p>
          <a:endParaRPr lang="en-US"/>
        </a:p>
      </dgm:t>
    </dgm:pt>
    <dgm:pt modelId="{D74124EA-A034-45BE-AC9B-B1ED6A89E3D0}" type="sibTrans" cxnId="{DA903686-5A3A-435E-A131-35DF2AA9FC9F}">
      <dgm:prSet/>
      <dgm:spPr/>
      <dgm:t>
        <a:bodyPr/>
        <a:lstStyle/>
        <a:p>
          <a:endParaRPr lang="en-US"/>
        </a:p>
      </dgm:t>
    </dgm:pt>
    <dgm:pt modelId="{7134F201-0565-414E-8A85-5D1976D112A3}" type="pres">
      <dgm:prSet presAssocID="{4A4092E3-A5A0-4136-83DB-A57938CFE561}" presName="diagram" presStyleCnt="0">
        <dgm:presLayoutVars>
          <dgm:dir/>
          <dgm:resizeHandles val="exact"/>
        </dgm:presLayoutVars>
      </dgm:prSet>
      <dgm:spPr/>
      <dgm:t>
        <a:bodyPr/>
        <a:lstStyle/>
        <a:p>
          <a:endParaRPr lang="en-US"/>
        </a:p>
      </dgm:t>
    </dgm:pt>
    <dgm:pt modelId="{2626E7AE-C9CA-4380-929C-214C58EEE147}" type="pres">
      <dgm:prSet presAssocID="{FDE08852-65B8-499D-AD8B-C03CD440E955}" presName="node" presStyleLbl="node1" presStyleIdx="0" presStyleCnt="3" custScaleY="122045">
        <dgm:presLayoutVars>
          <dgm:bulletEnabled val="1"/>
        </dgm:presLayoutVars>
      </dgm:prSet>
      <dgm:spPr/>
      <dgm:t>
        <a:bodyPr/>
        <a:lstStyle/>
        <a:p>
          <a:endParaRPr lang="en-US"/>
        </a:p>
      </dgm:t>
    </dgm:pt>
    <dgm:pt modelId="{062D71C5-E554-4E68-A16A-B82413C02E81}" type="pres">
      <dgm:prSet presAssocID="{48EF20B4-8E46-409B-82D8-B0DA8E51CFA2}" presName="sibTrans" presStyleCnt="0"/>
      <dgm:spPr/>
    </dgm:pt>
    <dgm:pt modelId="{744124EB-C5BB-4AEB-9916-3D67156A75AB}" type="pres">
      <dgm:prSet presAssocID="{D5CB651F-1014-4BE4-A776-CCA550C7B2A8}" presName="node" presStyleLbl="node1" presStyleIdx="1" presStyleCnt="3" custScaleX="78449" custScaleY="122045">
        <dgm:presLayoutVars>
          <dgm:bulletEnabled val="1"/>
        </dgm:presLayoutVars>
      </dgm:prSet>
      <dgm:spPr/>
      <dgm:t>
        <a:bodyPr/>
        <a:lstStyle/>
        <a:p>
          <a:endParaRPr lang="en-US"/>
        </a:p>
      </dgm:t>
    </dgm:pt>
    <dgm:pt modelId="{0D7C64E5-C9F0-4D3B-AA88-8CADD0121E93}" type="pres">
      <dgm:prSet presAssocID="{DA850AAF-64B0-4349-A9A2-AB66A01762E9}" presName="sibTrans" presStyleCnt="0"/>
      <dgm:spPr/>
    </dgm:pt>
    <dgm:pt modelId="{D22FA6AC-BDBA-4740-9B97-87E1DC4AFB6D}" type="pres">
      <dgm:prSet presAssocID="{94B74BDF-B8D7-4AA0-B540-D487C554B42E}" presName="node" presStyleLbl="node1" presStyleIdx="2" presStyleCnt="3" custScaleX="69079" custScaleY="122045">
        <dgm:presLayoutVars>
          <dgm:bulletEnabled val="1"/>
        </dgm:presLayoutVars>
      </dgm:prSet>
      <dgm:spPr/>
      <dgm:t>
        <a:bodyPr/>
        <a:lstStyle/>
        <a:p>
          <a:endParaRPr lang="en-US"/>
        </a:p>
      </dgm:t>
    </dgm:pt>
  </dgm:ptLst>
  <dgm:cxnLst>
    <dgm:cxn modelId="{714CA839-64B7-4838-9341-87E9820298FE}" type="presOf" srcId="{D5CB651F-1014-4BE4-A776-CCA550C7B2A8}" destId="{744124EB-C5BB-4AEB-9916-3D67156A75AB}" srcOrd="0" destOrd="0" presId="urn:microsoft.com/office/officeart/2005/8/layout/default"/>
    <dgm:cxn modelId="{DAF2F25E-21B4-4B1E-BDBF-B3EAFFF56B93}" srcId="{4A4092E3-A5A0-4136-83DB-A57938CFE561}" destId="{FDE08852-65B8-499D-AD8B-C03CD440E955}" srcOrd="0" destOrd="0" parTransId="{7225BD19-1641-4BCB-B1E4-FC9458E546F0}" sibTransId="{48EF20B4-8E46-409B-82D8-B0DA8E51CFA2}"/>
    <dgm:cxn modelId="{AAE18861-36A8-476E-A4E2-637A4947E05C}" srcId="{4A4092E3-A5A0-4136-83DB-A57938CFE561}" destId="{D5CB651F-1014-4BE4-A776-CCA550C7B2A8}" srcOrd="1" destOrd="0" parTransId="{30368A89-69F5-4F46-ACFA-035247E1DB61}" sibTransId="{DA850AAF-64B0-4349-A9A2-AB66A01762E9}"/>
    <dgm:cxn modelId="{DA903686-5A3A-435E-A131-35DF2AA9FC9F}" srcId="{4A4092E3-A5A0-4136-83DB-A57938CFE561}" destId="{94B74BDF-B8D7-4AA0-B540-D487C554B42E}" srcOrd="2" destOrd="0" parTransId="{7CA1D5E3-0B61-4E5E-A7AB-24F66DAEC55B}" sibTransId="{D74124EA-A034-45BE-AC9B-B1ED6A89E3D0}"/>
    <dgm:cxn modelId="{7D144064-6A69-43D9-8052-1BC0A251BDA0}" type="presOf" srcId="{94B74BDF-B8D7-4AA0-B540-D487C554B42E}" destId="{D22FA6AC-BDBA-4740-9B97-87E1DC4AFB6D}" srcOrd="0" destOrd="0" presId="urn:microsoft.com/office/officeart/2005/8/layout/default"/>
    <dgm:cxn modelId="{AC6036B4-D251-4CBD-B593-C612F54A1412}" type="presOf" srcId="{4A4092E3-A5A0-4136-83DB-A57938CFE561}" destId="{7134F201-0565-414E-8A85-5D1976D112A3}" srcOrd="0" destOrd="0" presId="urn:microsoft.com/office/officeart/2005/8/layout/default"/>
    <dgm:cxn modelId="{79AE4BB5-19FD-4754-B134-75E7BB95706D}" type="presOf" srcId="{FDE08852-65B8-499D-AD8B-C03CD440E955}" destId="{2626E7AE-C9CA-4380-929C-214C58EEE147}" srcOrd="0" destOrd="0" presId="urn:microsoft.com/office/officeart/2005/8/layout/default"/>
    <dgm:cxn modelId="{AD110DB8-01DA-4DE6-B3DC-DC5E6CE12184}" type="presParOf" srcId="{7134F201-0565-414E-8A85-5D1976D112A3}" destId="{2626E7AE-C9CA-4380-929C-214C58EEE147}" srcOrd="0" destOrd="0" presId="urn:microsoft.com/office/officeart/2005/8/layout/default"/>
    <dgm:cxn modelId="{5C8A17FE-C375-476A-8DC7-408C33518CA6}" type="presParOf" srcId="{7134F201-0565-414E-8A85-5D1976D112A3}" destId="{062D71C5-E554-4E68-A16A-B82413C02E81}" srcOrd="1" destOrd="0" presId="urn:microsoft.com/office/officeart/2005/8/layout/default"/>
    <dgm:cxn modelId="{DDA55AD0-FD1B-433C-B165-44D4065F766E}" type="presParOf" srcId="{7134F201-0565-414E-8A85-5D1976D112A3}" destId="{744124EB-C5BB-4AEB-9916-3D67156A75AB}" srcOrd="2" destOrd="0" presId="urn:microsoft.com/office/officeart/2005/8/layout/default"/>
    <dgm:cxn modelId="{BAB2D5E8-1CA3-483F-BD28-C08CDB05FBCC}" type="presParOf" srcId="{7134F201-0565-414E-8A85-5D1976D112A3}" destId="{0D7C64E5-C9F0-4D3B-AA88-8CADD0121E93}" srcOrd="3" destOrd="0" presId="urn:microsoft.com/office/officeart/2005/8/layout/default"/>
    <dgm:cxn modelId="{37077AC9-34A4-4BBF-8C8C-6302BA248667}" type="presParOf" srcId="{7134F201-0565-414E-8A85-5D1976D112A3}" destId="{D22FA6AC-BDBA-4740-9B97-87E1DC4AFB6D}"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4B4E441-1F89-485D-B88B-8AEF4A42DE59}" type="doc">
      <dgm:prSet loTypeId="urn:microsoft.com/office/officeart/2005/8/layout/chevron1" loCatId="process" qsTypeId="urn:microsoft.com/office/officeart/2005/8/quickstyle/simple1" qsCatId="simple" csTypeId="urn:microsoft.com/office/officeart/2005/8/colors/accent1_2" csCatId="accent1" phldr="1"/>
      <dgm:spPr/>
    </dgm:pt>
    <dgm:pt modelId="{ECF1756C-A21B-4867-BC92-869801AD29E7}">
      <dgm:prSet phldrT="[Text]" custT="1"/>
      <dgm:spPr>
        <a:solidFill>
          <a:schemeClr val="accent2">
            <a:lumMod val="60000"/>
            <a:lumOff val="40000"/>
          </a:schemeClr>
        </a:solidFill>
        <a:ln>
          <a:solidFill>
            <a:schemeClr val="tx1"/>
          </a:solidFill>
        </a:ln>
      </dgm:spPr>
      <dgm:t>
        <a:bodyPr/>
        <a:lstStyle/>
        <a:p>
          <a:r>
            <a:rPr lang="en-US" sz="1600" dirty="0" smtClean="0">
              <a:solidFill>
                <a:schemeClr val="tx1"/>
              </a:solidFill>
            </a:rPr>
            <a:t>To register your Complaint</a:t>
          </a:r>
          <a:endParaRPr lang="en-US" sz="1600" dirty="0">
            <a:solidFill>
              <a:schemeClr val="tx1"/>
            </a:solidFill>
          </a:endParaRPr>
        </a:p>
      </dgm:t>
    </dgm:pt>
    <dgm:pt modelId="{EA7D3053-9B1C-457F-9F13-A360B392DDB6}" type="parTrans" cxnId="{F30AF668-B915-455E-A642-D1E97B184768}">
      <dgm:prSet/>
      <dgm:spPr/>
      <dgm:t>
        <a:bodyPr/>
        <a:lstStyle/>
        <a:p>
          <a:endParaRPr lang="en-US"/>
        </a:p>
      </dgm:t>
    </dgm:pt>
    <dgm:pt modelId="{49ADB169-473F-4BB7-88D0-5C76322DBA55}" type="sibTrans" cxnId="{F30AF668-B915-455E-A642-D1E97B184768}">
      <dgm:prSet/>
      <dgm:spPr/>
      <dgm:t>
        <a:bodyPr/>
        <a:lstStyle/>
        <a:p>
          <a:endParaRPr lang="en-US"/>
        </a:p>
      </dgm:t>
    </dgm:pt>
    <dgm:pt modelId="{FCD707A6-9B91-4086-8AD7-7E81EF314CDB}">
      <dgm:prSet phldrT="[Text]" custT="1"/>
      <dgm:spPr>
        <a:solidFill>
          <a:schemeClr val="accent2">
            <a:lumMod val="75000"/>
          </a:schemeClr>
        </a:solidFill>
        <a:ln>
          <a:solidFill>
            <a:schemeClr val="tx1"/>
          </a:solidFill>
        </a:ln>
      </dgm:spPr>
      <dgm:t>
        <a:bodyPr/>
        <a:lstStyle/>
        <a:p>
          <a:r>
            <a:rPr lang="en-US" sz="1600" dirty="0" smtClean="0"/>
            <a:t>Visit www.cdslindia.com</a:t>
          </a:r>
          <a:endParaRPr lang="en-US" sz="1600" dirty="0"/>
        </a:p>
      </dgm:t>
    </dgm:pt>
    <dgm:pt modelId="{7A9B63D2-2959-4A2A-8FEE-37F49E4D2A6F}" type="parTrans" cxnId="{161E4965-3B2C-492C-867D-B127D58A02CD}">
      <dgm:prSet/>
      <dgm:spPr/>
      <dgm:t>
        <a:bodyPr/>
        <a:lstStyle/>
        <a:p>
          <a:endParaRPr lang="en-US"/>
        </a:p>
      </dgm:t>
    </dgm:pt>
    <dgm:pt modelId="{5ECCBCCE-5B37-409A-988D-B7B039D1DB7B}" type="sibTrans" cxnId="{161E4965-3B2C-492C-867D-B127D58A02CD}">
      <dgm:prSet/>
      <dgm:spPr/>
      <dgm:t>
        <a:bodyPr/>
        <a:lstStyle/>
        <a:p>
          <a:endParaRPr lang="en-US"/>
        </a:p>
      </dgm:t>
    </dgm:pt>
    <dgm:pt modelId="{2AD4F23B-C594-45A8-8AC6-7F5E00C55D44}">
      <dgm:prSet phldrT="[Text]" custT="1"/>
      <dgm:spPr>
        <a:solidFill>
          <a:schemeClr val="accent2">
            <a:lumMod val="60000"/>
            <a:lumOff val="40000"/>
          </a:schemeClr>
        </a:solidFill>
        <a:ln>
          <a:solidFill>
            <a:schemeClr val="tx1"/>
          </a:solidFill>
        </a:ln>
      </dgm:spPr>
      <dgm:t>
        <a:bodyPr/>
        <a:lstStyle/>
        <a:p>
          <a:r>
            <a:rPr lang="en-US" sz="1600" dirty="0" smtClean="0">
              <a:solidFill>
                <a:schemeClr val="tx1"/>
              </a:solidFill>
            </a:rPr>
            <a:t>Click on option </a:t>
          </a:r>
          <a:r>
            <a:rPr lang="en-US" sz="1600" u="sng" dirty="0" smtClean="0">
              <a:solidFill>
                <a:schemeClr val="tx1"/>
              </a:solidFill>
            </a:rPr>
            <a:t>Post your Grievance</a:t>
          </a:r>
          <a:endParaRPr lang="en-US" sz="1600" dirty="0">
            <a:solidFill>
              <a:schemeClr val="tx1"/>
            </a:solidFill>
          </a:endParaRPr>
        </a:p>
      </dgm:t>
    </dgm:pt>
    <dgm:pt modelId="{31EC2A2A-C950-4EE3-B682-6F646FCD4BBE}" type="parTrans" cxnId="{429AB271-03F8-4CA3-B233-D4F9428D1433}">
      <dgm:prSet/>
      <dgm:spPr/>
      <dgm:t>
        <a:bodyPr/>
        <a:lstStyle/>
        <a:p>
          <a:endParaRPr lang="en-US"/>
        </a:p>
      </dgm:t>
    </dgm:pt>
    <dgm:pt modelId="{DFADDCDF-3CDD-4F19-8AF5-4311FD2E86B2}" type="sibTrans" cxnId="{429AB271-03F8-4CA3-B233-D4F9428D1433}">
      <dgm:prSet/>
      <dgm:spPr/>
      <dgm:t>
        <a:bodyPr/>
        <a:lstStyle/>
        <a:p>
          <a:endParaRPr lang="en-US"/>
        </a:p>
      </dgm:t>
    </dgm:pt>
    <dgm:pt modelId="{C1BF5E7F-869A-4377-AF91-7CC4A1F7DD90}" type="pres">
      <dgm:prSet presAssocID="{E4B4E441-1F89-485D-B88B-8AEF4A42DE59}" presName="Name0" presStyleCnt="0">
        <dgm:presLayoutVars>
          <dgm:dir/>
          <dgm:animLvl val="lvl"/>
          <dgm:resizeHandles val="exact"/>
        </dgm:presLayoutVars>
      </dgm:prSet>
      <dgm:spPr/>
    </dgm:pt>
    <dgm:pt modelId="{D2FC7DB1-2A02-4701-9DD4-6B7A36747AC4}" type="pres">
      <dgm:prSet presAssocID="{ECF1756C-A21B-4867-BC92-869801AD29E7}" presName="parTxOnly" presStyleLbl="node1" presStyleIdx="0" presStyleCnt="3">
        <dgm:presLayoutVars>
          <dgm:chMax val="0"/>
          <dgm:chPref val="0"/>
          <dgm:bulletEnabled val="1"/>
        </dgm:presLayoutVars>
      </dgm:prSet>
      <dgm:spPr/>
      <dgm:t>
        <a:bodyPr/>
        <a:lstStyle/>
        <a:p>
          <a:endParaRPr lang="en-US"/>
        </a:p>
      </dgm:t>
    </dgm:pt>
    <dgm:pt modelId="{2AEE29AF-9E8A-400A-A58A-EC65A5239D97}" type="pres">
      <dgm:prSet presAssocID="{49ADB169-473F-4BB7-88D0-5C76322DBA55}" presName="parTxOnlySpace" presStyleCnt="0"/>
      <dgm:spPr/>
    </dgm:pt>
    <dgm:pt modelId="{78E6E69E-DDA8-4664-9C1B-5562EA75BD21}" type="pres">
      <dgm:prSet presAssocID="{FCD707A6-9B91-4086-8AD7-7E81EF314CDB}" presName="parTxOnly" presStyleLbl="node1" presStyleIdx="1" presStyleCnt="3">
        <dgm:presLayoutVars>
          <dgm:chMax val="0"/>
          <dgm:chPref val="0"/>
          <dgm:bulletEnabled val="1"/>
        </dgm:presLayoutVars>
      </dgm:prSet>
      <dgm:spPr/>
      <dgm:t>
        <a:bodyPr/>
        <a:lstStyle/>
        <a:p>
          <a:endParaRPr lang="en-US"/>
        </a:p>
      </dgm:t>
    </dgm:pt>
    <dgm:pt modelId="{AC166172-4E32-4A64-AB73-DD4F749C973E}" type="pres">
      <dgm:prSet presAssocID="{5ECCBCCE-5B37-409A-988D-B7B039D1DB7B}" presName="parTxOnlySpace" presStyleCnt="0"/>
      <dgm:spPr/>
    </dgm:pt>
    <dgm:pt modelId="{CCFF2DD0-724C-4095-B0C2-5FCFD0DAE336}" type="pres">
      <dgm:prSet presAssocID="{2AD4F23B-C594-45A8-8AC6-7F5E00C55D44}" presName="parTxOnly" presStyleLbl="node1" presStyleIdx="2" presStyleCnt="3">
        <dgm:presLayoutVars>
          <dgm:chMax val="0"/>
          <dgm:chPref val="0"/>
          <dgm:bulletEnabled val="1"/>
        </dgm:presLayoutVars>
      </dgm:prSet>
      <dgm:spPr/>
      <dgm:t>
        <a:bodyPr/>
        <a:lstStyle/>
        <a:p>
          <a:endParaRPr lang="en-US"/>
        </a:p>
      </dgm:t>
    </dgm:pt>
  </dgm:ptLst>
  <dgm:cxnLst>
    <dgm:cxn modelId="{1BF52809-9602-4735-96E5-EF6E9F674F58}" type="presOf" srcId="{FCD707A6-9B91-4086-8AD7-7E81EF314CDB}" destId="{78E6E69E-DDA8-4664-9C1B-5562EA75BD21}" srcOrd="0" destOrd="0" presId="urn:microsoft.com/office/officeart/2005/8/layout/chevron1"/>
    <dgm:cxn modelId="{F30AF668-B915-455E-A642-D1E97B184768}" srcId="{E4B4E441-1F89-485D-B88B-8AEF4A42DE59}" destId="{ECF1756C-A21B-4867-BC92-869801AD29E7}" srcOrd="0" destOrd="0" parTransId="{EA7D3053-9B1C-457F-9F13-A360B392DDB6}" sibTransId="{49ADB169-473F-4BB7-88D0-5C76322DBA55}"/>
    <dgm:cxn modelId="{429AB271-03F8-4CA3-B233-D4F9428D1433}" srcId="{E4B4E441-1F89-485D-B88B-8AEF4A42DE59}" destId="{2AD4F23B-C594-45A8-8AC6-7F5E00C55D44}" srcOrd="2" destOrd="0" parTransId="{31EC2A2A-C950-4EE3-B682-6F646FCD4BBE}" sibTransId="{DFADDCDF-3CDD-4F19-8AF5-4311FD2E86B2}"/>
    <dgm:cxn modelId="{B2B71841-59ED-4679-B4B6-7A54BCDE684E}" type="presOf" srcId="{E4B4E441-1F89-485D-B88B-8AEF4A42DE59}" destId="{C1BF5E7F-869A-4377-AF91-7CC4A1F7DD90}" srcOrd="0" destOrd="0" presId="urn:microsoft.com/office/officeart/2005/8/layout/chevron1"/>
    <dgm:cxn modelId="{7F0618D0-1DB8-4DC8-8817-9D06533DAC13}" type="presOf" srcId="{ECF1756C-A21B-4867-BC92-869801AD29E7}" destId="{D2FC7DB1-2A02-4701-9DD4-6B7A36747AC4}" srcOrd="0" destOrd="0" presId="urn:microsoft.com/office/officeart/2005/8/layout/chevron1"/>
    <dgm:cxn modelId="{08A30BA4-0419-4385-87B2-855DD9144FBF}" type="presOf" srcId="{2AD4F23B-C594-45A8-8AC6-7F5E00C55D44}" destId="{CCFF2DD0-724C-4095-B0C2-5FCFD0DAE336}" srcOrd="0" destOrd="0" presId="urn:microsoft.com/office/officeart/2005/8/layout/chevron1"/>
    <dgm:cxn modelId="{161E4965-3B2C-492C-867D-B127D58A02CD}" srcId="{E4B4E441-1F89-485D-B88B-8AEF4A42DE59}" destId="{FCD707A6-9B91-4086-8AD7-7E81EF314CDB}" srcOrd="1" destOrd="0" parTransId="{7A9B63D2-2959-4A2A-8FEE-37F49E4D2A6F}" sibTransId="{5ECCBCCE-5B37-409A-988D-B7B039D1DB7B}"/>
    <dgm:cxn modelId="{9354A16B-0AD6-4D9B-93EF-DA125952A395}" type="presParOf" srcId="{C1BF5E7F-869A-4377-AF91-7CC4A1F7DD90}" destId="{D2FC7DB1-2A02-4701-9DD4-6B7A36747AC4}" srcOrd="0" destOrd="0" presId="urn:microsoft.com/office/officeart/2005/8/layout/chevron1"/>
    <dgm:cxn modelId="{0E8BACE0-F0D6-472A-B58E-33627C35F3A4}" type="presParOf" srcId="{C1BF5E7F-869A-4377-AF91-7CC4A1F7DD90}" destId="{2AEE29AF-9E8A-400A-A58A-EC65A5239D97}" srcOrd="1" destOrd="0" presId="urn:microsoft.com/office/officeart/2005/8/layout/chevron1"/>
    <dgm:cxn modelId="{EA3A1C53-E8B1-431B-82AB-288EA6A21E0B}" type="presParOf" srcId="{C1BF5E7F-869A-4377-AF91-7CC4A1F7DD90}" destId="{78E6E69E-DDA8-4664-9C1B-5562EA75BD21}" srcOrd="2" destOrd="0" presId="urn:microsoft.com/office/officeart/2005/8/layout/chevron1"/>
    <dgm:cxn modelId="{AFFA2F11-75D1-4C49-A612-CAFE13367470}" type="presParOf" srcId="{C1BF5E7F-869A-4377-AF91-7CC4A1F7DD90}" destId="{AC166172-4E32-4A64-AB73-DD4F749C973E}" srcOrd="3" destOrd="0" presId="urn:microsoft.com/office/officeart/2005/8/layout/chevron1"/>
    <dgm:cxn modelId="{88C7A469-EEC7-4FFD-BD98-F1CEDAD09448}" type="presParOf" srcId="{C1BF5E7F-869A-4377-AF91-7CC4A1F7DD90}" destId="{CCFF2DD0-724C-4095-B0C2-5FCFD0DAE336}"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4B4E441-1F89-485D-B88B-8AEF4A42DE59}" type="doc">
      <dgm:prSet loTypeId="urn:microsoft.com/office/officeart/2005/8/layout/chevron1" loCatId="process" qsTypeId="urn:microsoft.com/office/officeart/2005/8/quickstyle/simple1" qsCatId="simple" csTypeId="urn:microsoft.com/office/officeart/2005/8/colors/accent1_2" csCatId="accent1" phldr="1"/>
      <dgm:spPr/>
    </dgm:pt>
    <dgm:pt modelId="{ECF1756C-A21B-4867-BC92-869801AD29E7}">
      <dgm:prSet phldrT="[Text]" custT="1"/>
      <dgm:spPr>
        <a:solidFill>
          <a:schemeClr val="accent2">
            <a:lumMod val="60000"/>
            <a:lumOff val="40000"/>
          </a:schemeClr>
        </a:solidFill>
        <a:ln>
          <a:solidFill>
            <a:schemeClr val="tx1"/>
          </a:solidFill>
        </a:ln>
      </dgm:spPr>
      <dgm:t>
        <a:bodyPr/>
        <a:lstStyle/>
        <a:p>
          <a:r>
            <a:rPr lang="en-US" sz="2000" dirty="0" smtClean="0">
              <a:solidFill>
                <a:schemeClr val="tx1"/>
              </a:solidFill>
            </a:rPr>
            <a:t>After clicking on </a:t>
          </a:r>
          <a:r>
            <a:rPr lang="en-US" sz="2000" u="sng" dirty="0" smtClean="0">
              <a:solidFill>
                <a:schemeClr val="tx1"/>
              </a:solidFill>
            </a:rPr>
            <a:t>Post your Grievance</a:t>
          </a:r>
          <a:endParaRPr lang="en-US" sz="2000" dirty="0">
            <a:solidFill>
              <a:schemeClr val="tx1"/>
            </a:solidFill>
          </a:endParaRPr>
        </a:p>
      </dgm:t>
    </dgm:pt>
    <dgm:pt modelId="{EA7D3053-9B1C-457F-9F13-A360B392DDB6}" type="parTrans" cxnId="{F30AF668-B915-455E-A642-D1E97B184768}">
      <dgm:prSet/>
      <dgm:spPr/>
      <dgm:t>
        <a:bodyPr/>
        <a:lstStyle/>
        <a:p>
          <a:endParaRPr lang="en-US"/>
        </a:p>
      </dgm:t>
    </dgm:pt>
    <dgm:pt modelId="{49ADB169-473F-4BB7-88D0-5C76322DBA55}" type="sibTrans" cxnId="{F30AF668-B915-455E-A642-D1E97B184768}">
      <dgm:prSet/>
      <dgm:spPr/>
      <dgm:t>
        <a:bodyPr/>
        <a:lstStyle/>
        <a:p>
          <a:endParaRPr lang="en-US"/>
        </a:p>
      </dgm:t>
    </dgm:pt>
    <dgm:pt modelId="{FCD707A6-9B91-4086-8AD7-7E81EF314CDB}">
      <dgm:prSet phldrT="[Text]" custT="1"/>
      <dgm:spPr>
        <a:solidFill>
          <a:schemeClr val="accent2">
            <a:lumMod val="75000"/>
          </a:schemeClr>
        </a:solidFill>
        <a:ln>
          <a:solidFill>
            <a:schemeClr val="tx1"/>
          </a:solidFill>
        </a:ln>
      </dgm:spPr>
      <dgm:t>
        <a:bodyPr/>
        <a:lstStyle/>
        <a:p>
          <a:r>
            <a:rPr lang="en-US" sz="2000" dirty="0" smtClean="0"/>
            <a:t>Enter details of grievance like type, category, sub-category, PAN, contact number, complaint against and complaint details</a:t>
          </a:r>
          <a:endParaRPr lang="en-US" sz="2000" dirty="0"/>
        </a:p>
      </dgm:t>
    </dgm:pt>
    <dgm:pt modelId="{7A9B63D2-2959-4A2A-8FEE-37F49E4D2A6F}" type="parTrans" cxnId="{161E4965-3B2C-492C-867D-B127D58A02CD}">
      <dgm:prSet/>
      <dgm:spPr/>
      <dgm:t>
        <a:bodyPr/>
        <a:lstStyle/>
        <a:p>
          <a:endParaRPr lang="en-US"/>
        </a:p>
      </dgm:t>
    </dgm:pt>
    <dgm:pt modelId="{5ECCBCCE-5B37-409A-988D-B7B039D1DB7B}" type="sibTrans" cxnId="{161E4965-3B2C-492C-867D-B127D58A02CD}">
      <dgm:prSet/>
      <dgm:spPr/>
      <dgm:t>
        <a:bodyPr/>
        <a:lstStyle/>
        <a:p>
          <a:endParaRPr lang="en-US"/>
        </a:p>
      </dgm:t>
    </dgm:pt>
    <dgm:pt modelId="{C1BF5E7F-869A-4377-AF91-7CC4A1F7DD90}" type="pres">
      <dgm:prSet presAssocID="{E4B4E441-1F89-485D-B88B-8AEF4A42DE59}" presName="Name0" presStyleCnt="0">
        <dgm:presLayoutVars>
          <dgm:dir/>
          <dgm:animLvl val="lvl"/>
          <dgm:resizeHandles val="exact"/>
        </dgm:presLayoutVars>
      </dgm:prSet>
      <dgm:spPr/>
    </dgm:pt>
    <dgm:pt modelId="{D2FC7DB1-2A02-4701-9DD4-6B7A36747AC4}" type="pres">
      <dgm:prSet presAssocID="{ECF1756C-A21B-4867-BC92-869801AD29E7}" presName="parTxOnly" presStyleLbl="node1" presStyleIdx="0" presStyleCnt="2" custScaleX="57894">
        <dgm:presLayoutVars>
          <dgm:chMax val="0"/>
          <dgm:chPref val="0"/>
          <dgm:bulletEnabled val="1"/>
        </dgm:presLayoutVars>
      </dgm:prSet>
      <dgm:spPr/>
      <dgm:t>
        <a:bodyPr/>
        <a:lstStyle/>
        <a:p>
          <a:endParaRPr lang="en-US"/>
        </a:p>
      </dgm:t>
    </dgm:pt>
    <dgm:pt modelId="{2AEE29AF-9E8A-400A-A58A-EC65A5239D97}" type="pres">
      <dgm:prSet presAssocID="{49ADB169-473F-4BB7-88D0-5C76322DBA55}" presName="parTxOnlySpace" presStyleCnt="0"/>
      <dgm:spPr/>
    </dgm:pt>
    <dgm:pt modelId="{78E6E69E-DDA8-4664-9C1B-5562EA75BD21}" type="pres">
      <dgm:prSet presAssocID="{FCD707A6-9B91-4086-8AD7-7E81EF314CDB}" presName="parTxOnly" presStyleLbl="node1" presStyleIdx="1" presStyleCnt="2" custScaleX="75149">
        <dgm:presLayoutVars>
          <dgm:chMax val="0"/>
          <dgm:chPref val="0"/>
          <dgm:bulletEnabled val="1"/>
        </dgm:presLayoutVars>
      </dgm:prSet>
      <dgm:spPr/>
      <dgm:t>
        <a:bodyPr/>
        <a:lstStyle/>
        <a:p>
          <a:endParaRPr lang="en-US"/>
        </a:p>
      </dgm:t>
    </dgm:pt>
  </dgm:ptLst>
  <dgm:cxnLst>
    <dgm:cxn modelId="{F30AF668-B915-455E-A642-D1E97B184768}" srcId="{E4B4E441-1F89-485D-B88B-8AEF4A42DE59}" destId="{ECF1756C-A21B-4867-BC92-869801AD29E7}" srcOrd="0" destOrd="0" parTransId="{EA7D3053-9B1C-457F-9F13-A360B392DDB6}" sibTransId="{49ADB169-473F-4BB7-88D0-5C76322DBA55}"/>
    <dgm:cxn modelId="{1BF52809-9602-4735-96E5-EF6E9F674F58}" type="presOf" srcId="{FCD707A6-9B91-4086-8AD7-7E81EF314CDB}" destId="{78E6E69E-DDA8-4664-9C1B-5562EA75BD21}" srcOrd="0" destOrd="0" presId="urn:microsoft.com/office/officeart/2005/8/layout/chevron1"/>
    <dgm:cxn modelId="{7F0618D0-1DB8-4DC8-8817-9D06533DAC13}" type="presOf" srcId="{ECF1756C-A21B-4867-BC92-869801AD29E7}" destId="{D2FC7DB1-2A02-4701-9DD4-6B7A36747AC4}" srcOrd="0" destOrd="0" presId="urn:microsoft.com/office/officeart/2005/8/layout/chevron1"/>
    <dgm:cxn modelId="{B2B71841-59ED-4679-B4B6-7A54BCDE684E}" type="presOf" srcId="{E4B4E441-1F89-485D-B88B-8AEF4A42DE59}" destId="{C1BF5E7F-869A-4377-AF91-7CC4A1F7DD90}" srcOrd="0" destOrd="0" presId="urn:microsoft.com/office/officeart/2005/8/layout/chevron1"/>
    <dgm:cxn modelId="{161E4965-3B2C-492C-867D-B127D58A02CD}" srcId="{E4B4E441-1F89-485D-B88B-8AEF4A42DE59}" destId="{FCD707A6-9B91-4086-8AD7-7E81EF314CDB}" srcOrd="1" destOrd="0" parTransId="{7A9B63D2-2959-4A2A-8FEE-37F49E4D2A6F}" sibTransId="{5ECCBCCE-5B37-409A-988D-B7B039D1DB7B}"/>
    <dgm:cxn modelId="{9354A16B-0AD6-4D9B-93EF-DA125952A395}" type="presParOf" srcId="{C1BF5E7F-869A-4377-AF91-7CC4A1F7DD90}" destId="{D2FC7DB1-2A02-4701-9DD4-6B7A36747AC4}" srcOrd="0" destOrd="0" presId="urn:microsoft.com/office/officeart/2005/8/layout/chevron1"/>
    <dgm:cxn modelId="{0E8BACE0-F0D6-472A-B58E-33627C35F3A4}" type="presParOf" srcId="{C1BF5E7F-869A-4377-AF91-7CC4A1F7DD90}" destId="{2AEE29AF-9E8A-400A-A58A-EC65A5239D97}" srcOrd="1" destOrd="0" presId="urn:microsoft.com/office/officeart/2005/8/layout/chevron1"/>
    <dgm:cxn modelId="{EA3A1C53-E8B1-431B-82AB-288EA6A21E0B}" type="presParOf" srcId="{C1BF5E7F-869A-4377-AF91-7CC4A1F7DD90}" destId="{78E6E69E-DDA8-4664-9C1B-5562EA75BD21}"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4B4E441-1F89-485D-B88B-8AEF4A42DE59}" type="doc">
      <dgm:prSet loTypeId="urn:microsoft.com/office/officeart/2005/8/layout/chevron1" loCatId="process" qsTypeId="urn:microsoft.com/office/officeart/2005/8/quickstyle/simple1" qsCatId="simple" csTypeId="urn:microsoft.com/office/officeart/2005/8/colors/accent1_2" csCatId="accent1" phldr="1"/>
      <dgm:spPr/>
    </dgm:pt>
    <dgm:pt modelId="{ECF1756C-A21B-4867-BC92-869801AD29E7}">
      <dgm:prSet phldrT="[Text]" custT="1"/>
      <dgm:spPr>
        <a:solidFill>
          <a:schemeClr val="accent2">
            <a:lumMod val="60000"/>
            <a:lumOff val="40000"/>
          </a:schemeClr>
        </a:solidFill>
        <a:ln>
          <a:solidFill>
            <a:schemeClr val="tx1"/>
          </a:solidFill>
        </a:ln>
      </dgm:spPr>
      <dgm:t>
        <a:bodyPr/>
        <a:lstStyle/>
        <a:p>
          <a:r>
            <a:rPr lang="en-US" sz="1600" dirty="0" smtClean="0">
              <a:solidFill>
                <a:schemeClr val="tx1"/>
              </a:solidFill>
            </a:rPr>
            <a:t>After entering mandatory details, click on Submit option.</a:t>
          </a:r>
          <a:endParaRPr lang="en-US" sz="1600" dirty="0">
            <a:solidFill>
              <a:schemeClr val="tx1"/>
            </a:solidFill>
          </a:endParaRPr>
        </a:p>
      </dgm:t>
    </dgm:pt>
    <dgm:pt modelId="{EA7D3053-9B1C-457F-9F13-A360B392DDB6}" type="parTrans" cxnId="{F30AF668-B915-455E-A642-D1E97B184768}">
      <dgm:prSet/>
      <dgm:spPr/>
      <dgm:t>
        <a:bodyPr/>
        <a:lstStyle/>
        <a:p>
          <a:endParaRPr lang="en-US" sz="1600"/>
        </a:p>
      </dgm:t>
    </dgm:pt>
    <dgm:pt modelId="{49ADB169-473F-4BB7-88D0-5C76322DBA55}" type="sibTrans" cxnId="{F30AF668-B915-455E-A642-D1E97B184768}">
      <dgm:prSet/>
      <dgm:spPr/>
      <dgm:t>
        <a:bodyPr/>
        <a:lstStyle/>
        <a:p>
          <a:endParaRPr lang="en-US" sz="1600"/>
        </a:p>
      </dgm:t>
    </dgm:pt>
    <dgm:pt modelId="{FCD707A6-9B91-4086-8AD7-7E81EF314CDB}">
      <dgm:prSet phldrT="[Text]" custT="1"/>
      <dgm:spPr>
        <a:solidFill>
          <a:schemeClr val="accent2">
            <a:lumMod val="75000"/>
          </a:schemeClr>
        </a:solidFill>
        <a:ln>
          <a:solidFill>
            <a:schemeClr val="tx1"/>
          </a:solidFill>
        </a:ln>
      </dgm:spPr>
      <dgm:t>
        <a:bodyPr/>
        <a:lstStyle/>
        <a:p>
          <a:r>
            <a:rPr lang="en-US" sz="1600" dirty="0" smtClean="0"/>
            <a:t>Enter the OTP received on your registered email-id.</a:t>
          </a:r>
          <a:endParaRPr lang="en-US" sz="1600" dirty="0"/>
        </a:p>
      </dgm:t>
    </dgm:pt>
    <dgm:pt modelId="{7A9B63D2-2959-4A2A-8FEE-37F49E4D2A6F}" type="parTrans" cxnId="{161E4965-3B2C-492C-867D-B127D58A02CD}">
      <dgm:prSet/>
      <dgm:spPr/>
      <dgm:t>
        <a:bodyPr/>
        <a:lstStyle/>
        <a:p>
          <a:endParaRPr lang="en-US" sz="1600"/>
        </a:p>
      </dgm:t>
    </dgm:pt>
    <dgm:pt modelId="{5ECCBCCE-5B37-409A-988D-B7B039D1DB7B}" type="sibTrans" cxnId="{161E4965-3B2C-492C-867D-B127D58A02CD}">
      <dgm:prSet/>
      <dgm:spPr/>
      <dgm:t>
        <a:bodyPr/>
        <a:lstStyle/>
        <a:p>
          <a:endParaRPr lang="en-US" sz="1600"/>
        </a:p>
      </dgm:t>
    </dgm:pt>
    <dgm:pt modelId="{D4FED713-EED9-4FD9-8AB5-6DFF4FEA946A}">
      <dgm:prSet phldrT="[Text]" custT="1"/>
      <dgm:spPr>
        <a:solidFill>
          <a:schemeClr val="accent2">
            <a:lumMod val="60000"/>
            <a:lumOff val="40000"/>
          </a:schemeClr>
        </a:solidFill>
        <a:ln>
          <a:solidFill>
            <a:schemeClr val="tx1"/>
          </a:solidFill>
        </a:ln>
      </dgm:spPr>
      <dgm:t>
        <a:bodyPr/>
        <a:lstStyle/>
        <a:p>
          <a:r>
            <a:rPr lang="en-US" sz="1600" dirty="0" smtClean="0">
              <a:solidFill>
                <a:schemeClr val="tx1"/>
              </a:solidFill>
            </a:rPr>
            <a:t>Grievance will be registered and grievance registration number will be flashed on screen.</a:t>
          </a:r>
          <a:endParaRPr lang="en-US" sz="1600" dirty="0">
            <a:solidFill>
              <a:schemeClr val="tx1"/>
            </a:solidFill>
          </a:endParaRPr>
        </a:p>
      </dgm:t>
    </dgm:pt>
    <dgm:pt modelId="{3BB8FBC1-2558-407E-ABEC-A03971AE8266}" type="parTrans" cxnId="{C13A9F18-EB14-47AB-99A7-D7163E1DB30E}">
      <dgm:prSet/>
      <dgm:spPr/>
      <dgm:t>
        <a:bodyPr/>
        <a:lstStyle/>
        <a:p>
          <a:endParaRPr lang="en-US" sz="1600"/>
        </a:p>
      </dgm:t>
    </dgm:pt>
    <dgm:pt modelId="{5AC9D86A-5D18-4EE9-9C7E-604DC7735B98}" type="sibTrans" cxnId="{C13A9F18-EB14-47AB-99A7-D7163E1DB30E}">
      <dgm:prSet/>
      <dgm:spPr/>
      <dgm:t>
        <a:bodyPr/>
        <a:lstStyle/>
        <a:p>
          <a:endParaRPr lang="en-US" sz="1600"/>
        </a:p>
      </dgm:t>
    </dgm:pt>
    <dgm:pt modelId="{C1BF5E7F-869A-4377-AF91-7CC4A1F7DD90}" type="pres">
      <dgm:prSet presAssocID="{E4B4E441-1F89-485D-B88B-8AEF4A42DE59}" presName="Name0" presStyleCnt="0">
        <dgm:presLayoutVars>
          <dgm:dir/>
          <dgm:animLvl val="lvl"/>
          <dgm:resizeHandles val="exact"/>
        </dgm:presLayoutVars>
      </dgm:prSet>
      <dgm:spPr/>
    </dgm:pt>
    <dgm:pt modelId="{D2FC7DB1-2A02-4701-9DD4-6B7A36747AC4}" type="pres">
      <dgm:prSet presAssocID="{ECF1756C-A21B-4867-BC92-869801AD29E7}" presName="parTxOnly" presStyleLbl="node1" presStyleIdx="0" presStyleCnt="3" custScaleX="83049">
        <dgm:presLayoutVars>
          <dgm:chMax val="0"/>
          <dgm:chPref val="0"/>
          <dgm:bulletEnabled val="1"/>
        </dgm:presLayoutVars>
      </dgm:prSet>
      <dgm:spPr/>
      <dgm:t>
        <a:bodyPr/>
        <a:lstStyle/>
        <a:p>
          <a:endParaRPr lang="en-US"/>
        </a:p>
      </dgm:t>
    </dgm:pt>
    <dgm:pt modelId="{2AEE29AF-9E8A-400A-A58A-EC65A5239D97}" type="pres">
      <dgm:prSet presAssocID="{49ADB169-473F-4BB7-88D0-5C76322DBA55}" presName="parTxOnlySpace" presStyleCnt="0"/>
      <dgm:spPr/>
    </dgm:pt>
    <dgm:pt modelId="{78E6E69E-DDA8-4664-9C1B-5562EA75BD21}" type="pres">
      <dgm:prSet presAssocID="{FCD707A6-9B91-4086-8AD7-7E81EF314CDB}" presName="parTxOnly" presStyleLbl="node1" presStyleIdx="1" presStyleCnt="3" custScaleX="77371">
        <dgm:presLayoutVars>
          <dgm:chMax val="0"/>
          <dgm:chPref val="0"/>
          <dgm:bulletEnabled val="1"/>
        </dgm:presLayoutVars>
      </dgm:prSet>
      <dgm:spPr/>
      <dgm:t>
        <a:bodyPr/>
        <a:lstStyle/>
        <a:p>
          <a:endParaRPr lang="en-US"/>
        </a:p>
      </dgm:t>
    </dgm:pt>
    <dgm:pt modelId="{AC166172-4E32-4A64-AB73-DD4F749C973E}" type="pres">
      <dgm:prSet presAssocID="{5ECCBCCE-5B37-409A-988D-B7B039D1DB7B}" presName="parTxOnlySpace" presStyleCnt="0"/>
      <dgm:spPr/>
    </dgm:pt>
    <dgm:pt modelId="{FEE06D71-2DEB-4C82-80A3-79DCB095AD09}" type="pres">
      <dgm:prSet presAssocID="{D4FED713-EED9-4FD9-8AB5-6DFF4FEA946A}" presName="parTxOnly" presStyleLbl="node1" presStyleIdx="2" presStyleCnt="3" custScaleX="75149">
        <dgm:presLayoutVars>
          <dgm:chMax val="0"/>
          <dgm:chPref val="0"/>
          <dgm:bulletEnabled val="1"/>
        </dgm:presLayoutVars>
      </dgm:prSet>
      <dgm:spPr/>
      <dgm:t>
        <a:bodyPr/>
        <a:lstStyle/>
        <a:p>
          <a:endParaRPr lang="en-US"/>
        </a:p>
      </dgm:t>
    </dgm:pt>
  </dgm:ptLst>
  <dgm:cxnLst>
    <dgm:cxn modelId="{1BF52809-9602-4735-96E5-EF6E9F674F58}" type="presOf" srcId="{FCD707A6-9B91-4086-8AD7-7E81EF314CDB}" destId="{78E6E69E-DDA8-4664-9C1B-5562EA75BD21}" srcOrd="0" destOrd="0" presId="urn:microsoft.com/office/officeart/2005/8/layout/chevron1"/>
    <dgm:cxn modelId="{146E4323-AF0F-4CB0-9BCF-38246D61BE32}" type="presOf" srcId="{D4FED713-EED9-4FD9-8AB5-6DFF4FEA946A}" destId="{FEE06D71-2DEB-4C82-80A3-79DCB095AD09}" srcOrd="0" destOrd="0" presId="urn:microsoft.com/office/officeart/2005/8/layout/chevron1"/>
    <dgm:cxn modelId="{F30AF668-B915-455E-A642-D1E97B184768}" srcId="{E4B4E441-1F89-485D-B88B-8AEF4A42DE59}" destId="{ECF1756C-A21B-4867-BC92-869801AD29E7}" srcOrd="0" destOrd="0" parTransId="{EA7D3053-9B1C-457F-9F13-A360B392DDB6}" sibTransId="{49ADB169-473F-4BB7-88D0-5C76322DBA55}"/>
    <dgm:cxn modelId="{C13A9F18-EB14-47AB-99A7-D7163E1DB30E}" srcId="{E4B4E441-1F89-485D-B88B-8AEF4A42DE59}" destId="{D4FED713-EED9-4FD9-8AB5-6DFF4FEA946A}" srcOrd="2" destOrd="0" parTransId="{3BB8FBC1-2558-407E-ABEC-A03971AE8266}" sibTransId="{5AC9D86A-5D18-4EE9-9C7E-604DC7735B98}"/>
    <dgm:cxn modelId="{B2B71841-59ED-4679-B4B6-7A54BCDE684E}" type="presOf" srcId="{E4B4E441-1F89-485D-B88B-8AEF4A42DE59}" destId="{C1BF5E7F-869A-4377-AF91-7CC4A1F7DD90}" srcOrd="0" destOrd="0" presId="urn:microsoft.com/office/officeart/2005/8/layout/chevron1"/>
    <dgm:cxn modelId="{7F0618D0-1DB8-4DC8-8817-9D06533DAC13}" type="presOf" srcId="{ECF1756C-A21B-4867-BC92-869801AD29E7}" destId="{D2FC7DB1-2A02-4701-9DD4-6B7A36747AC4}" srcOrd="0" destOrd="0" presId="urn:microsoft.com/office/officeart/2005/8/layout/chevron1"/>
    <dgm:cxn modelId="{161E4965-3B2C-492C-867D-B127D58A02CD}" srcId="{E4B4E441-1F89-485D-B88B-8AEF4A42DE59}" destId="{FCD707A6-9B91-4086-8AD7-7E81EF314CDB}" srcOrd="1" destOrd="0" parTransId="{7A9B63D2-2959-4A2A-8FEE-37F49E4D2A6F}" sibTransId="{5ECCBCCE-5B37-409A-988D-B7B039D1DB7B}"/>
    <dgm:cxn modelId="{9354A16B-0AD6-4D9B-93EF-DA125952A395}" type="presParOf" srcId="{C1BF5E7F-869A-4377-AF91-7CC4A1F7DD90}" destId="{D2FC7DB1-2A02-4701-9DD4-6B7A36747AC4}" srcOrd="0" destOrd="0" presId="urn:microsoft.com/office/officeart/2005/8/layout/chevron1"/>
    <dgm:cxn modelId="{0E8BACE0-F0D6-472A-B58E-33627C35F3A4}" type="presParOf" srcId="{C1BF5E7F-869A-4377-AF91-7CC4A1F7DD90}" destId="{2AEE29AF-9E8A-400A-A58A-EC65A5239D97}" srcOrd="1" destOrd="0" presId="urn:microsoft.com/office/officeart/2005/8/layout/chevron1"/>
    <dgm:cxn modelId="{EA3A1C53-E8B1-431B-82AB-288EA6A21E0B}" type="presParOf" srcId="{C1BF5E7F-869A-4377-AF91-7CC4A1F7DD90}" destId="{78E6E69E-DDA8-4664-9C1B-5562EA75BD21}" srcOrd="2" destOrd="0" presId="urn:microsoft.com/office/officeart/2005/8/layout/chevron1"/>
    <dgm:cxn modelId="{213D532F-27E7-4A37-8173-1438A68F06FC}" type="presParOf" srcId="{C1BF5E7F-869A-4377-AF91-7CC4A1F7DD90}" destId="{AC166172-4E32-4A64-AB73-DD4F749C973E}" srcOrd="3" destOrd="0" presId="urn:microsoft.com/office/officeart/2005/8/layout/chevron1"/>
    <dgm:cxn modelId="{94D5A128-7D4D-42ED-9BA5-98B9D559B325}" type="presParOf" srcId="{C1BF5E7F-869A-4377-AF91-7CC4A1F7DD90}" destId="{FEE06D71-2DEB-4C82-80A3-79DCB095AD09}"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CBE9B4-2716-494C-981C-26E4EE0C54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2C19531-FA88-40F4-BB89-B44318E53426}">
      <dgm:prSet phldrT="[Text]"/>
      <dgm:spPr>
        <a:solidFill>
          <a:schemeClr val="accent1">
            <a:lumMod val="75000"/>
          </a:schemeClr>
        </a:solidFill>
        <a:ln>
          <a:solidFill>
            <a:schemeClr val="tx1"/>
          </a:solidFill>
        </a:ln>
      </dgm:spPr>
      <dgm:t>
        <a:bodyPr/>
        <a:lstStyle/>
        <a:p>
          <a:r>
            <a:rPr lang="en-IN" dirty="0" smtClean="0"/>
            <a:t>Unlisted/delisted companies</a:t>
          </a:r>
          <a:endParaRPr lang="en-US" dirty="0"/>
        </a:p>
      </dgm:t>
    </dgm:pt>
    <dgm:pt modelId="{74495514-F7D6-49B6-9119-1C47D1DDA3B6}" type="parTrans" cxnId="{83E5561D-97A3-464E-B9D8-5A96057D6EFA}">
      <dgm:prSet/>
      <dgm:spPr/>
      <dgm:t>
        <a:bodyPr/>
        <a:lstStyle/>
        <a:p>
          <a:endParaRPr lang="en-US"/>
        </a:p>
      </dgm:t>
    </dgm:pt>
    <dgm:pt modelId="{C3D815CD-D47A-4253-AA18-680A62C56D6E}" type="sibTrans" cxnId="{83E5561D-97A3-464E-B9D8-5A96057D6EFA}">
      <dgm:prSet/>
      <dgm:spPr/>
      <dgm:t>
        <a:bodyPr/>
        <a:lstStyle/>
        <a:p>
          <a:endParaRPr lang="en-US"/>
        </a:p>
      </dgm:t>
    </dgm:pt>
    <dgm:pt modelId="{A87DD5C7-C5B3-4B97-8C2F-BD5ADE6CCDA9}">
      <dgm:prSet phldrT="[Text]"/>
      <dgm:spPr>
        <a:solidFill>
          <a:schemeClr val="accent1">
            <a:lumMod val="75000"/>
          </a:schemeClr>
        </a:solidFill>
        <a:ln>
          <a:solidFill>
            <a:schemeClr val="tx1"/>
          </a:solidFill>
        </a:ln>
      </dgm:spPr>
      <dgm:t>
        <a:bodyPr/>
        <a:lstStyle/>
        <a:p>
          <a:r>
            <a:rPr lang="en-IN" dirty="0" smtClean="0">
              <a:solidFill>
                <a:schemeClr val="bg1"/>
              </a:solidFill>
            </a:rPr>
            <a:t>Sick companies</a:t>
          </a:r>
          <a:endParaRPr lang="en-US" dirty="0">
            <a:solidFill>
              <a:schemeClr val="bg1"/>
            </a:solidFill>
          </a:endParaRPr>
        </a:p>
      </dgm:t>
    </dgm:pt>
    <dgm:pt modelId="{7E5BBCF5-FF5C-42FC-B593-8D8C353E692C}" type="parTrans" cxnId="{E915478F-5BEE-4330-8BFC-BDCA6C4A31EA}">
      <dgm:prSet/>
      <dgm:spPr/>
      <dgm:t>
        <a:bodyPr/>
        <a:lstStyle/>
        <a:p>
          <a:endParaRPr lang="en-US"/>
        </a:p>
      </dgm:t>
    </dgm:pt>
    <dgm:pt modelId="{429F71C0-BE7D-4C79-A8A6-D977E54A6DD3}" type="sibTrans" cxnId="{E915478F-5BEE-4330-8BFC-BDCA6C4A31EA}">
      <dgm:prSet/>
      <dgm:spPr/>
      <dgm:t>
        <a:bodyPr/>
        <a:lstStyle/>
        <a:p>
          <a:endParaRPr lang="en-US"/>
        </a:p>
      </dgm:t>
    </dgm:pt>
    <dgm:pt modelId="{F26C5512-4ED2-460A-ABB5-72CC3068812F}">
      <dgm:prSet phldrT="[Text]"/>
      <dgm:spPr>
        <a:solidFill>
          <a:schemeClr val="accent2">
            <a:lumMod val="60000"/>
            <a:lumOff val="40000"/>
          </a:schemeClr>
        </a:solidFill>
        <a:ln>
          <a:solidFill>
            <a:schemeClr val="tx1"/>
          </a:solidFill>
        </a:ln>
      </dgm:spPr>
      <dgm:t>
        <a:bodyPr/>
        <a:lstStyle/>
        <a:p>
          <a:r>
            <a:rPr lang="en-IN" dirty="0" smtClean="0">
              <a:solidFill>
                <a:schemeClr val="tx1"/>
              </a:solidFill>
            </a:rPr>
            <a:t>Suspended companies, companies under liquidation, etc.</a:t>
          </a:r>
          <a:endParaRPr lang="en-US" dirty="0">
            <a:solidFill>
              <a:schemeClr val="tx1"/>
            </a:solidFill>
          </a:endParaRPr>
        </a:p>
      </dgm:t>
    </dgm:pt>
    <dgm:pt modelId="{EDA61B23-74E1-4AE9-9B0E-1DED3C6587CB}" type="parTrans" cxnId="{F23E1481-6E79-4DBE-ABB3-405763C347F2}">
      <dgm:prSet/>
      <dgm:spPr/>
      <dgm:t>
        <a:bodyPr/>
        <a:lstStyle/>
        <a:p>
          <a:endParaRPr lang="en-US"/>
        </a:p>
      </dgm:t>
    </dgm:pt>
    <dgm:pt modelId="{04494E36-6BAD-4344-9B19-A3743FAA9DB0}" type="sibTrans" cxnId="{F23E1481-6E79-4DBE-ABB3-405763C347F2}">
      <dgm:prSet/>
      <dgm:spPr/>
      <dgm:t>
        <a:bodyPr/>
        <a:lstStyle/>
        <a:p>
          <a:endParaRPr lang="en-US"/>
        </a:p>
      </dgm:t>
    </dgm:pt>
    <dgm:pt modelId="{2BDF6CA5-F758-478B-9822-F633184A34B6}">
      <dgm:prSet phldrT="[Text]"/>
      <dgm:spPr>
        <a:solidFill>
          <a:schemeClr val="accent1">
            <a:lumMod val="75000"/>
          </a:schemeClr>
        </a:solidFill>
        <a:ln>
          <a:solidFill>
            <a:schemeClr val="tx1"/>
          </a:solidFill>
        </a:ln>
      </dgm:spPr>
      <dgm:t>
        <a:bodyPr/>
        <a:lstStyle/>
        <a:p>
          <a:r>
            <a:rPr lang="en-IN" dirty="0" smtClean="0">
              <a:solidFill>
                <a:schemeClr val="bg1"/>
              </a:solidFill>
            </a:rPr>
            <a:t>Vanishing company</a:t>
          </a:r>
          <a:endParaRPr lang="en-US" dirty="0">
            <a:solidFill>
              <a:schemeClr val="bg1"/>
            </a:solidFill>
          </a:endParaRPr>
        </a:p>
      </dgm:t>
    </dgm:pt>
    <dgm:pt modelId="{DEA4E4EC-DD63-4409-8D89-E93F71F4358B}" type="parTrans" cxnId="{BBB2F02C-34A4-4825-BCA4-FF2C4431AE41}">
      <dgm:prSet/>
      <dgm:spPr/>
      <dgm:t>
        <a:bodyPr/>
        <a:lstStyle/>
        <a:p>
          <a:endParaRPr lang="en-US"/>
        </a:p>
      </dgm:t>
    </dgm:pt>
    <dgm:pt modelId="{2A8165A1-1A92-44A0-9586-9D39E6A7CBD3}" type="sibTrans" cxnId="{BBB2F02C-34A4-4825-BCA4-FF2C4431AE41}">
      <dgm:prSet/>
      <dgm:spPr/>
      <dgm:t>
        <a:bodyPr/>
        <a:lstStyle/>
        <a:p>
          <a:endParaRPr lang="en-US"/>
        </a:p>
      </dgm:t>
    </dgm:pt>
    <dgm:pt modelId="{A165B103-0CB8-4FA7-9B43-DBE31D3A7B72}">
      <dgm:prSet phldrT="[Text]"/>
      <dgm:spPr>
        <a:solidFill>
          <a:schemeClr val="accent1">
            <a:lumMod val="75000"/>
          </a:schemeClr>
        </a:solidFill>
        <a:ln>
          <a:solidFill>
            <a:schemeClr val="tx1"/>
          </a:solidFill>
        </a:ln>
      </dgm:spPr>
      <dgm:t>
        <a:bodyPr/>
        <a:lstStyle/>
        <a:p>
          <a:r>
            <a:rPr lang="en-IN" dirty="0" smtClean="0"/>
            <a:t>Complaints that are sub-</a:t>
          </a:r>
          <a:r>
            <a:rPr lang="en-IN" dirty="0" err="1" smtClean="0"/>
            <a:t>judice</a:t>
          </a:r>
          <a:r>
            <a:rPr lang="en-IN" dirty="0" smtClean="0"/>
            <a:t> </a:t>
          </a:r>
          <a:endParaRPr lang="en-US" dirty="0"/>
        </a:p>
      </dgm:t>
    </dgm:pt>
    <dgm:pt modelId="{47F598FC-B913-412C-A827-5F0CE4652D0C}" type="parTrans" cxnId="{023A75B2-79E1-4E6B-B435-5EEB47E511E6}">
      <dgm:prSet/>
      <dgm:spPr/>
      <dgm:t>
        <a:bodyPr/>
        <a:lstStyle/>
        <a:p>
          <a:endParaRPr lang="en-US"/>
        </a:p>
      </dgm:t>
    </dgm:pt>
    <dgm:pt modelId="{E056859B-E917-486F-AA60-E1D9BC0668A9}" type="sibTrans" cxnId="{023A75B2-79E1-4E6B-B435-5EEB47E511E6}">
      <dgm:prSet/>
      <dgm:spPr/>
      <dgm:t>
        <a:bodyPr/>
        <a:lstStyle/>
        <a:p>
          <a:endParaRPr lang="en-US"/>
        </a:p>
      </dgm:t>
    </dgm:pt>
    <dgm:pt modelId="{2643EB23-DE1D-42CB-AF9C-08A4F7B05A7F}">
      <dgm:prSet/>
      <dgm:spPr>
        <a:solidFill>
          <a:schemeClr val="accent2">
            <a:lumMod val="60000"/>
            <a:lumOff val="40000"/>
          </a:schemeClr>
        </a:solidFill>
        <a:ln>
          <a:solidFill>
            <a:schemeClr val="tx1"/>
          </a:solidFill>
        </a:ln>
      </dgm:spPr>
      <dgm:t>
        <a:bodyPr/>
        <a:lstStyle/>
        <a:p>
          <a:r>
            <a:rPr lang="en-IN" dirty="0" smtClean="0">
              <a:solidFill>
                <a:schemeClr val="tx1"/>
              </a:solidFill>
            </a:rPr>
            <a:t>Company falling under the purview of other regulatory bodies </a:t>
          </a:r>
          <a:endParaRPr lang="en-US" dirty="0">
            <a:solidFill>
              <a:schemeClr val="tx1"/>
            </a:solidFill>
          </a:endParaRPr>
        </a:p>
      </dgm:t>
    </dgm:pt>
    <dgm:pt modelId="{C491C093-7DB4-4B9A-8B8F-F5F69AAABB46}" type="parTrans" cxnId="{DF149099-036D-4C08-BC47-B9CDF20D2C08}">
      <dgm:prSet/>
      <dgm:spPr/>
      <dgm:t>
        <a:bodyPr/>
        <a:lstStyle/>
        <a:p>
          <a:endParaRPr lang="en-US"/>
        </a:p>
      </dgm:t>
    </dgm:pt>
    <dgm:pt modelId="{877E91D4-9C09-48C3-8329-CA502B564DE5}" type="sibTrans" cxnId="{DF149099-036D-4C08-BC47-B9CDF20D2C08}">
      <dgm:prSet/>
      <dgm:spPr/>
      <dgm:t>
        <a:bodyPr/>
        <a:lstStyle/>
        <a:p>
          <a:endParaRPr lang="en-US"/>
        </a:p>
      </dgm:t>
    </dgm:pt>
    <dgm:pt modelId="{BC2A933D-E068-48E6-B85F-105D26A57243}">
      <dgm:prSet phldrT="[Text]"/>
      <dgm:spPr>
        <a:solidFill>
          <a:schemeClr val="accent2">
            <a:lumMod val="60000"/>
            <a:lumOff val="40000"/>
          </a:schemeClr>
        </a:solidFill>
        <a:ln>
          <a:solidFill>
            <a:schemeClr val="tx1"/>
          </a:solidFill>
        </a:ln>
      </dgm:spPr>
      <dgm:t>
        <a:bodyPr/>
        <a:lstStyle/>
        <a:p>
          <a:r>
            <a:rPr lang="en-IN" dirty="0" smtClean="0">
              <a:solidFill>
                <a:schemeClr val="tx1"/>
              </a:solidFill>
            </a:rPr>
            <a:t>Companies placed on Dissemination Board of Stock Exchange</a:t>
          </a:r>
          <a:endParaRPr lang="en-US" dirty="0">
            <a:solidFill>
              <a:schemeClr val="tx1"/>
            </a:solidFill>
          </a:endParaRPr>
        </a:p>
      </dgm:t>
    </dgm:pt>
    <dgm:pt modelId="{10C5AE56-B421-40DF-BA3C-CDBC4D6E97E0}" type="parTrans" cxnId="{EBE2B3CA-0FE1-4507-9AD3-51D28C33894D}">
      <dgm:prSet/>
      <dgm:spPr/>
      <dgm:t>
        <a:bodyPr/>
        <a:lstStyle/>
        <a:p>
          <a:endParaRPr lang="en-US"/>
        </a:p>
      </dgm:t>
    </dgm:pt>
    <dgm:pt modelId="{6A329EC4-9D97-4376-800E-4E8D2B65366C}" type="sibTrans" cxnId="{EBE2B3CA-0FE1-4507-9AD3-51D28C33894D}">
      <dgm:prSet/>
      <dgm:spPr/>
      <dgm:t>
        <a:bodyPr/>
        <a:lstStyle/>
        <a:p>
          <a:endParaRPr lang="en-US"/>
        </a:p>
      </dgm:t>
    </dgm:pt>
    <dgm:pt modelId="{350E058E-DBF7-4BCB-848B-2B6B17F4DFD6}">
      <dgm:prSet phldrT="[Text]"/>
      <dgm:spPr>
        <a:solidFill>
          <a:schemeClr val="accent2">
            <a:lumMod val="60000"/>
            <a:lumOff val="40000"/>
          </a:schemeClr>
        </a:solidFill>
        <a:ln>
          <a:solidFill>
            <a:schemeClr val="tx1"/>
          </a:solidFill>
        </a:ln>
      </dgm:spPr>
      <dgm:t>
        <a:bodyPr/>
        <a:lstStyle/>
        <a:p>
          <a:r>
            <a:rPr lang="en-IN" dirty="0" smtClean="0">
              <a:solidFill>
                <a:schemeClr val="tx1"/>
              </a:solidFill>
            </a:rPr>
            <a:t>Company where a moratorium order is passed in winding up / insolvency proceedings</a:t>
          </a:r>
          <a:endParaRPr lang="en-US" dirty="0">
            <a:solidFill>
              <a:schemeClr val="tx1"/>
            </a:solidFill>
          </a:endParaRPr>
        </a:p>
      </dgm:t>
    </dgm:pt>
    <dgm:pt modelId="{4B408F0A-73A2-46EA-A206-741A74521B8E}" type="parTrans" cxnId="{3EA92D7F-D020-41AA-8A8F-FAB55C801DB0}">
      <dgm:prSet/>
      <dgm:spPr/>
      <dgm:t>
        <a:bodyPr/>
        <a:lstStyle/>
        <a:p>
          <a:endParaRPr lang="en-US"/>
        </a:p>
      </dgm:t>
    </dgm:pt>
    <dgm:pt modelId="{D223A68D-633F-41BE-8576-C6E2FBB64394}" type="sibTrans" cxnId="{3EA92D7F-D020-41AA-8A8F-FAB55C801DB0}">
      <dgm:prSet/>
      <dgm:spPr/>
      <dgm:t>
        <a:bodyPr/>
        <a:lstStyle/>
        <a:p>
          <a:endParaRPr lang="en-US"/>
        </a:p>
      </dgm:t>
    </dgm:pt>
    <dgm:pt modelId="{79063DC4-EC7B-481E-9F66-2F2ECCBBA02F}" type="pres">
      <dgm:prSet presAssocID="{54CBE9B4-2716-494C-981C-26E4EE0C54A3}" presName="diagram" presStyleCnt="0">
        <dgm:presLayoutVars>
          <dgm:dir/>
          <dgm:resizeHandles val="exact"/>
        </dgm:presLayoutVars>
      </dgm:prSet>
      <dgm:spPr/>
      <dgm:t>
        <a:bodyPr/>
        <a:lstStyle/>
        <a:p>
          <a:endParaRPr lang="en-US"/>
        </a:p>
      </dgm:t>
    </dgm:pt>
    <dgm:pt modelId="{BB7CC17A-76A0-4166-A016-E8CC33D40FDE}" type="pres">
      <dgm:prSet presAssocID="{62C19531-FA88-40F4-BB89-B44318E53426}" presName="node" presStyleLbl="node1" presStyleIdx="0" presStyleCnt="8">
        <dgm:presLayoutVars>
          <dgm:bulletEnabled val="1"/>
        </dgm:presLayoutVars>
      </dgm:prSet>
      <dgm:spPr/>
      <dgm:t>
        <a:bodyPr/>
        <a:lstStyle/>
        <a:p>
          <a:endParaRPr lang="en-US"/>
        </a:p>
      </dgm:t>
    </dgm:pt>
    <dgm:pt modelId="{A8A1738E-8428-4077-90FA-F5CFA3536D58}" type="pres">
      <dgm:prSet presAssocID="{C3D815CD-D47A-4253-AA18-680A62C56D6E}" presName="sibTrans" presStyleCnt="0"/>
      <dgm:spPr/>
    </dgm:pt>
    <dgm:pt modelId="{32CA5C3F-1751-4EEF-ABDE-57543289E9D7}" type="pres">
      <dgm:prSet presAssocID="{BC2A933D-E068-48E6-B85F-105D26A57243}" presName="node" presStyleLbl="node1" presStyleIdx="1" presStyleCnt="8">
        <dgm:presLayoutVars>
          <dgm:bulletEnabled val="1"/>
        </dgm:presLayoutVars>
      </dgm:prSet>
      <dgm:spPr/>
      <dgm:t>
        <a:bodyPr/>
        <a:lstStyle/>
        <a:p>
          <a:endParaRPr lang="en-US"/>
        </a:p>
      </dgm:t>
    </dgm:pt>
    <dgm:pt modelId="{4F537122-111C-48B0-AAB3-5F72379BC972}" type="pres">
      <dgm:prSet presAssocID="{6A329EC4-9D97-4376-800E-4E8D2B65366C}" presName="sibTrans" presStyleCnt="0"/>
      <dgm:spPr/>
    </dgm:pt>
    <dgm:pt modelId="{48543818-C2CF-4797-9ABB-969FC3E1E808}" type="pres">
      <dgm:prSet presAssocID="{A87DD5C7-C5B3-4B97-8C2F-BD5ADE6CCDA9}" presName="node" presStyleLbl="node1" presStyleIdx="2" presStyleCnt="8">
        <dgm:presLayoutVars>
          <dgm:bulletEnabled val="1"/>
        </dgm:presLayoutVars>
      </dgm:prSet>
      <dgm:spPr/>
      <dgm:t>
        <a:bodyPr/>
        <a:lstStyle/>
        <a:p>
          <a:endParaRPr lang="en-US"/>
        </a:p>
      </dgm:t>
    </dgm:pt>
    <dgm:pt modelId="{A669AC1E-E051-44E5-8ACB-1F08364C4FC8}" type="pres">
      <dgm:prSet presAssocID="{429F71C0-BE7D-4C79-A8A6-D977E54A6DD3}" presName="sibTrans" presStyleCnt="0"/>
      <dgm:spPr/>
    </dgm:pt>
    <dgm:pt modelId="{08882F0E-84CD-4B73-95E2-E4C01090EBAE}" type="pres">
      <dgm:prSet presAssocID="{F26C5512-4ED2-460A-ABB5-72CC3068812F}" presName="node" presStyleLbl="node1" presStyleIdx="3" presStyleCnt="8">
        <dgm:presLayoutVars>
          <dgm:bulletEnabled val="1"/>
        </dgm:presLayoutVars>
      </dgm:prSet>
      <dgm:spPr/>
      <dgm:t>
        <a:bodyPr/>
        <a:lstStyle/>
        <a:p>
          <a:endParaRPr lang="en-US"/>
        </a:p>
      </dgm:t>
    </dgm:pt>
    <dgm:pt modelId="{CDE6BAC6-51CA-4269-AFD9-9C89EE9077F6}" type="pres">
      <dgm:prSet presAssocID="{04494E36-6BAD-4344-9B19-A3743FAA9DB0}" presName="sibTrans" presStyleCnt="0"/>
      <dgm:spPr/>
    </dgm:pt>
    <dgm:pt modelId="{4681BF50-DF87-4D01-841A-4DC3D78AC0D3}" type="pres">
      <dgm:prSet presAssocID="{2BDF6CA5-F758-478B-9822-F633184A34B6}" presName="node" presStyleLbl="node1" presStyleIdx="4" presStyleCnt="8">
        <dgm:presLayoutVars>
          <dgm:bulletEnabled val="1"/>
        </dgm:presLayoutVars>
      </dgm:prSet>
      <dgm:spPr/>
      <dgm:t>
        <a:bodyPr/>
        <a:lstStyle/>
        <a:p>
          <a:endParaRPr lang="en-US"/>
        </a:p>
      </dgm:t>
    </dgm:pt>
    <dgm:pt modelId="{713E827D-26F8-4652-BFF0-06DA43BE5701}" type="pres">
      <dgm:prSet presAssocID="{2A8165A1-1A92-44A0-9586-9D39E6A7CBD3}" presName="sibTrans" presStyleCnt="0"/>
      <dgm:spPr/>
    </dgm:pt>
    <dgm:pt modelId="{A62891E3-5F08-44BE-8FA2-8D5C4618C247}" type="pres">
      <dgm:prSet presAssocID="{A165B103-0CB8-4FA7-9B43-DBE31D3A7B72}" presName="node" presStyleLbl="node1" presStyleIdx="5" presStyleCnt="8" custLinFactX="-69446" custLinFactY="16161" custLinFactNeighborX="-100000" custLinFactNeighborY="100000">
        <dgm:presLayoutVars>
          <dgm:bulletEnabled val="1"/>
        </dgm:presLayoutVars>
      </dgm:prSet>
      <dgm:spPr/>
      <dgm:t>
        <a:bodyPr/>
        <a:lstStyle/>
        <a:p>
          <a:endParaRPr lang="en-US"/>
        </a:p>
      </dgm:t>
    </dgm:pt>
    <dgm:pt modelId="{B144F2F4-8D51-4B00-8940-784F2B21C238}" type="pres">
      <dgm:prSet presAssocID="{E056859B-E917-486F-AA60-E1D9BC0668A9}" presName="sibTrans" presStyleCnt="0"/>
      <dgm:spPr/>
    </dgm:pt>
    <dgm:pt modelId="{06077739-5DDB-4415-94B9-1D0005433D8B}" type="pres">
      <dgm:prSet presAssocID="{2643EB23-DE1D-42CB-AF9C-08A4F7B05A7F}" presName="node" presStyleLbl="node1" presStyleIdx="6" presStyleCnt="8" custLinFactX="65907" custLinFactY="-15095" custLinFactNeighborX="100000" custLinFactNeighborY="-100000">
        <dgm:presLayoutVars>
          <dgm:bulletEnabled val="1"/>
        </dgm:presLayoutVars>
      </dgm:prSet>
      <dgm:spPr/>
      <dgm:t>
        <a:bodyPr/>
        <a:lstStyle/>
        <a:p>
          <a:endParaRPr lang="en-US"/>
        </a:p>
      </dgm:t>
    </dgm:pt>
    <dgm:pt modelId="{52BC8A09-4FBE-4FB4-8206-4D627D9BB5F0}" type="pres">
      <dgm:prSet presAssocID="{877E91D4-9C09-48C3-8329-CA502B564DE5}" presName="sibTrans" presStyleCnt="0"/>
      <dgm:spPr/>
    </dgm:pt>
    <dgm:pt modelId="{B00AA875-31F6-4A5C-AEE7-6BE7FC742678}" type="pres">
      <dgm:prSet presAssocID="{350E058E-DBF7-4BCB-848B-2B6B17F4DFD6}" presName="node" presStyleLbl="node1" presStyleIdx="7" presStyleCnt="8">
        <dgm:presLayoutVars>
          <dgm:bulletEnabled val="1"/>
        </dgm:presLayoutVars>
      </dgm:prSet>
      <dgm:spPr/>
      <dgm:t>
        <a:bodyPr/>
        <a:lstStyle/>
        <a:p>
          <a:endParaRPr lang="en-US"/>
        </a:p>
      </dgm:t>
    </dgm:pt>
  </dgm:ptLst>
  <dgm:cxnLst>
    <dgm:cxn modelId="{3EA92D7F-D020-41AA-8A8F-FAB55C801DB0}" srcId="{54CBE9B4-2716-494C-981C-26E4EE0C54A3}" destId="{350E058E-DBF7-4BCB-848B-2B6B17F4DFD6}" srcOrd="7" destOrd="0" parTransId="{4B408F0A-73A2-46EA-A206-741A74521B8E}" sibTransId="{D223A68D-633F-41BE-8576-C6E2FBB64394}"/>
    <dgm:cxn modelId="{AB1070C5-9FF5-4375-9418-399F253704AD}" type="presOf" srcId="{2643EB23-DE1D-42CB-AF9C-08A4F7B05A7F}" destId="{06077739-5DDB-4415-94B9-1D0005433D8B}" srcOrd="0" destOrd="0" presId="urn:microsoft.com/office/officeart/2005/8/layout/default"/>
    <dgm:cxn modelId="{3AC242D1-5AA8-4E67-AF7F-13798A03CB35}" type="presOf" srcId="{2BDF6CA5-F758-478B-9822-F633184A34B6}" destId="{4681BF50-DF87-4D01-841A-4DC3D78AC0D3}" srcOrd="0" destOrd="0" presId="urn:microsoft.com/office/officeart/2005/8/layout/default"/>
    <dgm:cxn modelId="{AC2AE829-55FB-4A48-BBF7-0465ABA33A25}" type="presOf" srcId="{54CBE9B4-2716-494C-981C-26E4EE0C54A3}" destId="{79063DC4-EC7B-481E-9F66-2F2ECCBBA02F}" srcOrd="0" destOrd="0" presId="urn:microsoft.com/office/officeart/2005/8/layout/default"/>
    <dgm:cxn modelId="{DF149099-036D-4C08-BC47-B9CDF20D2C08}" srcId="{54CBE9B4-2716-494C-981C-26E4EE0C54A3}" destId="{2643EB23-DE1D-42CB-AF9C-08A4F7B05A7F}" srcOrd="6" destOrd="0" parTransId="{C491C093-7DB4-4B9A-8B8F-F5F69AAABB46}" sibTransId="{877E91D4-9C09-48C3-8329-CA502B564DE5}"/>
    <dgm:cxn modelId="{A702FF81-FB75-46DC-A8F7-E6C64981639B}" type="presOf" srcId="{350E058E-DBF7-4BCB-848B-2B6B17F4DFD6}" destId="{B00AA875-31F6-4A5C-AEE7-6BE7FC742678}" srcOrd="0" destOrd="0" presId="urn:microsoft.com/office/officeart/2005/8/layout/default"/>
    <dgm:cxn modelId="{981EC2FF-4A39-41FD-B9EE-68AE268EDC04}" type="presOf" srcId="{62C19531-FA88-40F4-BB89-B44318E53426}" destId="{BB7CC17A-76A0-4166-A016-E8CC33D40FDE}" srcOrd="0" destOrd="0" presId="urn:microsoft.com/office/officeart/2005/8/layout/default"/>
    <dgm:cxn modelId="{8432AE69-3658-43D8-9442-B58C07D10D8D}" type="presOf" srcId="{F26C5512-4ED2-460A-ABB5-72CC3068812F}" destId="{08882F0E-84CD-4B73-95E2-E4C01090EBAE}" srcOrd="0" destOrd="0" presId="urn:microsoft.com/office/officeart/2005/8/layout/default"/>
    <dgm:cxn modelId="{9BCAD039-F376-46BC-85D1-D998DE7BF7C8}" type="presOf" srcId="{A165B103-0CB8-4FA7-9B43-DBE31D3A7B72}" destId="{A62891E3-5F08-44BE-8FA2-8D5C4618C247}" srcOrd="0" destOrd="0" presId="urn:microsoft.com/office/officeart/2005/8/layout/default"/>
    <dgm:cxn modelId="{83E5561D-97A3-464E-B9D8-5A96057D6EFA}" srcId="{54CBE9B4-2716-494C-981C-26E4EE0C54A3}" destId="{62C19531-FA88-40F4-BB89-B44318E53426}" srcOrd="0" destOrd="0" parTransId="{74495514-F7D6-49B6-9119-1C47D1DDA3B6}" sibTransId="{C3D815CD-D47A-4253-AA18-680A62C56D6E}"/>
    <dgm:cxn modelId="{E915478F-5BEE-4330-8BFC-BDCA6C4A31EA}" srcId="{54CBE9B4-2716-494C-981C-26E4EE0C54A3}" destId="{A87DD5C7-C5B3-4B97-8C2F-BD5ADE6CCDA9}" srcOrd="2" destOrd="0" parTransId="{7E5BBCF5-FF5C-42FC-B593-8D8C353E692C}" sibTransId="{429F71C0-BE7D-4C79-A8A6-D977E54A6DD3}"/>
    <dgm:cxn modelId="{BBB2F02C-34A4-4825-BCA4-FF2C4431AE41}" srcId="{54CBE9B4-2716-494C-981C-26E4EE0C54A3}" destId="{2BDF6CA5-F758-478B-9822-F633184A34B6}" srcOrd="4" destOrd="0" parTransId="{DEA4E4EC-DD63-4409-8D89-E93F71F4358B}" sibTransId="{2A8165A1-1A92-44A0-9586-9D39E6A7CBD3}"/>
    <dgm:cxn modelId="{EBE2B3CA-0FE1-4507-9AD3-51D28C33894D}" srcId="{54CBE9B4-2716-494C-981C-26E4EE0C54A3}" destId="{BC2A933D-E068-48E6-B85F-105D26A57243}" srcOrd="1" destOrd="0" parTransId="{10C5AE56-B421-40DF-BA3C-CDBC4D6E97E0}" sibTransId="{6A329EC4-9D97-4376-800E-4E8D2B65366C}"/>
    <dgm:cxn modelId="{024125CC-944D-4A3E-8A44-0C77DD016244}" type="presOf" srcId="{BC2A933D-E068-48E6-B85F-105D26A57243}" destId="{32CA5C3F-1751-4EEF-ABDE-57543289E9D7}" srcOrd="0" destOrd="0" presId="urn:microsoft.com/office/officeart/2005/8/layout/default"/>
    <dgm:cxn modelId="{023A75B2-79E1-4E6B-B435-5EEB47E511E6}" srcId="{54CBE9B4-2716-494C-981C-26E4EE0C54A3}" destId="{A165B103-0CB8-4FA7-9B43-DBE31D3A7B72}" srcOrd="5" destOrd="0" parTransId="{47F598FC-B913-412C-A827-5F0CE4652D0C}" sibTransId="{E056859B-E917-486F-AA60-E1D9BC0668A9}"/>
    <dgm:cxn modelId="{F23E1481-6E79-4DBE-ABB3-405763C347F2}" srcId="{54CBE9B4-2716-494C-981C-26E4EE0C54A3}" destId="{F26C5512-4ED2-460A-ABB5-72CC3068812F}" srcOrd="3" destOrd="0" parTransId="{EDA61B23-74E1-4AE9-9B0E-1DED3C6587CB}" sibTransId="{04494E36-6BAD-4344-9B19-A3743FAA9DB0}"/>
    <dgm:cxn modelId="{168AA754-40E1-4004-9FE6-95A976C6708F}" type="presOf" srcId="{A87DD5C7-C5B3-4B97-8C2F-BD5ADE6CCDA9}" destId="{48543818-C2CF-4797-9ABB-969FC3E1E808}" srcOrd="0" destOrd="0" presId="urn:microsoft.com/office/officeart/2005/8/layout/default"/>
    <dgm:cxn modelId="{D8E80F67-BFA4-4C9F-BCB1-8E50615C990D}" type="presParOf" srcId="{79063DC4-EC7B-481E-9F66-2F2ECCBBA02F}" destId="{BB7CC17A-76A0-4166-A016-E8CC33D40FDE}" srcOrd="0" destOrd="0" presId="urn:microsoft.com/office/officeart/2005/8/layout/default"/>
    <dgm:cxn modelId="{DF63C3C6-F483-402D-BB8B-FD336F035663}" type="presParOf" srcId="{79063DC4-EC7B-481E-9F66-2F2ECCBBA02F}" destId="{A8A1738E-8428-4077-90FA-F5CFA3536D58}" srcOrd="1" destOrd="0" presId="urn:microsoft.com/office/officeart/2005/8/layout/default"/>
    <dgm:cxn modelId="{2E67E832-126A-4E11-A4F9-4B068A919F99}" type="presParOf" srcId="{79063DC4-EC7B-481E-9F66-2F2ECCBBA02F}" destId="{32CA5C3F-1751-4EEF-ABDE-57543289E9D7}" srcOrd="2" destOrd="0" presId="urn:microsoft.com/office/officeart/2005/8/layout/default"/>
    <dgm:cxn modelId="{21338013-94DA-4F71-8F0B-56D6D7FC8B66}" type="presParOf" srcId="{79063DC4-EC7B-481E-9F66-2F2ECCBBA02F}" destId="{4F537122-111C-48B0-AAB3-5F72379BC972}" srcOrd="3" destOrd="0" presId="urn:microsoft.com/office/officeart/2005/8/layout/default"/>
    <dgm:cxn modelId="{9131E18A-2F85-4E06-822A-CB12AFCFE3FB}" type="presParOf" srcId="{79063DC4-EC7B-481E-9F66-2F2ECCBBA02F}" destId="{48543818-C2CF-4797-9ABB-969FC3E1E808}" srcOrd="4" destOrd="0" presId="urn:microsoft.com/office/officeart/2005/8/layout/default"/>
    <dgm:cxn modelId="{EAE1FB0C-38BC-465B-AEC9-1FA5E0C759E9}" type="presParOf" srcId="{79063DC4-EC7B-481E-9F66-2F2ECCBBA02F}" destId="{A669AC1E-E051-44E5-8ACB-1F08364C4FC8}" srcOrd="5" destOrd="0" presId="urn:microsoft.com/office/officeart/2005/8/layout/default"/>
    <dgm:cxn modelId="{1BA5A122-52A7-4D84-8350-78667FCEF377}" type="presParOf" srcId="{79063DC4-EC7B-481E-9F66-2F2ECCBBA02F}" destId="{08882F0E-84CD-4B73-95E2-E4C01090EBAE}" srcOrd="6" destOrd="0" presId="urn:microsoft.com/office/officeart/2005/8/layout/default"/>
    <dgm:cxn modelId="{1244DF48-9926-4D62-84D3-7AE3425AE207}" type="presParOf" srcId="{79063DC4-EC7B-481E-9F66-2F2ECCBBA02F}" destId="{CDE6BAC6-51CA-4269-AFD9-9C89EE9077F6}" srcOrd="7" destOrd="0" presId="urn:microsoft.com/office/officeart/2005/8/layout/default"/>
    <dgm:cxn modelId="{B6F0BB73-BE47-4866-A2CF-18F016E187CE}" type="presParOf" srcId="{79063DC4-EC7B-481E-9F66-2F2ECCBBA02F}" destId="{4681BF50-DF87-4D01-841A-4DC3D78AC0D3}" srcOrd="8" destOrd="0" presId="urn:microsoft.com/office/officeart/2005/8/layout/default"/>
    <dgm:cxn modelId="{A8009F0C-1D27-4E5A-9487-B381ACCB2CB1}" type="presParOf" srcId="{79063DC4-EC7B-481E-9F66-2F2ECCBBA02F}" destId="{713E827D-26F8-4652-BFF0-06DA43BE5701}" srcOrd="9" destOrd="0" presId="urn:microsoft.com/office/officeart/2005/8/layout/default"/>
    <dgm:cxn modelId="{91DE3371-101C-4233-BC29-9CA5EABE36A5}" type="presParOf" srcId="{79063DC4-EC7B-481E-9F66-2F2ECCBBA02F}" destId="{A62891E3-5F08-44BE-8FA2-8D5C4618C247}" srcOrd="10" destOrd="0" presId="urn:microsoft.com/office/officeart/2005/8/layout/default"/>
    <dgm:cxn modelId="{77FE9F7A-08A6-4E61-901A-66083F897BA9}" type="presParOf" srcId="{79063DC4-EC7B-481E-9F66-2F2ECCBBA02F}" destId="{B144F2F4-8D51-4B00-8940-784F2B21C238}" srcOrd="11" destOrd="0" presId="urn:microsoft.com/office/officeart/2005/8/layout/default"/>
    <dgm:cxn modelId="{58705537-4466-43BB-96A8-B1082EECB463}" type="presParOf" srcId="{79063DC4-EC7B-481E-9F66-2F2ECCBBA02F}" destId="{06077739-5DDB-4415-94B9-1D0005433D8B}" srcOrd="12" destOrd="0" presId="urn:microsoft.com/office/officeart/2005/8/layout/default"/>
    <dgm:cxn modelId="{0AC0CF09-0C9E-4929-ACA5-87B58C02CD97}" type="presParOf" srcId="{79063DC4-EC7B-481E-9F66-2F2ECCBBA02F}" destId="{52BC8A09-4FBE-4FB4-8206-4D627D9BB5F0}" srcOrd="13" destOrd="0" presId="urn:microsoft.com/office/officeart/2005/8/layout/default"/>
    <dgm:cxn modelId="{B3FA3F83-DD98-4583-98EF-D48D1D3CAEB6}" type="presParOf" srcId="{79063DC4-EC7B-481E-9F66-2F2ECCBBA02F}" destId="{B00AA875-31F6-4A5C-AEE7-6BE7FC74267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4B4E441-1F89-485D-B88B-8AEF4A42DE59}" type="doc">
      <dgm:prSet loTypeId="urn:microsoft.com/office/officeart/2005/8/layout/chevron1" loCatId="process" qsTypeId="urn:microsoft.com/office/officeart/2005/8/quickstyle/simple1" qsCatId="simple" csTypeId="urn:microsoft.com/office/officeart/2005/8/colors/accent1_2" csCatId="accent1" phldr="1"/>
      <dgm:spPr/>
    </dgm:pt>
    <dgm:pt modelId="{FCD707A6-9B91-4086-8AD7-7E81EF314CDB}">
      <dgm:prSet phldrT="[Text]" custT="1"/>
      <dgm:spPr>
        <a:solidFill>
          <a:schemeClr val="accent2">
            <a:lumMod val="75000"/>
          </a:schemeClr>
        </a:solidFill>
        <a:ln>
          <a:solidFill>
            <a:schemeClr val="tx1"/>
          </a:solidFill>
        </a:ln>
      </dgm:spPr>
      <dgm:t>
        <a:bodyPr/>
        <a:lstStyle/>
        <a:p>
          <a:r>
            <a:rPr lang="en-US" sz="2400" dirty="0" smtClean="0"/>
            <a:t>Complaint forwarded to respective DP/ RTA for </a:t>
          </a:r>
          <a:r>
            <a:rPr lang="en-US" sz="2400" dirty="0" err="1" smtClean="0"/>
            <a:t>redressal</a:t>
          </a:r>
          <a:r>
            <a:rPr lang="en-US" sz="2400" dirty="0" smtClean="0"/>
            <a:t>.</a:t>
          </a:r>
          <a:endParaRPr lang="en-US" sz="2400" dirty="0"/>
        </a:p>
      </dgm:t>
    </dgm:pt>
    <dgm:pt modelId="{7A9B63D2-2959-4A2A-8FEE-37F49E4D2A6F}" type="parTrans" cxnId="{161E4965-3B2C-492C-867D-B127D58A02CD}">
      <dgm:prSet/>
      <dgm:spPr/>
      <dgm:t>
        <a:bodyPr/>
        <a:lstStyle/>
        <a:p>
          <a:endParaRPr lang="en-US" sz="1600"/>
        </a:p>
      </dgm:t>
    </dgm:pt>
    <dgm:pt modelId="{5ECCBCCE-5B37-409A-988D-B7B039D1DB7B}" type="sibTrans" cxnId="{161E4965-3B2C-492C-867D-B127D58A02CD}">
      <dgm:prSet/>
      <dgm:spPr/>
      <dgm:t>
        <a:bodyPr/>
        <a:lstStyle/>
        <a:p>
          <a:endParaRPr lang="en-US" sz="1600"/>
        </a:p>
      </dgm:t>
    </dgm:pt>
    <dgm:pt modelId="{D4FED713-EED9-4FD9-8AB5-6DFF4FEA946A}">
      <dgm:prSet phldrT="[Text]" custT="1"/>
      <dgm:spPr>
        <a:solidFill>
          <a:schemeClr val="accent2">
            <a:lumMod val="60000"/>
            <a:lumOff val="40000"/>
          </a:schemeClr>
        </a:solidFill>
        <a:ln>
          <a:solidFill>
            <a:schemeClr val="tx1"/>
          </a:solidFill>
        </a:ln>
      </dgm:spPr>
      <dgm:t>
        <a:bodyPr/>
        <a:lstStyle/>
        <a:p>
          <a:r>
            <a:rPr lang="en-US" sz="2400" dirty="0" smtClean="0">
              <a:solidFill>
                <a:schemeClr val="tx1"/>
              </a:solidFill>
            </a:rPr>
            <a:t>Status of grievance may be checked from – </a:t>
          </a:r>
          <a:r>
            <a:rPr lang="en-US" sz="2400" u="sng" dirty="0" smtClean="0">
              <a:solidFill>
                <a:schemeClr val="tx1"/>
              </a:solidFill>
            </a:rPr>
            <a:t>Inquire your Complaints</a:t>
          </a:r>
          <a:r>
            <a:rPr lang="en-US" sz="2400" dirty="0" smtClean="0">
              <a:solidFill>
                <a:schemeClr val="tx1"/>
              </a:solidFill>
            </a:rPr>
            <a:t>.</a:t>
          </a:r>
          <a:endParaRPr lang="en-US" sz="2400" dirty="0">
            <a:solidFill>
              <a:schemeClr val="tx1"/>
            </a:solidFill>
          </a:endParaRPr>
        </a:p>
      </dgm:t>
    </dgm:pt>
    <dgm:pt modelId="{3BB8FBC1-2558-407E-ABEC-A03971AE8266}" type="parTrans" cxnId="{C13A9F18-EB14-47AB-99A7-D7163E1DB30E}">
      <dgm:prSet/>
      <dgm:spPr/>
      <dgm:t>
        <a:bodyPr/>
        <a:lstStyle/>
        <a:p>
          <a:endParaRPr lang="en-US" sz="1600"/>
        </a:p>
      </dgm:t>
    </dgm:pt>
    <dgm:pt modelId="{5AC9D86A-5D18-4EE9-9C7E-604DC7735B98}" type="sibTrans" cxnId="{C13A9F18-EB14-47AB-99A7-D7163E1DB30E}">
      <dgm:prSet/>
      <dgm:spPr/>
      <dgm:t>
        <a:bodyPr/>
        <a:lstStyle/>
        <a:p>
          <a:endParaRPr lang="en-US" sz="1600"/>
        </a:p>
      </dgm:t>
    </dgm:pt>
    <dgm:pt modelId="{C1BF5E7F-869A-4377-AF91-7CC4A1F7DD90}" type="pres">
      <dgm:prSet presAssocID="{E4B4E441-1F89-485D-B88B-8AEF4A42DE59}" presName="Name0" presStyleCnt="0">
        <dgm:presLayoutVars>
          <dgm:dir/>
          <dgm:animLvl val="lvl"/>
          <dgm:resizeHandles val="exact"/>
        </dgm:presLayoutVars>
      </dgm:prSet>
      <dgm:spPr/>
    </dgm:pt>
    <dgm:pt modelId="{78E6E69E-DDA8-4664-9C1B-5562EA75BD21}" type="pres">
      <dgm:prSet presAssocID="{FCD707A6-9B91-4086-8AD7-7E81EF314CDB}" presName="parTxOnly" presStyleLbl="node1" presStyleIdx="0" presStyleCnt="2" custScaleX="70461">
        <dgm:presLayoutVars>
          <dgm:chMax val="0"/>
          <dgm:chPref val="0"/>
          <dgm:bulletEnabled val="1"/>
        </dgm:presLayoutVars>
      </dgm:prSet>
      <dgm:spPr/>
      <dgm:t>
        <a:bodyPr/>
        <a:lstStyle/>
        <a:p>
          <a:endParaRPr lang="en-US"/>
        </a:p>
      </dgm:t>
    </dgm:pt>
    <dgm:pt modelId="{AC166172-4E32-4A64-AB73-DD4F749C973E}" type="pres">
      <dgm:prSet presAssocID="{5ECCBCCE-5B37-409A-988D-B7B039D1DB7B}" presName="parTxOnlySpace" presStyleCnt="0"/>
      <dgm:spPr/>
    </dgm:pt>
    <dgm:pt modelId="{FEE06D71-2DEB-4C82-80A3-79DCB095AD09}" type="pres">
      <dgm:prSet presAssocID="{D4FED713-EED9-4FD9-8AB5-6DFF4FEA946A}" presName="parTxOnly" presStyleLbl="node1" presStyleIdx="1" presStyleCnt="2" custScaleX="75149">
        <dgm:presLayoutVars>
          <dgm:chMax val="0"/>
          <dgm:chPref val="0"/>
          <dgm:bulletEnabled val="1"/>
        </dgm:presLayoutVars>
      </dgm:prSet>
      <dgm:spPr/>
      <dgm:t>
        <a:bodyPr/>
        <a:lstStyle/>
        <a:p>
          <a:endParaRPr lang="en-US"/>
        </a:p>
      </dgm:t>
    </dgm:pt>
  </dgm:ptLst>
  <dgm:cxnLst>
    <dgm:cxn modelId="{1BF52809-9602-4735-96E5-EF6E9F674F58}" type="presOf" srcId="{FCD707A6-9B91-4086-8AD7-7E81EF314CDB}" destId="{78E6E69E-DDA8-4664-9C1B-5562EA75BD21}" srcOrd="0" destOrd="0" presId="urn:microsoft.com/office/officeart/2005/8/layout/chevron1"/>
    <dgm:cxn modelId="{C13A9F18-EB14-47AB-99A7-D7163E1DB30E}" srcId="{E4B4E441-1F89-485D-B88B-8AEF4A42DE59}" destId="{D4FED713-EED9-4FD9-8AB5-6DFF4FEA946A}" srcOrd="1" destOrd="0" parTransId="{3BB8FBC1-2558-407E-ABEC-A03971AE8266}" sibTransId="{5AC9D86A-5D18-4EE9-9C7E-604DC7735B98}"/>
    <dgm:cxn modelId="{146E4323-AF0F-4CB0-9BCF-38246D61BE32}" type="presOf" srcId="{D4FED713-EED9-4FD9-8AB5-6DFF4FEA946A}" destId="{FEE06D71-2DEB-4C82-80A3-79DCB095AD09}" srcOrd="0" destOrd="0" presId="urn:microsoft.com/office/officeart/2005/8/layout/chevron1"/>
    <dgm:cxn modelId="{B2B71841-59ED-4679-B4B6-7A54BCDE684E}" type="presOf" srcId="{E4B4E441-1F89-485D-B88B-8AEF4A42DE59}" destId="{C1BF5E7F-869A-4377-AF91-7CC4A1F7DD90}" srcOrd="0" destOrd="0" presId="urn:microsoft.com/office/officeart/2005/8/layout/chevron1"/>
    <dgm:cxn modelId="{161E4965-3B2C-492C-867D-B127D58A02CD}" srcId="{E4B4E441-1F89-485D-B88B-8AEF4A42DE59}" destId="{FCD707A6-9B91-4086-8AD7-7E81EF314CDB}" srcOrd="0" destOrd="0" parTransId="{7A9B63D2-2959-4A2A-8FEE-37F49E4D2A6F}" sibTransId="{5ECCBCCE-5B37-409A-988D-B7B039D1DB7B}"/>
    <dgm:cxn modelId="{EA3A1C53-E8B1-431B-82AB-288EA6A21E0B}" type="presParOf" srcId="{C1BF5E7F-869A-4377-AF91-7CC4A1F7DD90}" destId="{78E6E69E-DDA8-4664-9C1B-5562EA75BD21}" srcOrd="0" destOrd="0" presId="urn:microsoft.com/office/officeart/2005/8/layout/chevron1"/>
    <dgm:cxn modelId="{213D532F-27E7-4A37-8173-1438A68F06FC}" type="presParOf" srcId="{C1BF5E7F-869A-4377-AF91-7CC4A1F7DD90}" destId="{AC166172-4E32-4A64-AB73-DD4F749C973E}" srcOrd="1" destOrd="0" presId="urn:microsoft.com/office/officeart/2005/8/layout/chevron1"/>
    <dgm:cxn modelId="{94D5A128-7D4D-42ED-9BA5-98B9D559B325}" type="presParOf" srcId="{C1BF5E7F-869A-4377-AF91-7CC4A1F7DD90}" destId="{FEE06D71-2DEB-4C82-80A3-79DCB095AD09}"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FBA448-F9CE-4C43-BCE9-DBC720416C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7D92F0-C455-41FB-9C74-C491E1B1B6C0}">
      <dgm:prSet phldrT="[Text]"/>
      <dgm:spPr>
        <a:solidFill>
          <a:schemeClr val="accent4">
            <a:lumMod val="75000"/>
          </a:schemeClr>
        </a:solidFill>
        <a:ln>
          <a:solidFill>
            <a:schemeClr val="tx1"/>
          </a:solidFill>
        </a:ln>
      </dgm:spPr>
      <dgm:t>
        <a:bodyPr/>
        <a:lstStyle/>
        <a:p>
          <a:r>
            <a:rPr lang="en-US" dirty="0" smtClean="0"/>
            <a:t>Name</a:t>
          </a:r>
          <a:endParaRPr lang="en-US" dirty="0"/>
        </a:p>
      </dgm:t>
    </dgm:pt>
    <dgm:pt modelId="{87A869A6-113B-4993-ACA2-EAB7661A244F}" type="parTrans" cxnId="{FFC524E0-ADE0-44B9-BE02-06EE9776F59C}">
      <dgm:prSet/>
      <dgm:spPr/>
      <dgm:t>
        <a:bodyPr/>
        <a:lstStyle/>
        <a:p>
          <a:endParaRPr lang="en-US"/>
        </a:p>
      </dgm:t>
    </dgm:pt>
    <dgm:pt modelId="{381C64EB-A527-44AF-9109-5E908747C135}" type="sibTrans" cxnId="{FFC524E0-ADE0-44B9-BE02-06EE9776F59C}">
      <dgm:prSet/>
      <dgm:spPr/>
      <dgm:t>
        <a:bodyPr/>
        <a:lstStyle/>
        <a:p>
          <a:endParaRPr lang="en-US"/>
        </a:p>
      </dgm:t>
    </dgm:pt>
    <dgm:pt modelId="{22762307-5C91-48E5-92F8-443A9886674C}">
      <dgm:prSet phldrT="[Text]"/>
      <dgm:spPr>
        <a:solidFill>
          <a:schemeClr val="accent1">
            <a:lumMod val="60000"/>
            <a:lumOff val="40000"/>
          </a:schemeClr>
        </a:solidFill>
        <a:ln>
          <a:solidFill>
            <a:schemeClr val="tx1"/>
          </a:solidFill>
        </a:ln>
      </dgm:spPr>
      <dgm:t>
        <a:bodyPr/>
        <a:lstStyle/>
        <a:p>
          <a:r>
            <a:rPr lang="en-US" dirty="0" smtClean="0">
              <a:solidFill>
                <a:schemeClr val="tx1"/>
              </a:solidFill>
            </a:rPr>
            <a:t>Address</a:t>
          </a:r>
          <a:endParaRPr lang="en-US" dirty="0">
            <a:solidFill>
              <a:schemeClr val="tx1"/>
            </a:solidFill>
          </a:endParaRPr>
        </a:p>
      </dgm:t>
    </dgm:pt>
    <dgm:pt modelId="{12706DC2-CE91-4837-AFC9-3055E22F1E04}" type="parTrans" cxnId="{DAE5489C-4C0F-47CC-8ACE-18940090FB7F}">
      <dgm:prSet/>
      <dgm:spPr/>
      <dgm:t>
        <a:bodyPr/>
        <a:lstStyle/>
        <a:p>
          <a:endParaRPr lang="en-US"/>
        </a:p>
      </dgm:t>
    </dgm:pt>
    <dgm:pt modelId="{A832D15A-8407-4F30-995A-7ECF66861070}" type="sibTrans" cxnId="{DAE5489C-4C0F-47CC-8ACE-18940090FB7F}">
      <dgm:prSet/>
      <dgm:spPr/>
      <dgm:t>
        <a:bodyPr/>
        <a:lstStyle/>
        <a:p>
          <a:endParaRPr lang="en-US"/>
        </a:p>
      </dgm:t>
    </dgm:pt>
    <dgm:pt modelId="{AA4C81BB-90AD-42D5-AF94-B57C19ECF603}">
      <dgm:prSet phldrT="[Text]"/>
      <dgm:spPr>
        <a:solidFill>
          <a:schemeClr val="accent4">
            <a:lumMod val="75000"/>
          </a:schemeClr>
        </a:solidFill>
        <a:ln>
          <a:solidFill>
            <a:schemeClr val="tx1"/>
          </a:solidFill>
        </a:ln>
      </dgm:spPr>
      <dgm:t>
        <a:bodyPr/>
        <a:lstStyle/>
        <a:p>
          <a:r>
            <a:rPr lang="en-US" dirty="0" smtClean="0"/>
            <a:t>E-mail Address</a:t>
          </a:r>
          <a:endParaRPr lang="en-US" dirty="0"/>
        </a:p>
      </dgm:t>
    </dgm:pt>
    <dgm:pt modelId="{518FDC05-01AD-4E89-B567-3279D9E6E89D}" type="parTrans" cxnId="{7F029C25-7161-4504-8B59-5B554A51ABA0}">
      <dgm:prSet/>
      <dgm:spPr/>
      <dgm:t>
        <a:bodyPr/>
        <a:lstStyle/>
        <a:p>
          <a:endParaRPr lang="en-US"/>
        </a:p>
      </dgm:t>
    </dgm:pt>
    <dgm:pt modelId="{3E00D260-9846-4510-9617-F8240A0EA0A8}" type="sibTrans" cxnId="{7F029C25-7161-4504-8B59-5B554A51ABA0}">
      <dgm:prSet/>
      <dgm:spPr/>
      <dgm:t>
        <a:bodyPr/>
        <a:lstStyle/>
        <a:p>
          <a:endParaRPr lang="en-US"/>
        </a:p>
      </dgm:t>
    </dgm:pt>
    <dgm:pt modelId="{DF007CAC-DA52-4890-9644-B8FB7B1225D5}">
      <dgm:prSet phldrT="[Text]"/>
      <dgm:spPr>
        <a:solidFill>
          <a:schemeClr val="accent1">
            <a:lumMod val="60000"/>
            <a:lumOff val="40000"/>
          </a:schemeClr>
        </a:solidFill>
        <a:ln>
          <a:solidFill>
            <a:schemeClr val="tx1"/>
          </a:solidFill>
        </a:ln>
      </dgm:spPr>
      <dgm:t>
        <a:bodyPr/>
        <a:lstStyle/>
        <a:p>
          <a:r>
            <a:rPr lang="en-US" dirty="0" smtClean="0">
              <a:solidFill>
                <a:schemeClr val="tx1"/>
              </a:solidFill>
            </a:rPr>
            <a:t>PAN</a:t>
          </a:r>
          <a:endParaRPr lang="en-US" dirty="0">
            <a:solidFill>
              <a:schemeClr val="tx1"/>
            </a:solidFill>
          </a:endParaRPr>
        </a:p>
      </dgm:t>
    </dgm:pt>
    <dgm:pt modelId="{D7A3C69F-063B-4551-92BC-135F9DAC8AC1}" type="parTrans" cxnId="{42D40478-43BE-4722-BCA6-900B14F46554}">
      <dgm:prSet/>
      <dgm:spPr/>
      <dgm:t>
        <a:bodyPr/>
        <a:lstStyle/>
        <a:p>
          <a:endParaRPr lang="en-US"/>
        </a:p>
      </dgm:t>
    </dgm:pt>
    <dgm:pt modelId="{B5DC8A1D-6A53-4609-A2CC-28167EB5DBA6}" type="sibTrans" cxnId="{42D40478-43BE-4722-BCA6-900B14F46554}">
      <dgm:prSet/>
      <dgm:spPr/>
      <dgm:t>
        <a:bodyPr/>
        <a:lstStyle/>
        <a:p>
          <a:endParaRPr lang="en-US"/>
        </a:p>
      </dgm:t>
    </dgm:pt>
    <dgm:pt modelId="{6C157A26-7E8A-481D-B4ED-14CE21740D1C}">
      <dgm:prSet phldrT="[Text]"/>
      <dgm:spPr>
        <a:solidFill>
          <a:schemeClr val="accent4">
            <a:lumMod val="75000"/>
          </a:schemeClr>
        </a:solidFill>
        <a:ln>
          <a:solidFill>
            <a:schemeClr val="tx1"/>
          </a:solidFill>
        </a:ln>
      </dgm:spPr>
      <dgm:t>
        <a:bodyPr/>
        <a:lstStyle/>
        <a:p>
          <a:r>
            <a:rPr lang="en-US" dirty="0" smtClean="0"/>
            <a:t>Mobile Number</a:t>
          </a:r>
          <a:endParaRPr lang="en-US" dirty="0"/>
        </a:p>
      </dgm:t>
    </dgm:pt>
    <dgm:pt modelId="{AA9A5FCE-7D02-41E5-B062-52BE6A60A68C}" type="parTrans" cxnId="{3778D68B-398B-453C-986C-0873F431C21C}">
      <dgm:prSet/>
      <dgm:spPr/>
      <dgm:t>
        <a:bodyPr/>
        <a:lstStyle/>
        <a:p>
          <a:endParaRPr lang="en-US"/>
        </a:p>
      </dgm:t>
    </dgm:pt>
    <dgm:pt modelId="{833143B2-E9BF-46AC-9185-E834A5D46740}" type="sibTrans" cxnId="{3778D68B-398B-453C-986C-0873F431C21C}">
      <dgm:prSet/>
      <dgm:spPr/>
      <dgm:t>
        <a:bodyPr/>
        <a:lstStyle/>
        <a:p>
          <a:endParaRPr lang="en-US"/>
        </a:p>
      </dgm:t>
    </dgm:pt>
    <dgm:pt modelId="{67B76903-FE7E-485E-92B6-43C4AAA8B6AA}" type="pres">
      <dgm:prSet presAssocID="{77FBA448-F9CE-4C43-BCE9-DBC720416C5C}" presName="diagram" presStyleCnt="0">
        <dgm:presLayoutVars>
          <dgm:dir/>
          <dgm:resizeHandles val="exact"/>
        </dgm:presLayoutVars>
      </dgm:prSet>
      <dgm:spPr/>
      <dgm:t>
        <a:bodyPr/>
        <a:lstStyle/>
        <a:p>
          <a:endParaRPr lang="en-US"/>
        </a:p>
      </dgm:t>
    </dgm:pt>
    <dgm:pt modelId="{548421CB-3EC8-4447-B173-C74E475A5F6F}" type="pres">
      <dgm:prSet presAssocID="{727D92F0-C455-41FB-9C74-C491E1B1B6C0}" presName="node" presStyleLbl="node1" presStyleIdx="0" presStyleCnt="5">
        <dgm:presLayoutVars>
          <dgm:bulletEnabled val="1"/>
        </dgm:presLayoutVars>
      </dgm:prSet>
      <dgm:spPr>
        <a:prstGeom prst="ellipse">
          <a:avLst/>
        </a:prstGeom>
      </dgm:spPr>
      <dgm:t>
        <a:bodyPr/>
        <a:lstStyle/>
        <a:p>
          <a:endParaRPr lang="en-US"/>
        </a:p>
      </dgm:t>
    </dgm:pt>
    <dgm:pt modelId="{B28425C2-EA11-4CFB-8ACC-A8709F392F87}" type="pres">
      <dgm:prSet presAssocID="{381C64EB-A527-44AF-9109-5E908747C135}" presName="sibTrans" presStyleCnt="0"/>
      <dgm:spPr/>
    </dgm:pt>
    <dgm:pt modelId="{5CA5AF2C-7B12-44AE-BEE8-6413899D14B8}" type="pres">
      <dgm:prSet presAssocID="{22762307-5C91-48E5-92F8-443A9886674C}" presName="node" presStyleLbl="node1" presStyleIdx="1" presStyleCnt="5">
        <dgm:presLayoutVars>
          <dgm:bulletEnabled val="1"/>
        </dgm:presLayoutVars>
      </dgm:prSet>
      <dgm:spPr>
        <a:prstGeom prst="ellipse">
          <a:avLst/>
        </a:prstGeom>
      </dgm:spPr>
      <dgm:t>
        <a:bodyPr/>
        <a:lstStyle/>
        <a:p>
          <a:endParaRPr lang="en-US"/>
        </a:p>
      </dgm:t>
    </dgm:pt>
    <dgm:pt modelId="{8D8C1FC9-14B9-48FD-B36D-67FF280AE3DC}" type="pres">
      <dgm:prSet presAssocID="{A832D15A-8407-4F30-995A-7ECF66861070}" presName="sibTrans" presStyleCnt="0"/>
      <dgm:spPr/>
    </dgm:pt>
    <dgm:pt modelId="{A2620D78-A663-46D5-AA5B-1D15C2A7A030}" type="pres">
      <dgm:prSet presAssocID="{AA4C81BB-90AD-42D5-AF94-B57C19ECF603}" presName="node" presStyleLbl="node1" presStyleIdx="2" presStyleCnt="5">
        <dgm:presLayoutVars>
          <dgm:bulletEnabled val="1"/>
        </dgm:presLayoutVars>
      </dgm:prSet>
      <dgm:spPr>
        <a:prstGeom prst="ellipse">
          <a:avLst/>
        </a:prstGeom>
      </dgm:spPr>
      <dgm:t>
        <a:bodyPr/>
        <a:lstStyle/>
        <a:p>
          <a:endParaRPr lang="en-US"/>
        </a:p>
      </dgm:t>
    </dgm:pt>
    <dgm:pt modelId="{8BFBE450-9D1D-4B94-94ED-7876D9970719}" type="pres">
      <dgm:prSet presAssocID="{3E00D260-9846-4510-9617-F8240A0EA0A8}" presName="sibTrans" presStyleCnt="0"/>
      <dgm:spPr/>
    </dgm:pt>
    <dgm:pt modelId="{A7190245-8438-4C77-A1E2-F0E842D78197}" type="pres">
      <dgm:prSet presAssocID="{DF007CAC-DA52-4890-9644-B8FB7B1225D5}" presName="node" presStyleLbl="node1" presStyleIdx="3" presStyleCnt="5">
        <dgm:presLayoutVars>
          <dgm:bulletEnabled val="1"/>
        </dgm:presLayoutVars>
      </dgm:prSet>
      <dgm:spPr>
        <a:prstGeom prst="ellipse">
          <a:avLst/>
        </a:prstGeom>
      </dgm:spPr>
      <dgm:t>
        <a:bodyPr/>
        <a:lstStyle/>
        <a:p>
          <a:endParaRPr lang="en-US"/>
        </a:p>
      </dgm:t>
    </dgm:pt>
    <dgm:pt modelId="{B1F32630-2CE4-4DF9-B60D-D09A4E6C69B3}" type="pres">
      <dgm:prSet presAssocID="{B5DC8A1D-6A53-4609-A2CC-28167EB5DBA6}" presName="sibTrans" presStyleCnt="0"/>
      <dgm:spPr/>
    </dgm:pt>
    <dgm:pt modelId="{F4613201-1D1F-48A0-9938-F0CC5CD4F04F}" type="pres">
      <dgm:prSet presAssocID="{6C157A26-7E8A-481D-B4ED-14CE21740D1C}" presName="node" presStyleLbl="node1" presStyleIdx="4" presStyleCnt="5">
        <dgm:presLayoutVars>
          <dgm:bulletEnabled val="1"/>
        </dgm:presLayoutVars>
      </dgm:prSet>
      <dgm:spPr>
        <a:prstGeom prst="ellipse">
          <a:avLst/>
        </a:prstGeom>
      </dgm:spPr>
      <dgm:t>
        <a:bodyPr/>
        <a:lstStyle/>
        <a:p>
          <a:endParaRPr lang="en-US"/>
        </a:p>
      </dgm:t>
    </dgm:pt>
  </dgm:ptLst>
  <dgm:cxnLst>
    <dgm:cxn modelId="{DAE5489C-4C0F-47CC-8ACE-18940090FB7F}" srcId="{77FBA448-F9CE-4C43-BCE9-DBC720416C5C}" destId="{22762307-5C91-48E5-92F8-443A9886674C}" srcOrd="1" destOrd="0" parTransId="{12706DC2-CE91-4837-AFC9-3055E22F1E04}" sibTransId="{A832D15A-8407-4F30-995A-7ECF66861070}"/>
    <dgm:cxn modelId="{A9E5E5D0-75B7-4D7A-8A92-A01F39F7C4D5}" type="presOf" srcId="{22762307-5C91-48E5-92F8-443A9886674C}" destId="{5CA5AF2C-7B12-44AE-BEE8-6413899D14B8}" srcOrd="0" destOrd="0" presId="urn:microsoft.com/office/officeart/2005/8/layout/default"/>
    <dgm:cxn modelId="{42D40478-43BE-4722-BCA6-900B14F46554}" srcId="{77FBA448-F9CE-4C43-BCE9-DBC720416C5C}" destId="{DF007CAC-DA52-4890-9644-B8FB7B1225D5}" srcOrd="3" destOrd="0" parTransId="{D7A3C69F-063B-4551-92BC-135F9DAC8AC1}" sibTransId="{B5DC8A1D-6A53-4609-A2CC-28167EB5DBA6}"/>
    <dgm:cxn modelId="{7F029C25-7161-4504-8B59-5B554A51ABA0}" srcId="{77FBA448-F9CE-4C43-BCE9-DBC720416C5C}" destId="{AA4C81BB-90AD-42D5-AF94-B57C19ECF603}" srcOrd="2" destOrd="0" parTransId="{518FDC05-01AD-4E89-B567-3279D9E6E89D}" sibTransId="{3E00D260-9846-4510-9617-F8240A0EA0A8}"/>
    <dgm:cxn modelId="{3778D68B-398B-453C-986C-0873F431C21C}" srcId="{77FBA448-F9CE-4C43-BCE9-DBC720416C5C}" destId="{6C157A26-7E8A-481D-B4ED-14CE21740D1C}" srcOrd="4" destOrd="0" parTransId="{AA9A5FCE-7D02-41E5-B062-52BE6A60A68C}" sibTransId="{833143B2-E9BF-46AC-9185-E834A5D46740}"/>
    <dgm:cxn modelId="{31205E78-1815-4266-BDE4-33DB40D0E576}" type="presOf" srcId="{77FBA448-F9CE-4C43-BCE9-DBC720416C5C}" destId="{67B76903-FE7E-485E-92B6-43C4AAA8B6AA}" srcOrd="0" destOrd="0" presId="urn:microsoft.com/office/officeart/2005/8/layout/default"/>
    <dgm:cxn modelId="{EA80547E-5B95-4A89-ADD5-64D0FD009411}" type="presOf" srcId="{DF007CAC-DA52-4890-9644-B8FB7B1225D5}" destId="{A7190245-8438-4C77-A1E2-F0E842D78197}" srcOrd="0" destOrd="0" presId="urn:microsoft.com/office/officeart/2005/8/layout/default"/>
    <dgm:cxn modelId="{FFC524E0-ADE0-44B9-BE02-06EE9776F59C}" srcId="{77FBA448-F9CE-4C43-BCE9-DBC720416C5C}" destId="{727D92F0-C455-41FB-9C74-C491E1B1B6C0}" srcOrd="0" destOrd="0" parTransId="{87A869A6-113B-4993-ACA2-EAB7661A244F}" sibTransId="{381C64EB-A527-44AF-9109-5E908747C135}"/>
    <dgm:cxn modelId="{2A28EF76-8C60-42F8-90FF-B5E10F67F453}" type="presOf" srcId="{6C157A26-7E8A-481D-B4ED-14CE21740D1C}" destId="{F4613201-1D1F-48A0-9938-F0CC5CD4F04F}" srcOrd="0" destOrd="0" presId="urn:microsoft.com/office/officeart/2005/8/layout/default"/>
    <dgm:cxn modelId="{D36ED771-1B6E-42EC-9181-CE0A7EAF451A}" type="presOf" srcId="{AA4C81BB-90AD-42D5-AF94-B57C19ECF603}" destId="{A2620D78-A663-46D5-AA5B-1D15C2A7A030}" srcOrd="0" destOrd="0" presId="urn:microsoft.com/office/officeart/2005/8/layout/default"/>
    <dgm:cxn modelId="{1229E652-B262-4088-979B-ABEB83F5CF4E}" type="presOf" srcId="{727D92F0-C455-41FB-9C74-C491E1B1B6C0}" destId="{548421CB-3EC8-4447-B173-C74E475A5F6F}" srcOrd="0" destOrd="0" presId="urn:microsoft.com/office/officeart/2005/8/layout/default"/>
    <dgm:cxn modelId="{9DC555EF-B079-4CBC-90B5-C8DA18B1092D}" type="presParOf" srcId="{67B76903-FE7E-485E-92B6-43C4AAA8B6AA}" destId="{548421CB-3EC8-4447-B173-C74E475A5F6F}" srcOrd="0" destOrd="0" presId="urn:microsoft.com/office/officeart/2005/8/layout/default"/>
    <dgm:cxn modelId="{C372A2B6-62FE-418D-8FC4-7A29D317D4C6}" type="presParOf" srcId="{67B76903-FE7E-485E-92B6-43C4AAA8B6AA}" destId="{B28425C2-EA11-4CFB-8ACC-A8709F392F87}" srcOrd="1" destOrd="0" presId="urn:microsoft.com/office/officeart/2005/8/layout/default"/>
    <dgm:cxn modelId="{52693BCF-06C4-46FF-9ED4-1A3B5DA12305}" type="presParOf" srcId="{67B76903-FE7E-485E-92B6-43C4AAA8B6AA}" destId="{5CA5AF2C-7B12-44AE-BEE8-6413899D14B8}" srcOrd="2" destOrd="0" presId="urn:microsoft.com/office/officeart/2005/8/layout/default"/>
    <dgm:cxn modelId="{1475591B-E0B8-48AF-9A1D-A401211867B7}" type="presParOf" srcId="{67B76903-FE7E-485E-92B6-43C4AAA8B6AA}" destId="{8D8C1FC9-14B9-48FD-B36D-67FF280AE3DC}" srcOrd="3" destOrd="0" presId="urn:microsoft.com/office/officeart/2005/8/layout/default"/>
    <dgm:cxn modelId="{C8F23072-CB29-4E96-8B43-6EFD8523EAA9}" type="presParOf" srcId="{67B76903-FE7E-485E-92B6-43C4AAA8B6AA}" destId="{A2620D78-A663-46D5-AA5B-1D15C2A7A030}" srcOrd="4" destOrd="0" presId="urn:microsoft.com/office/officeart/2005/8/layout/default"/>
    <dgm:cxn modelId="{C25B8052-5F93-41FA-A247-403E52450597}" type="presParOf" srcId="{67B76903-FE7E-485E-92B6-43C4AAA8B6AA}" destId="{8BFBE450-9D1D-4B94-94ED-7876D9970719}" srcOrd="5" destOrd="0" presId="urn:microsoft.com/office/officeart/2005/8/layout/default"/>
    <dgm:cxn modelId="{6A1DADD5-E596-48FF-BA33-324D0D3C5BA5}" type="presParOf" srcId="{67B76903-FE7E-485E-92B6-43C4AAA8B6AA}" destId="{A7190245-8438-4C77-A1E2-F0E842D78197}" srcOrd="6" destOrd="0" presId="urn:microsoft.com/office/officeart/2005/8/layout/default"/>
    <dgm:cxn modelId="{30F85D4F-860A-4DD3-8E24-CA9FB47DD146}" type="presParOf" srcId="{67B76903-FE7E-485E-92B6-43C4AAA8B6AA}" destId="{B1F32630-2CE4-4DF9-B60D-D09A4E6C69B3}" srcOrd="7" destOrd="0" presId="urn:microsoft.com/office/officeart/2005/8/layout/default"/>
    <dgm:cxn modelId="{09ACCD03-4C89-4C30-8893-13B0B4F1B1F5}" type="presParOf" srcId="{67B76903-FE7E-485E-92B6-43C4AAA8B6AA}" destId="{F4613201-1D1F-48A0-9938-F0CC5CD4F04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270BA7-2832-47B3-BD1B-328816AEA774}"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endParaRPr lang="en-US"/>
        </a:p>
      </dgm:t>
    </dgm:pt>
    <dgm:pt modelId="{0144EC2E-3743-460B-8EFE-F1F5798FB4E7}">
      <dgm:prSet phldrT="[Text]" custT="1"/>
      <dgm:spPr>
        <a:solidFill>
          <a:schemeClr val="accent5">
            <a:lumMod val="75000"/>
          </a:schemeClr>
        </a:solidFill>
        <a:ln>
          <a:solidFill>
            <a:schemeClr val="tx1"/>
          </a:solidFill>
        </a:ln>
      </dgm:spPr>
      <dgm:t>
        <a:bodyPr/>
        <a:lstStyle/>
        <a:p>
          <a:r>
            <a:rPr lang="en-US" sz="3200" dirty="0" smtClean="0">
              <a:solidFill>
                <a:schemeClr val="bg1"/>
              </a:solidFill>
            </a:rPr>
            <a:t>Visit SEBI    SCORES website. </a:t>
          </a:r>
          <a:endParaRPr lang="en-US" sz="3200" dirty="0">
            <a:solidFill>
              <a:schemeClr val="bg1"/>
            </a:solidFill>
          </a:endParaRPr>
        </a:p>
      </dgm:t>
    </dgm:pt>
    <dgm:pt modelId="{29E414B7-5FDF-4637-9A33-CCD6272EDB8B}" type="parTrans" cxnId="{25DD86F8-B778-4D11-8FAC-B8B2E5D650C1}">
      <dgm:prSet/>
      <dgm:spPr/>
      <dgm:t>
        <a:bodyPr/>
        <a:lstStyle/>
        <a:p>
          <a:endParaRPr lang="en-US" sz="2400"/>
        </a:p>
      </dgm:t>
    </dgm:pt>
    <dgm:pt modelId="{6DC5662E-5179-4450-8B3E-D88EA3E47CDC}" type="sibTrans" cxnId="{25DD86F8-B778-4D11-8FAC-B8B2E5D650C1}">
      <dgm:prSet custT="1"/>
      <dgm:spPr/>
      <dgm:t>
        <a:bodyPr/>
        <a:lstStyle/>
        <a:p>
          <a:endParaRPr lang="en-US" sz="2800"/>
        </a:p>
      </dgm:t>
    </dgm:pt>
    <dgm:pt modelId="{CB3F49B8-48AE-40D9-9C1C-A911A6DC63C2}">
      <dgm:prSet phldrT="[Text]" custT="1"/>
      <dgm:spPr>
        <a:solidFill>
          <a:schemeClr val="accent5">
            <a:lumMod val="75000"/>
          </a:schemeClr>
        </a:solidFill>
        <a:ln>
          <a:solidFill>
            <a:schemeClr val="tx1"/>
          </a:solidFill>
        </a:ln>
      </dgm:spPr>
      <dgm:t>
        <a:bodyPr/>
        <a:lstStyle/>
        <a:p>
          <a:r>
            <a:rPr lang="en-US" sz="3200" dirty="0" smtClean="0">
              <a:solidFill>
                <a:schemeClr val="bg1"/>
              </a:solidFill>
            </a:rPr>
            <a:t>Register on SCORES before lodging a complaint.</a:t>
          </a:r>
          <a:endParaRPr lang="en-US" sz="3200" dirty="0">
            <a:solidFill>
              <a:schemeClr val="bg1"/>
            </a:solidFill>
          </a:endParaRPr>
        </a:p>
      </dgm:t>
    </dgm:pt>
    <dgm:pt modelId="{29C4D7B3-C554-4272-92FC-1D53D4CA4A64}" type="parTrans" cxnId="{D293E270-6BB0-4847-BDCA-E622941CA27A}">
      <dgm:prSet/>
      <dgm:spPr/>
      <dgm:t>
        <a:bodyPr/>
        <a:lstStyle/>
        <a:p>
          <a:endParaRPr lang="en-US" sz="2400"/>
        </a:p>
      </dgm:t>
    </dgm:pt>
    <dgm:pt modelId="{63444D33-19B7-4B83-8755-18CB2A04424E}" type="sibTrans" cxnId="{D293E270-6BB0-4847-BDCA-E622941CA27A}">
      <dgm:prSet/>
      <dgm:spPr/>
      <dgm:t>
        <a:bodyPr/>
        <a:lstStyle/>
        <a:p>
          <a:endParaRPr lang="en-US" sz="2400"/>
        </a:p>
      </dgm:t>
    </dgm:pt>
    <dgm:pt modelId="{19CE11F6-49A3-4D16-9BAA-E3D0DE9B0CCB}" type="pres">
      <dgm:prSet presAssocID="{ED270BA7-2832-47B3-BD1B-328816AEA774}" presName="diagram" presStyleCnt="0">
        <dgm:presLayoutVars>
          <dgm:dir/>
          <dgm:resizeHandles val="exact"/>
        </dgm:presLayoutVars>
      </dgm:prSet>
      <dgm:spPr/>
      <dgm:t>
        <a:bodyPr/>
        <a:lstStyle/>
        <a:p>
          <a:endParaRPr lang="en-US"/>
        </a:p>
      </dgm:t>
    </dgm:pt>
    <dgm:pt modelId="{2904E650-FC97-4196-88D0-FA0B79D303D6}" type="pres">
      <dgm:prSet presAssocID="{0144EC2E-3743-460B-8EFE-F1F5798FB4E7}" presName="node" presStyleLbl="node1" presStyleIdx="0" presStyleCnt="2">
        <dgm:presLayoutVars>
          <dgm:bulletEnabled val="1"/>
        </dgm:presLayoutVars>
      </dgm:prSet>
      <dgm:spPr/>
      <dgm:t>
        <a:bodyPr/>
        <a:lstStyle/>
        <a:p>
          <a:endParaRPr lang="en-US"/>
        </a:p>
      </dgm:t>
    </dgm:pt>
    <dgm:pt modelId="{7F219335-AF39-422B-813B-A093580D9EF8}" type="pres">
      <dgm:prSet presAssocID="{6DC5662E-5179-4450-8B3E-D88EA3E47CDC}" presName="sibTrans" presStyleLbl="sibTrans2D1" presStyleIdx="0" presStyleCnt="1"/>
      <dgm:spPr/>
      <dgm:t>
        <a:bodyPr/>
        <a:lstStyle/>
        <a:p>
          <a:endParaRPr lang="en-US"/>
        </a:p>
      </dgm:t>
    </dgm:pt>
    <dgm:pt modelId="{7DE1DC21-A4B2-4F36-825F-57596F93AABE}" type="pres">
      <dgm:prSet presAssocID="{6DC5662E-5179-4450-8B3E-D88EA3E47CDC}" presName="connectorText" presStyleLbl="sibTrans2D1" presStyleIdx="0" presStyleCnt="1"/>
      <dgm:spPr/>
      <dgm:t>
        <a:bodyPr/>
        <a:lstStyle/>
        <a:p>
          <a:endParaRPr lang="en-US"/>
        </a:p>
      </dgm:t>
    </dgm:pt>
    <dgm:pt modelId="{5D2CA4EC-A887-4447-8783-69B1A73A0240}" type="pres">
      <dgm:prSet presAssocID="{CB3F49B8-48AE-40D9-9C1C-A911A6DC63C2}" presName="node" presStyleLbl="node1" presStyleIdx="1" presStyleCnt="2">
        <dgm:presLayoutVars>
          <dgm:bulletEnabled val="1"/>
        </dgm:presLayoutVars>
      </dgm:prSet>
      <dgm:spPr/>
      <dgm:t>
        <a:bodyPr/>
        <a:lstStyle/>
        <a:p>
          <a:endParaRPr lang="en-US"/>
        </a:p>
      </dgm:t>
    </dgm:pt>
  </dgm:ptLst>
  <dgm:cxnLst>
    <dgm:cxn modelId="{02B91071-A176-4F9F-B5D5-9056C0A7C5EB}" type="presOf" srcId="{ED270BA7-2832-47B3-BD1B-328816AEA774}" destId="{19CE11F6-49A3-4D16-9BAA-E3D0DE9B0CCB}" srcOrd="0" destOrd="0" presId="urn:microsoft.com/office/officeart/2005/8/layout/process5"/>
    <dgm:cxn modelId="{D293E270-6BB0-4847-BDCA-E622941CA27A}" srcId="{ED270BA7-2832-47B3-BD1B-328816AEA774}" destId="{CB3F49B8-48AE-40D9-9C1C-A911A6DC63C2}" srcOrd="1" destOrd="0" parTransId="{29C4D7B3-C554-4272-92FC-1D53D4CA4A64}" sibTransId="{63444D33-19B7-4B83-8755-18CB2A04424E}"/>
    <dgm:cxn modelId="{25DD86F8-B778-4D11-8FAC-B8B2E5D650C1}" srcId="{ED270BA7-2832-47B3-BD1B-328816AEA774}" destId="{0144EC2E-3743-460B-8EFE-F1F5798FB4E7}" srcOrd="0" destOrd="0" parTransId="{29E414B7-5FDF-4637-9A33-CCD6272EDB8B}" sibTransId="{6DC5662E-5179-4450-8B3E-D88EA3E47CDC}"/>
    <dgm:cxn modelId="{143D9020-33E0-482B-A5F1-29BD23458F41}" type="presOf" srcId="{6DC5662E-5179-4450-8B3E-D88EA3E47CDC}" destId="{7F219335-AF39-422B-813B-A093580D9EF8}" srcOrd="0" destOrd="0" presId="urn:microsoft.com/office/officeart/2005/8/layout/process5"/>
    <dgm:cxn modelId="{27CB0ABC-8A34-49BE-975A-45AAD32B3B93}" type="presOf" srcId="{CB3F49B8-48AE-40D9-9C1C-A911A6DC63C2}" destId="{5D2CA4EC-A887-4447-8783-69B1A73A0240}" srcOrd="0" destOrd="0" presId="urn:microsoft.com/office/officeart/2005/8/layout/process5"/>
    <dgm:cxn modelId="{EC013DFC-FB66-4CEF-B1C6-B0F8BD7F5B32}" type="presOf" srcId="{0144EC2E-3743-460B-8EFE-F1F5798FB4E7}" destId="{2904E650-FC97-4196-88D0-FA0B79D303D6}" srcOrd="0" destOrd="0" presId="urn:microsoft.com/office/officeart/2005/8/layout/process5"/>
    <dgm:cxn modelId="{FC5B109E-48DB-47B1-B38A-6CA96B04A234}" type="presOf" srcId="{6DC5662E-5179-4450-8B3E-D88EA3E47CDC}" destId="{7DE1DC21-A4B2-4F36-825F-57596F93AABE}" srcOrd="1" destOrd="0" presId="urn:microsoft.com/office/officeart/2005/8/layout/process5"/>
    <dgm:cxn modelId="{48084935-25C3-4E30-9796-98FDD5B8C576}" type="presParOf" srcId="{19CE11F6-49A3-4D16-9BAA-E3D0DE9B0CCB}" destId="{2904E650-FC97-4196-88D0-FA0B79D303D6}" srcOrd="0" destOrd="0" presId="urn:microsoft.com/office/officeart/2005/8/layout/process5"/>
    <dgm:cxn modelId="{1E0143A6-CF39-4A13-AC7F-6505EAACFF88}" type="presParOf" srcId="{19CE11F6-49A3-4D16-9BAA-E3D0DE9B0CCB}" destId="{7F219335-AF39-422B-813B-A093580D9EF8}" srcOrd="1" destOrd="0" presId="urn:microsoft.com/office/officeart/2005/8/layout/process5"/>
    <dgm:cxn modelId="{4F5CCB15-FBCD-4318-B8E0-80277D08D0B6}" type="presParOf" srcId="{7F219335-AF39-422B-813B-A093580D9EF8}" destId="{7DE1DC21-A4B2-4F36-825F-57596F93AABE}" srcOrd="0" destOrd="0" presId="urn:microsoft.com/office/officeart/2005/8/layout/process5"/>
    <dgm:cxn modelId="{3F560652-69C3-4896-A25A-67F10F7DA7C2}" type="presParOf" srcId="{19CE11F6-49A3-4D16-9BAA-E3D0DE9B0CCB}" destId="{5D2CA4EC-A887-4447-8783-69B1A73A0240}"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F893CA-941E-4376-AD61-779681E96EB9}" type="doc">
      <dgm:prSet loTypeId="urn:microsoft.com/office/officeart/2005/8/layout/process5" loCatId="process" qsTypeId="urn:microsoft.com/office/officeart/2005/8/quickstyle/simple5" qsCatId="simple" csTypeId="urn:microsoft.com/office/officeart/2005/8/colors/accent1_2" csCatId="accent1" phldr="1"/>
      <dgm:spPr/>
    </dgm:pt>
    <dgm:pt modelId="{904B740A-89DB-4C87-A1FB-6534201294E4}">
      <dgm:prSet phldrT="[Text]" custT="1"/>
      <dgm:spPr>
        <a:solidFill>
          <a:schemeClr val="accent5">
            <a:lumMod val="75000"/>
          </a:schemeClr>
        </a:solidFill>
        <a:ln>
          <a:solidFill>
            <a:schemeClr val="tx1"/>
          </a:solidFill>
        </a:ln>
      </dgm:spPr>
      <dgm:t>
        <a:bodyPr/>
        <a:lstStyle/>
        <a:p>
          <a:r>
            <a:rPr lang="en-US" sz="1800" dirty="0" smtClean="0">
              <a:solidFill>
                <a:schemeClr val="bg1"/>
              </a:solidFill>
            </a:rPr>
            <a:t>Provide complaint details in brief (up to 1000 characters). </a:t>
          </a:r>
          <a:endParaRPr lang="en-US" sz="1800" dirty="0">
            <a:solidFill>
              <a:schemeClr val="bg1"/>
            </a:solidFill>
          </a:endParaRPr>
        </a:p>
      </dgm:t>
    </dgm:pt>
    <dgm:pt modelId="{30C32D5C-D2C9-4DB3-830A-3F5001529176}" type="parTrans" cxnId="{0D2B6F5C-205B-4288-AA9B-C757C2D0D9D7}">
      <dgm:prSet/>
      <dgm:spPr/>
      <dgm:t>
        <a:bodyPr/>
        <a:lstStyle/>
        <a:p>
          <a:endParaRPr lang="en-US" sz="2200"/>
        </a:p>
      </dgm:t>
    </dgm:pt>
    <dgm:pt modelId="{44FCEA7F-2CBA-45BF-8C1C-C77E05B0AB76}" type="sibTrans" cxnId="{0D2B6F5C-205B-4288-AA9B-C757C2D0D9D7}">
      <dgm:prSet custT="1"/>
      <dgm:spPr/>
      <dgm:t>
        <a:bodyPr/>
        <a:lstStyle/>
        <a:p>
          <a:endParaRPr lang="en-US" sz="2200"/>
        </a:p>
      </dgm:t>
    </dgm:pt>
    <dgm:pt modelId="{094807E3-D77D-4C93-9E99-BA00B25FFEF8}">
      <dgm:prSet phldrT="[Text]" custT="1"/>
      <dgm:spPr>
        <a:solidFill>
          <a:schemeClr val="accent5">
            <a:lumMod val="75000"/>
          </a:schemeClr>
        </a:solidFill>
        <a:ln>
          <a:solidFill>
            <a:schemeClr val="tx1"/>
          </a:solidFill>
        </a:ln>
      </dgm:spPr>
      <dgm:t>
        <a:bodyPr/>
        <a:lstStyle/>
        <a:p>
          <a:r>
            <a:rPr lang="en-US" sz="1800" dirty="0" smtClean="0">
              <a:solidFill>
                <a:schemeClr val="bg1"/>
              </a:solidFill>
            </a:rPr>
            <a:t>PDF document (up to a maximum size of 2 MB) can also be attached along with complaint as supporting document. </a:t>
          </a:r>
          <a:endParaRPr lang="en-US" sz="1800" dirty="0">
            <a:solidFill>
              <a:schemeClr val="bg1"/>
            </a:solidFill>
          </a:endParaRPr>
        </a:p>
      </dgm:t>
    </dgm:pt>
    <dgm:pt modelId="{2419A4AD-FB05-4BE5-B753-B39C840B02F8}" type="parTrans" cxnId="{69BC7C22-DBF5-4786-A2B0-9C6557C437A3}">
      <dgm:prSet/>
      <dgm:spPr/>
      <dgm:t>
        <a:bodyPr/>
        <a:lstStyle/>
        <a:p>
          <a:endParaRPr lang="en-US" sz="2200"/>
        </a:p>
      </dgm:t>
    </dgm:pt>
    <dgm:pt modelId="{3D46F697-EBB8-431C-A0FB-DF3CB1267244}" type="sibTrans" cxnId="{69BC7C22-DBF5-4786-A2B0-9C6557C437A3}">
      <dgm:prSet/>
      <dgm:spPr/>
      <dgm:t>
        <a:bodyPr/>
        <a:lstStyle/>
        <a:p>
          <a:endParaRPr lang="en-US" sz="2200"/>
        </a:p>
      </dgm:t>
    </dgm:pt>
    <dgm:pt modelId="{9378CCF4-FE59-4F23-B66E-C3FF91659280}">
      <dgm:prSet phldrT="[Text]" custT="1"/>
      <dgm:spPr>
        <a:solidFill>
          <a:schemeClr val="accent5">
            <a:lumMod val="75000"/>
          </a:schemeClr>
        </a:solidFill>
        <a:ln>
          <a:solidFill>
            <a:schemeClr val="tx1"/>
          </a:solidFill>
        </a:ln>
      </dgm:spPr>
      <dgm:t>
        <a:bodyPr/>
        <a:lstStyle/>
        <a:p>
          <a:r>
            <a:rPr lang="en-US" sz="1800" dirty="0" smtClean="0">
              <a:solidFill>
                <a:schemeClr val="bg1"/>
              </a:solidFill>
            </a:rPr>
            <a:t>Provide your complaint details.</a:t>
          </a:r>
          <a:endParaRPr lang="en-US" sz="1800" dirty="0">
            <a:solidFill>
              <a:schemeClr val="bg1"/>
            </a:solidFill>
          </a:endParaRPr>
        </a:p>
      </dgm:t>
    </dgm:pt>
    <dgm:pt modelId="{5F5F5FBD-2E10-4942-968A-E8B77CA3D302}" type="parTrans" cxnId="{9F774710-2532-45B2-A1A3-CF6EAFBD2F2C}">
      <dgm:prSet/>
      <dgm:spPr/>
      <dgm:t>
        <a:bodyPr/>
        <a:lstStyle/>
        <a:p>
          <a:endParaRPr lang="en-US" sz="2200"/>
        </a:p>
      </dgm:t>
    </dgm:pt>
    <dgm:pt modelId="{898F96D9-66F6-47EE-82F9-ACA0980B5250}" type="sibTrans" cxnId="{9F774710-2532-45B2-A1A3-CF6EAFBD2F2C}">
      <dgm:prSet custT="1"/>
      <dgm:spPr/>
      <dgm:t>
        <a:bodyPr/>
        <a:lstStyle/>
        <a:p>
          <a:endParaRPr lang="en-US" sz="2200"/>
        </a:p>
      </dgm:t>
    </dgm:pt>
    <dgm:pt modelId="{EA0670B4-A769-41C8-9F76-1B7B65BFFD95}">
      <dgm:prSet phldrT="[Text]" custT="1"/>
      <dgm:spPr>
        <a:solidFill>
          <a:schemeClr val="accent5">
            <a:lumMod val="75000"/>
          </a:schemeClr>
        </a:solidFill>
        <a:ln>
          <a:solidFill>
            <a:schemeClr val="tx1"/>
          </a:solidFill>
        </a:ln>
      </dgm:spPr>
      <dgm:t>
        <a:bodyPr/>
        <a:lstStyle/>
        <a:p>
          <a:r>
            <a:rPr lang="en-US" sz="1800" dirty="0" smtClean="0">
              <a:solidFill>
                <a:schemeClr val="bg1"/>
              </a:solidFill>
            </a:rPr>
            <a:t>Select correct complaint category, entity name and nature of complaint. </a:t>
          </a:r>
          <a:endParaRPr lang="en-US" sz="1800" dirty="0">
            <a:solidFill>
              <a:schemeClr val="bg1"/>
            </a:solidFill>
          </a:endParaRPr>
        </a:p>
      </dgm:t>
    </dgm:pt>
    <dgm:pt modelId="{C8382F17-D485-43F6-AB52-0468CF94221F}" type="parTrans" cxnId="{D1626C00-31CB-4C78-BE69-70633ECB58CF}">
      <dgm:prSet/>
      <dgm:spPr/>
      <dgm:t>
        <a:bodyPr/>
        <a:lstStyle/>
        <a:p>
          <a:endParaRPr lang="en-US" sz="2200"/>
        </a:p>
      </dgm:t>
    </dgm:pt>
    <dgm:pt modelId="{CAD215C1-FE0C-46B2-8C6A-709E10A0A9BB}" type="sibTrans" cxnId="{D1626C00-31CB-4C78-BE69-70633ECB58CF}">
      <dgm:prSet custT="1"/>
      <dgm:spPr/>
      <dgm:t>
        <a:bodyPr/>
        <a:lstStyle/>
        <a:p>
          <a:endParaRPr lang="en-US" sz="2200" dirty="0"/>
        </a:p>
      </dgm:t>
    </dgm:pt>
    <dgm:pt modelId="{E998AC29-0B4B-4CF5-ABDF-4ED013D4B2EB}" type="pres">
      <dgm:prSet presAssocID="{C4F893CA-941E-4376-AD61-779681E96EB9}" presName="diagram" presStyleCnt="0">
        <dgm:presLayoutVars>
          <dgm:dir/>
          <dgm:resizeHandles val="exact"/>
        </dgm:presLayoutVars>
      </dgm:prSet>
      <dgm:spPr/>
    </dgm:pt>
    <dgm:pt modelId="{19C7071E-9B05-4D95-953F-7D8A5DCAFF31}" type="pres">
      <dgm:prSet presAssocID="{9378CCF4-FE59-4F23-B66E-C3FF91659280}" presName="node" presStyleLbl="node1" presStyleIdx="0" presStyleCnt="4" custScaleX="138078" custScaleY="238375">
        <dgm:presLayoutVars>
          <dgm:bulletEnabled val="1"/>
        </dgm:presLayoutVars>
      </dgm:prSet>
      <dgm:spPr/>
      <dgm:t>
        <a:bodyPr/>
        <a:lstStyle/>
        <a:p>
          <a:endParaRPr lang="en-US"/>
        </a:p>
      </dgm:t>
    </dgm:pt>
    <dgm:pt modelId="{CF770964-2A44-437F-929E-EC01B511ED38}" type="pres">
      <dgm:prSet presAssocID="{898F96D9-66F6-47EE-82F9-ACA0980B5250}" presName="sibTrans" presStyleLbl="sibTrans2D1" presStyleIdx="0" presStyleCnt="3"/>
      <dgm:spPr/>
      <dgm:t>
        <a:bodyPr/>
        <a:lstStyle/>
        <a:p>
          <a:endParaRPr lang="en-US"/>
        </a:p>
      </dgm:t>
    </dgm:pt>
    <dgm:pt modelId="{93007389-6083-40EF-912D-0D3F2F5C0566}" type="pres">
      <dgm:prSet presAssocID="{898F96D9-66F6-47EE-82F9-ACA0980B5250}" presName="connectorText" presStyleLbl="sibTrans2D1" presStyleIdx="0" presStyleCnt="3"/>
      <dgm:spPr/>
      <dgm:t>
        <a:bodyPr/>
        <a:lstStyle/>
        <a:p>
          <a:endParaRPr lang="en-US"/>
        </a:p>
      </dgm:t>
    </dgm:pt>
    <dgm:pt modelId="{627811DF-E380-413A-A0EC-29FFDCCE8EB5}" type="pres">
      <dgm:prSet presAssocID="{EA0670B4-A769-41C8-9F76-1B7B65BFFD95}" presName="node" presStyleLbl="node1" presStyleIdx="1" presStyleCnt="4" custScaleX="138078" custScaleY="238375">
        <dgm:presLayoutVars>
          <dgm:bulletEnabled val="1"/>
        </dgm:presLayoutVars>
      </dgm:prSet>
      <dgm:spPr/>
      <dgm:t>
        <a:bodyPr/>
        <a:lstStyle/>
        <a:p>
          <a:endParaRPr lang="en-US"/>
        </a:p>
      </dgm:t>
    </dgm:pt>
    <dgm:pt modelId="{A08F4C67-1ACE-4226-9187-98C298A99A97}" type="pres">
      <dgm:prSet presAssocID="{CAD215C1-FE0C-46B2-8C6A-709E10A0A9BB}" presName="sibTrans" presStyleLbl="sibTrans2D1" presStyleIdx="1" presStyleCnt="3"/>
      <dgm:spPr/>
      <dgm:t>
        <a:bodyPr/>
        <a:lstStyle/>
        <a:p>
          <a:endParaRPr lang="en-US"/>
        </a:p>
      </dgm:t>
    </dgm:pt>
    <dgm:pt modelId="{BB40E517-6227-470F-935C-50AC75186004}" type="pres">
      <dgm:prSet presAssocID="{CAD215C1-FE0C-46B2-8C6A-709E10A0A9BB}" presName="connectorText" presStyleLbl="sibTrans2D1" presStyleIdx="1" presStyleCnt="3"/>
      <dgm:spPr/>
      <dgm:t>
        <a:bodyPr/>
        <a:lstStyle/>
        <a:p>
          <a:endParaRPr lang="en-US"/>
        </a:p>
      </dgm:t>
    </dgm:pt>
    <dgm:pt modelId="{DBFA66D5-B1BF-4CA6-86B7-B79C4B1C7B26}" type="pres">
      <dgm:prSet presAssocID="{904B740A-89DB-4C87-A1FB-6534201294E4}" presName="node" presStyleLbl="node1" presStyleIdx="2" presStyleCnt="4" custScaleX="138078" custScaleY="238375">
        <dgm:presLayoutVars>
          <dgm:bulletEnabled val="1"/>
        </dgm:presLayoutVars>
      </dgm:prSet>
      <dgm:spPr/>
      <dgm:t>
        <a:bodyPr/>
        <a:lstStyle/>
        <a:p>
          <a:endParaRPr lang="en-US"/>
        </a:p>
      </dgm:t>
    </dgm:pt>
    <dgm:pt modelId="{DA7202C9-5548-4CAA-BB51-C85440C72CC1}" type="pres">
      <dgm:prSet presAssocID="{44FCEA7F-2CBA-45BF-8C1C-C77E05B0AB76}" presName="sibTrans" presStyleLbl="sibTrans2D1" presStyleIdx="2" presStyleCnt="3"/>
      <dgm:spPr/>
      <dgm:t>
        <a:bodyPr/>
        <a:lstStyle/>
        <a:p>
          <a:endParaRPr lang="en-US"/>
        </a:p>
      </dgm:t>
    </dgm:pt>
    <dgm:pt modelId="{391BC753-6EE0-488F-8C03-51CFBCBBE2AB}" type="pres">
      <dgm:prSet presAssocID="{44FCEA7F-2CBA-45BF-8C1C-C77E05B0AB76}" presName="connectorText" presStyleLbl="sibTrans2D1" presStyleIdx="2" presStyleCnt="3"/>
      <dgm:spPr/>
      <dgm:t>
        <a:bodyPr/>
        <a:lstStyle/>
        <a:p>
          <a:endParaRPr lang="en-US"/>
        </a:p>
      </dgm:t>
    </dgm:pt>
    <dgm:pt modelId="{98C1D43A-3D80-42C2-814B-48EDAC8EF431}" type="pres">
      <dgm:prSet presAssocID="{094807E3-D77D-4C93-9E99-BA00B25FFEF8}" presName="node" presStyleLbl="node1" presStyleIdx="3" presStyleCnt="4" custScaleX="138078" custScaleY="238375">
        <dgm:presLayoutVars>
          <dgm:bulletEnabled val="1"/>
        </dgm:presLayoutVars>
      </dgm:prSet>
      <dgm:spPr/>
      <dgm:t>
        <a:bodyPr/>
        <a:lstStyle/>
        <a:p>
          <a:endParaRPr lang="en-US"/>
        </a:p>
      </dgm:t>
    </dgm:pt>
  </dgm:ptLst>
  <dgm:cxnLst>
    <dgm:cxn modelId="{CD4E0B81-9ECA-4000-A510-467595B10FBD}" type="presOf" srcId="{EA0670B4-A769-41C8-9F76-1B7B65BFFD95}" destId="{627811DF-E380-413A-A0EC-29FFDCCE8EB5}" srcOrd="0" destOrd="0" presId="urn:microsoft.com/office/officeart/2005/8/layout/process5"/>
    <dgm:cxn modelId="{9F774710-2532-45B2-A1A3-CF6EAFBD2F2C}" srcId="{C4F893CA-941E-4376-AD61-779681E96EB9}" destId="{9378CCF4-FE59-4F23-B66E-C3FF91659280}" srcOrd="0" destOrd="0" parTransId="{5F5F5FBD-2E10-4942-968A-E8B77CA3D302}" sibTransId="{898F96D9-66F6-47EE-82F9-ACA0980B5250}"/>
    <dgm:cxn modelId="{237E8DD2-CA7C-4D5C-B8C7-825172A7030B}" type="presOf" srcId="{C4F893CA-941E-4376-AD61-779681E96EB9}" destId="{E998AC29-0B4B-4CF5-ABDF-4ED013D4B2EB}" srcOrd="0" destOrd="0" presId="urn:microsoft.com/office/officeart/2005/8/layout/process5"/>
    <dgm:cxn modelId="{D0C557A4-AFD4-414C-9B93-53E7340691F1}" type="presOf" srcId="{898F96D9-66F6-47EE-82F9-ACA0980B5250}" destId="{93007389-6083-40EF-912D-0D3F2F5C0566}" srcOrd="1" destOrd="0" presId="urn:microsoft.com/office/officeart/2005/8/layout/process5"/>
    <dgm:cxn modelId="{69BC7C22-DBF5-4786-A2B0-9C6557C437A3}" srcId="{C4F893CA-941E-4376-AD61-779681E96EB9}" destId="{094807E3-D77D-4C93-9E99-BA00B25FFEF8}" srcOrd="3" destOrd="0" parTransId="{2419A4AD-FB05-4BE5-B753-B39C840B02F8}" sibTransId="{3D46F697-EBB8-431C-A0FB-DF3CB1267244}"/>
    <dgm:cxn modelId="{D1626C00-31CB-4C78-BE69-70633ECB58CF}" srcId="{C4F893CA-941E-4376-AD61-779681E96EB9}" destId="{EA0670B4-A769-41C8-9F76-1B7B65BFFD95}" srcOrd="1" destOrd="0" parTransId="{C8382F17-D485-43F6-AB52-0468CF94221F}" sibTransId="{CAD215C1-FE0C-46B2-8C6A-709E10A0A9BB}"/>
    <dgm:cxn modelId="{70EC7306-3E89-4350-9D1E-8B61A1945137}" type="presOf" srcId="{CAD215C1-FE0C-46B2-8C6A-709E10A0A9BB}" destId="{BB40E517-6227-470F-935C-50AC75186004}" srcOrd="1" destOrd="0" presId="urn:microsoft.com/office/officeart/2005/8/layout/process5"/>
    <dgm:cxn modelId="{0D2B6F5C-205B-4288-AA9B-C757C2D0D9D7}" srcId="{C4F893CA-941E-4376-AD61-779681E96EB9}" destId="{904B740A-89DB-4C87-A1FB-6534201294E4}" srcOrd="2" destOrd="0" parTransId="{30C32D5C-D2C9-4DB3-830A-3F5001529176}" sibTransId="{44FCEA7F-2CBA-45BF-8C1C-C77E05B0AB76}"/>
    <dgm:cxn modelId="{8438E099-7C12-4B1F-8573-A37B672F9526}" type="presOf" srcId="{44FCEA7F-2CBA-45BF-8C1C-C77E05B0AB76}" destId="{DA7202C9-5548-4CAA-BB51-C85440C72CC1}" srcOrd="0" destOrd="0" presId="urn:microsoft.com/office/officeart/2005/8/layout/process5"/>
    <dgm:cxn modelId="{CBF55498-DC81-454E-8062-9B6F9B6E1823}" type="presOf" srcId="{094807E3-D77D-4C93-9E99-BA00B25FFEF8}" destId="{98C1D43A-3D80-42C2-814B-48EDAC8EF431}" srcOrd="0" destOrd="0" presId="urn:microsoft.com/office/officeart/2005/8/layout/process5"/>
    <dgm:cxn modelId="{229F3798-329A-4C8A-95E9-9D37C1F5FF98}" type="presOf" srcId="{44FCEA7F-2CBA-45BF-8C1C-C77E05B0AB76}" destId="{391BC753-6EE0-488F-8C03-51CFBCBBE2AB}" srcOrd="1" destOrd="0" presId="urn:microsoft.com/office/officeart/2005/8/layout/process5"/>
    <dgm:cxn modelId="{D3CE9B20-5BFD-4E77-837D-6532B9B58EC5}" type="presOf" srcId="{9378CCF4-FE59-4F23-B66E-C3FF91659280}" destId="{19C7071E-9B05-4D95-953F-7D8A5DCAFF31}" srcOrd="0" destOrd="0" presId="urn:microsoft.com/office/officeart/2005/8/layout/process5"/>
    <dgm:cxn modelId="{9A6000E9-D9B9-4809-9E66-CB81D5EF4C1E}" type="presOf" srcId="{CAD215C1-FE0C-46B2-8C6A-709E10A0A9BB}" destId="{A08F4C67-1ACE-4226-9187-98C298A99A97}" srcOrd="0" destOrd="0" presId="urn:microsoft.com/office/officeart/2005/8/layout/process5"/>
    <dgm:cxn modelId="{7140C561-2D0B-40C5-A5DB-E5D1BAD5D051}" type="presOf" srcId="{904B740A-89DB-4C87-A1FB-6534201294E4}" destId="{DBFA66D5-B1BF-4CA6-86B7-B79C4B1C7B26}" srcOrd="0" destOrd="0" presId="urn:microsoft.com/office/officeart/2005/8/layout/process5"/>
    <dgm:cxn modelId="{379F8E1D-9FD3-49FC-91A2-E99A110657E5}" type="presOf" srcId="{898F96D9-66F6-47EE-82F9-ACA0980B5250}" destId="{CF770964-2A44-437F-929E-EC01B511ED38}" srcOrd="0" destOrd="0" presId="urn:microsoft.com/office/officeart/2005/8/layout/process5"/>
    <dgm:cxn modelId="{E4A2DDD4-1253-41DE-A17A-7525B6FCC785}" type="presParOf" srcId="{E998AC29-0B4B-4CF5-ABDF-4ED013D4B2EB}" destId="{19C7071E-9B05-4D95-953F-7D8A5DCAFF31}" srcOrd="0" destOrd="0" presId="urn:microsoft.com/office/officeart/2005/8/layout/process5"/>
    <dgm:cxn modelId="{891FA418-C86A-4795-9C03-664EF524FCC0}" type="presParOf" srcId="{E998AC29-0B4B-4CF5-ABDF-4ED013D4B2EB}" destId="{CF770964-2A44-437F-929E-EC01B511ED38}" srcOrd="1" destOrd="0" presId="urn:microsoft.com/office/officeart/2005/8/layout/process5"/>
    <dgm:cxn modelId="{231300E6-6F16-45B5-A910-A1ACD4026498}" type="presParOf" srcId="{CF770964-2A44-437F-929E-EC01B511ED38}" destId="{93007389-6083-40EF-912D-0D3F2F5C0566}" srcOrd="0" destOrd="0" presId="urn:microsoft.com/office/officeart/2005/8/layout/process5"/>
    <dgm:cxn modelId="{B0586771-2266-44D4-9832-C78DC489EA76}" type="presParOf" srcId="{E998AC29-0B4B-4CF5-ABDF-4ED013D4B2EB}" destId="{627811DF-E380-413A-A0EC-29FFDCCE8EB5}" srcOrd="2" destOrd="0" presId="urn:microsoft.com/office/officeart/2005/8/layout/process5"/>
    <dgm:cxn modelId="{F3F97806-CF5E-4142-96E7-F54884B1CA79}" type="presParOf" srcId="{E998AC29-0B4B-4CF5-ABDF-4ED013D4B2EB}" destId="{A08F4C67-1ACE-4226-9187-98C298A99A97}" srcOrd="3" destOrd="0" presId="urn:microsoft.com/office/officeart/2005/8/layout/process5"/>
    <dgm:cxn modelId="{A883A925-7E73-4D22-92AD-5807B8C71B20}" type="presParOf" srcId="{A08F4C67-1ACE-4226-9187-98C298A99A97}" destId="{BB40E517-6227-470F-935C-50AC75186004}" srcOrd="0" destOrd="0" presId="urn:microsoft.com/office/officeart/2005/8/layout/process5"/>
    <dgm:cxn modelId="{67D76D80-5A19-4D86-8162-121317856FF4}" type="presParOf" srcId="{E998AC29-0B4B-4CF5-ABDF-4ED013D4B2EB}" destId="{DBFA66D5-B1BF-4CA6-86B7-B79C4B1C7B26}" srcOrd="4" destOrd="0" presId="urn:microsoft.com/office/officeart/2005/8/layout/process5"/>
    <dgm:cxn modelId="{21EF4F12-D7F6-4403-A7C0-52BA0ADD8AE7}" type="presParOf" srcId="{E998AC29-0B4B-4CF5-ABDF-4ED013D4B2EB}" destId="{DA7202C9-5548-4CAA-BB51-C85440C72CC1}" srcOrd="5" destOrd="0" presId="urn:microsoft.com/office/officeart/2005/8/layout/process5"/>
    <dgm:cxn modelId="{F3EC7AD4-BAFB-4B28-90FB-044A5E00D9AD}" type="presParOf" srcId="{DA7202C9-5548-4CAA-BB51-C85440C72CC1}" destId="{391BC753-6EE0-488F-8C03-51CFBCBBE2AB}" srcOrd="0" destOrd="0" presId="urn:microsoft.com/office/officeart/2005/8/layout/process5"/>
    <dgm:cxn modelId="{FFCCF6A1-E62F-448A-9EBB-F7057B444A24}" type="presParOf" srcId="{E998AC29-0B4B-4CF5-ABDF-4ED013D4B2EB}" destId="{98C1D43A-3D80-42C2-814B-48EDAC8EF431}"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93116F-EC2F-4CCE-9D48-4BE5900C616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96F0154-3071-4999-8B0D-A117A2DEC9A1}">
      <dgm:prSet phldrT="[Text]" custT="1"/>
      <dgm:spPr>
        <a:solidFill>
          <a:schemeClr val="accent2">
            <a:lumMod val="60000"/>
            <a:lumOff val="40000"/>
          </a:schemeClr>
        </a:solidFill>
        <a:ln>
          <a:solidFill>
            <a:schemeClr val="tx1"/>
          </a:solidFill>
        </a:ln>
      </dgm:spPr>
      <dgm:t>
        <a:bodyPr/>
        <a:lstStyle/>
        <a:p>
          <a:r>
            <a:rPr lang="en-US" sz="1800" dirty="0" smtClean="0">
              <a:solidFill>
                <a:schemeClr val="tx1"/>
              </a:solidFill>
            </a:rPr>
            <a:t> Investor to first register on App to lodge complaints.</a:t>
          </a:r>
          <a:endParaRPr lang="en-US" sz="1800" dirty="0">
            <a:solidFill>
              <a:schemeClr val="tx1"/>
            </a:solidFill>
          </a:endParaRPr>
        </a:p>
      </dgm:t>
    </dgm:pt>
    <dgm:pt modelId="{8EFFF14F-90FC-4929-97F6-AE26E2420114}" type="parTrans" cxnId="{BFE40B2E-7934-487E-A52E-B7EAB7A85965}">
      <dgm:prSet/>
      <dgm:spPr/>
      <dgm:t>
        <a:bodyPr/>
        <a:lstStyle/>
        <a:p>
          <a:endParaRPr lang="en-US"/>
        </a:p>
      </dgm:t>
    </dgm:pt>
    <dgm:pt modelId="{FA5D0CB6-78FF-470A-9A12-FB165C0F2907}" type="sibTrans" cxnId="{BFE40B2E-7934-487E-A52E-B7EAB7A85965}">
      <dgm:prSet custT="1"/>
      <dgm:spPr>
        <a:solidFill>
          <a:schemeClr val="accent2">
            <a:lumMod val="75000"/>
          </a:schemeClr>
        </a:solidFill>
        <a:ln>
          <a:solidFill>
            <a:schemeClr val="tx1"/>
          </a:solidFill>
        </a:ln>
      </dgm:spPr>
      <dgm:t>
        <a:bodyPr/>
        <a:lstStyle/>
        <a:p>
          <a:r>
            <a:rPr lang="en-US" sz="1800" dirty="0" smtClean="0"/>
            <a:t>Facilitate lodging of investor grievances with SEBI.</a:t>
          </a:r>
          <a:endParaRPr lang="en-US" sz="1800" dirty="0"/>
        </a:p>
      </dgm:t>
    </dgm:pt>
    <dgm:pt modelId="{A9AD747C-5DBE-43CC-A2FA-18B456AB02DA}">
      <dgm:prSet phldrT="[Text]" custT="1"/>
      <dgm:spPr>
        <a:solidFill>
          <a:schemeClr val="accent2">
            <a:lumMod val="60000"/>
            <a:lumOff val="40000"/>
          </a:schemeClr>
        </a:solidFill>
        <a:ln>
          <a:solidFill>
            <a:schemeClr val="tx1"/>
          </a:solidFill>
        </a:ln>
      </dgm:spPr>
      <dgm:t>
        <a:bodyPr/>
        <a:lstStyle/>
        <a:p>
          <a:r>
            <a:rPr lang="en-US" sz="1800" dirty="0" smtClean="0">
              <a:solidFill>
                <a:schemeClr val="tx1"/>
              </a:solidFill>
            </a:rPr>
            <a:t>Can be accessed at the convenience of a smartphone.</a:t>
          </a:r>
          <a:endParaRPr lang="en-US" sz="1800" dirty="0">
            <a:solidFill>
              <a:schemeClr val="tx1"/>
            </a:solidFill>
          </a:endParaRPr>
        </a:p>
      </dgm:t>
    </dgm:pt>
    <dgm:pt modelId="{736C74D1-3FC2-4AF3-983B-07AF1BA76BB7}" type="parTrans" cxnId="{F8461B8E-33E9-46BB-9051-5A86CF772DEB}">
      <dgm:prSet/>
      <dgm:spPr/>
      <dgm:t>
        <a:bodyPr/>
        <a:lstStyle/>
        <a:p>
          <a:endParaRPr lang="en-US"/>
        </a:p>
      </dgm:t>
    </dgm:pt>
    <dgm:pt modelId="{607F9362-B098-4A57-B9C3-CC4A7B73D6FD}" type="sibTrans" cxnId="{F8461B8E-33E9-46BB-9051-5A86CF772DEB}">
      <dgm:prSet custT="1"/>
      <dgm:spPr>
        <a:solidFill>
          <a:schemeClr val="accent2">
            <a:lumMod val="75000"/>
          </a:schemeClr>
        </a:solidFill>
        <a:ln>
          <a:solidFill>
            <a:schemeClr val="tx1"/>
          </a:solidFill>
        </a:ln>
      </dgm:spPr>
      <dgm:t>
        <a:bodyPr/>
        <a:lstStyle/>
        <a:p>
          <a:r>
            <a:rPr lang="en-US" sz="1800" dirty="0" smtClean="0"/>
            <a:t> Enables investors to track status of the complaint </a:t>
          </a:r>
          <a:r>
            <a:rPr lang="en-US" sz="1800" dirty="0" err="1" smtClean="0"/>
            <a:t>redressal</a:t>
          </a:r>
          <a:r>
            <a:rPr lang="en-US" sz="1800" dirty="0" smtClean="0"/>
            <a:t>.</a:t>
          </a:r>
          <a:endParaRPr lang="en-US" sz="1800" dirty="0"/>
        </a:p>
      </dgm:t>
    </dgm:pt>
    <dgm:pt modelId="{AFB67625-0799-4796-AB12-762BD4E2C8D9}" type="pres">
      <dgm:prSet presAssocID="{9A93116F-EC2F-4CCE-9D48-4BE5900C6161}" presName="Name0" presStyleCnt="0">
        <dgm:presLayoutVars>
          <dgm:chMax/>
          <dgm:chPref/>
          <dgm:dir/>
          <dgm:animLvl val="lvl"/>
        </dgm:presLayoutVars>
      </dgm:prSet>
      <dgm:spPr/>
      <dgm:t>
        <a:bodyPr/>
        <a:lstStyle/>
        <a:p>
          <a:endParaRPr lang="en-US"/>
        </a:p>
      </dgm:t>
    </dgm:pt>
    <dgm:pt modelId="{D2A02288-2558-4C17-A9FE-1D5899027E3D}" type="pres">
      <dgm:prSet presAssocID="{196F0154-3071-4999-8B0D-A117A2DEC9A1}" presName="composite" presStyleCnt="0"/>
      <dgm:spPr/>
    </dgm:pt>
    <dgm:pt modelId="{4C09C073-E7AC-45A4-B2CE-B87D1F9F6172}" type="pres">
      <dgm:prSet presAssocID="{196F0154-3071-4999-8B0D-A117A2DEC9A1}" presName="Parent1" presStyleLbl="node1" presStyleIdx="0" presStyleCnt="4" custScaleX="122815" custLinFactNeighborX="6847" custLinFactNeighborY="596">
        <dgm:presLayoutVars>
          <dgm:chMax val="1"/>
          <dgm:chPref val="1"/>
          <dgm:bulletEnabled val="1"/>
        </dgm:presLayoutVars>
      </dgm:prSet>
      <dgm:spPr>
        <a:prstGeom prst="hexagon">
          <a:avLst/>
        </a:prstGeom>
      </dgm:spPr>
      <dgm:t>
        <a:bodyPr/>
        <a:lstStyle/>
        <a:p>
          <a:endParaRPr lang="en-US"/>
        </a:p>
      </dgm:t>
    </dgm:pt>
    <dgm:pt modelId="{21985462-6793-43CC-A911-9203587AF826}" type="pres">
      <dgm:prSet presAssocID="{196F0154-3071-4999-8B0D-A117A2DEC9A1}" presName="Childtext1" presStyleLbl="revTx" presStyleIdx="0" presStyleCnt="2">
        <dgm:presLayoutVars>
          <dgm:chMax val="0"/>
          <dgm:chPref val="0"/>
          <dgm:bulletEnabled val="1"/>
        </dgm:presLayoutVars>
      </dgm:prSet>
      <dgm:spPr/>
      <dgm:t>
        <a:bodyPr/>
        <a:lstStyle/>
        <a:p>
          <a:endParaRPr lang="en-US"/>
        </a:p>
      </dgm:t>
    </dgm:pt>
    <dgm:pt modelId="{94D0F8A3-4996-43BC-8BD3-74EC82C62601}" type="pres">
      <dgm:prSet presAssocID="{196F0154-3071-4999-8B0D-A117A2DEC9A1}" presName="BalanceSpacing" presStyleCnt="0"/>
      <dgm:spPr/>
    </dgm:pt>
    <dgm:pt modelId="{FFF51DAA-B45B-42E5-8CC2-7E2C35EB1AB8}" type="pres">
      <dgm:prSet presAssocID="{196F0154-3071-4999-8B0D-A117A2DEC9A1}" presName="BalanceSpacing1" presStyleCnt="0"/>
      <dgm:spPr/>
    </dgm:pt>
    <dgm:pt modelId="{8FA48452-E6F6-4832-BF44-2F156C73B570}" type="pres">
      <dgm:prSet presAssocID="{FA5D0CB6-78FF-470A-9A12-FB165C0F2907}" presName="Accent1Text" presStyleLbl="node1" presStyleIdx="1" presStyleCnt="4" custScaleX="122815" custLinFactNeighborX="-19854"/>
      <dgm:spPr>
        <a:prstGeom prst="hexagon">
          <a:avLst/>
        </a:prstGeom>
      </dgm:spPr>
      <dgm:t>
        <a:bodyPr/>
        <a:lstStyle/>
        <a:p>
          <a:endParaRPr lang="en-US"/>
        </a:p>
      </dgm:t>
    </dgm:pt>
    <dgm:pt modelId="{19D612DD-91C5-4990-B749-8C57F37F5619}" type="pres">
      <dgm:prSet presAssocID="{FA5D0CB6-78FF-470A-9A12-FB165C0F2907}" presName="spaceBetweenRectangles" presStyleCnt="0"/>
      <dgm:spPr/>
    </dgm:pt>
    <dgm:pt modelId="{7A151184-A7CC-4893-A7D1-FE8BC6655BC3}" type="pres">
      <dgm:prSet presAssocID="{A9AD747C-5DBE-43CC-A2FA-18B456AB02DA}" presName="composite" presStyleCnt="0"/>
      <dgm:spPr/>
    </dgm:pt>
    <dgm:pt modelId="{259D096B-BE9B-46D5-87C6-930A4D8C5A68}" type="pres">
      <dgm:prSet presAssocID="{A9AD747C-5DBE-43CC-A2FA-18B456AB02DA}" presName="Parent1" presStyleLbl="node1" presStyleIdx="2" presStyleCnt="4" custScaleX="122815" custLinFactNeighborX="-6846" custLinFactNeighborY="-2382">
        <dgm:presLayoutVars>
          <dgm:chMax val="1"/>
          <dgm:chPref val="1"/>
          <dgm:bulletEnabled val="1"/>
        </dgm:presLayoutVars>
      </dgm:prSet>
      <dgm:spPr>
        <a:prstGeom prst="hexagon">
          <a:avLst/>
        </a:prstGeom>
      </dgm:spPr>
      <dgm:t>
        <a:bodyPr/>
        <a:lstStyle/>
        <a:p>
          <a:endParaRPr lang="en-US"/>
        </a:p>
      </dgm:t>
    </dgm:pt>
    <dgm:pt modelId="{AD5FF531-3878-4255-B636-D9E674C66F27}" type="pres">
      <dgm:prSet presAssocID="{A9AD747C-5DBE-43CC-A2FA-18B456AB02DA}" presName="Childtext1" presStyleLbl="revTx" presStyleIdx="1" presStyleCnt="2">
        <dgm:presLayoutVars>
          <dgm:chMax val="0"/>
          <dgm:chPref val="0"/>
          <dgm:bulletEnabled val="1"/>
        </dgm:presLayoutVars>
      </dgm:prSet>
      <dgm:spPr/>
      <dgm:t>
        <a:bodyPr/>
        <a:lstStyle/>
        <a:p>
          <a:endParaRPr lang="en-US"/>
        </a:p>
      </dgm:t>
    </dgm:pt>
    <dgm:pt modelId="{D8D97344-8FFD-4F3C-BC32-7CF0C60978A9}" type="pres">
      <dgm:prSet presAssocID="{A9AD747C-5DBE-43CC-A2FA-18B456AB02DA}" presName="BalanceSpacing" presStyleCnt="0"/>
      <dgm:spPr/>
    </dgm:pt>
    <dgm:pt modelId="{0E302FEE-0E8F-4B72-9777-39CFAB8124EE}" type="pres">
      <dgm:prSet presAssocID="{A9AD747C-5DBE-43CC-A2FA-18B456AB02DA}" presName="BalanceSpacing1" presStyleCnt="0"/>
      <dgm:spPr/>
    </dgm:pt>
    <dgm:pt modelId="{071B098E-7574-4B83-A6B9-1540CE852F7C}" type="pres">
      <dgm:prSet presAssocID="{607F9362-B098-4A57-B9C3-CC4A7B73D6FD}" presName="Accent1Text" presStyleLbl="node1" presStyleIdx="3" presStyleCnt="4" custScaleX="122815" custLinFactNeighborX="15062" custLinFactNeighborY="-2382"/>
      <dgm:spPr>
        <a:prstGeom prst="hexagon">
          <a:avLst/>
        </a:prstGeom>
      </dgm:spPr>
      <dgm:t>
        <a:bodyPr/>
        <a:lstStyle/>
        <a:p>
          <a:endParaRPr lang="en-US"/>
        </a:p>
      </dgm:t>
    </dgm:pt>
  </dgm:ptLst>
  <dgm:cxnLst>
    <dgm:cxn modelId="{267285CC-AE37-4F47-BF0E-DC0CC63EEA30}" type="presOf" srcId="{FA5D0CB6-78FF-470A-9A12-FB165C0F2907}" destId="{8FA48452-E6F6-4832-BF44-2F156C73B570}" srcOrd="0" destOrd="0" presId="urn:microsoft.com/office/officeart/2008/layout/AlternatingHexagons"/>
    <dgm:cxn modelId="{55D003A0-8D5B-4961-A6F3-CCEB9EF16D60}" type="presOf" srcId="{196F0154-3071-4999-8B0D-A117A2DEC9A1}" destId="{4C09C073-E7AC-45A4-B2CE-B87D1F9F6172}" srcOrd="0" destOrd="0" presId="urn:microsoft.com/office/officeart/2008/layout/AlternatingHexagons"/>
    <dgm:cxn modelId="{EA751DDE-75B5-407C-8C71-51CF53ED533E}" type="presOf" srcId="{A9AD747C-5DBE-43CC-A2FA-18B456AB02DA}" destId="{259D096B-BE9B-46D5-87C6-930A4D8C5A68}" srcOrd="0" destOrd="0" presId="urn:microsoft.com/office/officeart/2008/layout/AlternatingHexagons"/>
    <dgm:cxn modelId="{BFE40B2E-7934-487E-A52E-B7EAB7A85965}" srcId="{9A93116F-EC2F-4CCE-9D48-4BE5900C6161}" destId="{196F0154-3071-4999-8B0D-A117A2DEC9A1}" srcOrd="0" destOrd="0" parTransId="{8EFFF14F-90FC-4929-97F6-AE26E2420114}" sibTransId="{FA5D0CB6-78FF-470A-9A12-FB165C0F2907}"/>
    <dgm:cxn modelId="{95615F13-434E-460A-9707-0A43C5C2DDAC}" type="presOf" srcId="{607F9362-B098-4A57-B9C3-CC4A7B73D6FD}" destId="{071B098E-7574-4B83-A6B9-1540CE852F7C}" srcOrd="0" destOrd="0" presId="urn:microsoft.com/office/officeart/2008/layout/AlternatingHexagons"/>
    <dgm:cxn modelId="{F8461B8E-33E9-46BB-9051-5A86CF772DEB}" srcId="{9A93116F-EC2F-4CCE-9D48-4BE5900C6161}" destId="{A9AD747C-5DBE-43CC-A2FA-18B456AB02DA}" srcOrd="1" destOrd="0" parTransId="{736C74D1-3FC2-4AF3-983B-07AF1BA76BB7}" sibTransId="{607F9362-B098-4A57-B9C3-CC4A7B73D6FD}"/>
    <dgm:cxn modelId="{4B5119ED-9B4D-4C99-951F-BDE5EB8D426D}" type="presOf" srcId="{9A93116F-EC2F-4CCE-9D48-4BE5900C6161}" destId="{AFB67625-0799-4796-AB12-762BD4E2C8D9}" srcOrd="0" destOrd="0" presId="urn:microsoft.com/office/officeart/2008/layout/AlternatingHexagons"/>
    <dgm:cxn modelId="{3F539BE0-2BF1-428F-9A42-F53B74667C94}" type="presParOf" srcId="{AFB67625-0799-4796-AB12-762BD4E2C8D9}" destId="{D2A02288-2558-4C17-A9FE-1D5899027E3D}" srcOrd="0" destOrd="0" presId="urn:microsoft.com/office/officeart/2008/layout/AlternatingHexagons"/>
    <dgm:cxn modelId="{7E0A814B-DBFB-4E72-B37D-E144FFB66C80}" type="presParOf" srcId="{D2A02288-2558-4C17-A9FE-1D5899027E3D}" destId="{4C09C073-E7AC-45A4-B2CE-B87D1F9F6172}" srcOrd="0" destOrd="0" presId="urn:microsoft.com/office/officeart/2008/layout/AlternatingHexagons"/>
    <dgm:cxn modelId="{DC4B4DE2-A633-40CA-B07D-15441ECDF317}" type="presParOf" srcId="{D2A02288-2558-4C17-A9FE-1D5899027E3D}" destId="{21985462-6793-43CC-A911-9203587AF826}" srcOrd="1" destOrd="0" presId="urn:microsoft.com/office/officeart/2008/layout/AlternatingHexagons"/>
    <dgm:cxn modelId="{7B003931-2642-4314-9AA0-082BD1B29D7A}" type="presParOf" srcId="{D2A02288-2558-4C17-A9FE-1D5899027E3D}" destId="{94D0F8A3-4996-43BC-8BD3-74EC82C62601}" srcOrd="2" destOrd="0" presId="urn:microsoft.com/office/officeart/2008/layout/AlternatingHexagons"/>
    <dgm:cxn modelId="{FB889D99-C336-463C-8F4F-4F53A7BD49DD}" type="presParOf" srcId="{D2A02288-2558-4C17-A9FE-1D5899027E3D}" destId="{FFF51DAA-B45B-42E5-8CC2-7E2C35EB1AB8}" srcOrd="3" destOrd="0" presId="urn:microsoft.com/office/officeart/2008/layout/AlternatingHexagons"/>
    <dgm:cxn modelId="{D97A25BD-B005-4A0D-9406-70B85C971075}" type="presParOf" srcId="{D2A02288-2558-4C17-A9FE-1D5899027E3D}" destId="{8FA48452-E6F6-4832-BF44-2F156C73B570}" srcOrd="4" destOrd="0" presId="urn:microsoft.com/office/officeart/2008/layout/AlternatingHexagons"/>
    <dgm:cxn modelId="{BE623D6C-B896-4C3E-A721-B3B2C8DE2251}" type="presParOf" srcId="{AFB67625-0799-4796-AB12-762BD4E2C8D9}" destId="{19D612DD-91C5-4990-B749-8C57F37F5619}" srcOrd="1" destOrd="0" presId="urn:microsoft.com/office/officeart/2008/layout/AlternatingHexagons"/>
    <dgm:cxn modelId="{6145FF7D-39B8-4F66-81F8-C3CF4E19EDA1}" type="presParOf" srcId="{AFB67625-0799-4796-AB12-762BD4E2C8D9}" destId="{7A151184-A7CC-4893-A7D1-FE8BC6655BC3}" srcOrd="2" destOrd="0" presId="urn:microsoft.com/office/officeart/2008/layout/AlternatingHexagons"/>
    <dgm:cxn modelId="{F310282C-FED5-480E-8B39-C145D5D8EE15}" type="presParOf" srcId="{7A151184-A7CC-4893-A7D1-FE8BC6655BC3}" destId="{259D096B-BE9B-46D5-87C6-930A4D8C5A68}" srcOrd="0" destOrd="0" presId="urn:microsoft.com/office/officeart/2008/layout/AlternatingHexagons"/>
    <dgm:cxn modelId="{76F821B6-B634-49F3-A2DC-22812550C758}" type="presParOf" srcId="{7A151184-A7CC-4893-A7D1-FE8BC6655BC3}" destId="{AD5FF531-3878-4255-B636-D9E674C66F27}" srcOrd="1" destOrd="0" presId="urn:microsoft.com/office/officeart/2008/layout/AlternatingHexagons"/>
    <dgm:cxn modelId="{78D33EF3-519A-4E77-A1FF-2F0AC50AEE05}" type="presParOf" srcId="{7A151184-A7CC-4893-A7D1-FE8BC6655BC3}" destId="{D8D97344-8FFD-4F3C-BC32-7CF0C60978A9}" srcOrd="2" destOrd="0" presId="urn:microsoft.com/office/officeart/2008/layout/AlternatingHexagons"/>
    <dgm:cxn modelId="{95CD38FE-9878-46B1-B323-EA43F6E536CF}" type="presParOf" srcId="{7A151184-A7CC-4893-A7D1-FE8BC6655BC3}" destId="{0E302FEE-0E8F-4B72-9777-39CFAB8124EE}" srcOrd="3" destOrd="0" presId="urn:microsoft.com/office/officeart/2008/layout/AlternatingHexagons"/>
    <dgm:cxn modelId="{50723A0A-FD6E-4BE2-8D3F-357263EEA3C5}" type="presParOf" srcId="{7A151184-A7CC-4893-A7D1-FE8BC6655BC3}" destId="{071B098E-7574-4B83-A6B9-1540CE852F7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7D316E-5332-49A6-B1BD-38CC65BC3028}"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4CA8FE1-935B-47CB-9A82-9FA40C2315FB}">
      <dgm:prSet phldrT="[Text]" custT="1"/>
      <dgm:spPr>
        <a:ln>
          <a:solidFill>
            <a:schemeClr val="tx2">
              <a:lumMod val="50000"/>
            </a:schemeClr>
          </a:solidFill>
        </a:ln>
      </dgm:spPr>
      <dgm:t>
        <a:bodyPr/>
        <a:lstStyle/>
        <a:p>
          <a:r>
            <a:rPr lang="en-US" sz="1600" dirty="0" smtClean="0"/>
            <a:t>Immediately question your TM about any transaction that you do not understand or you did not authorize your trading member.</a:t>
          </a:r>
          <a:endParaRPr lang="en-US" sz="1600" dirty="0"/>
        </a:p>
      </dgm:t>
    </dgm:pt>
    <dgm:pt modelId="{B0D14921-F3AD-479F-A012-2DFC22DCD237}" type="parTrans" cxnId="{D14BBC7F-7200-43A9-AF8E-85DE8071EA14}">
      <dgm:prSet/>
      <dgm:spPr/>
      <dgm:t>
        <a:bodyPr/>
        <a:lstStyle/>
        <a:p>
          <a:endParaRPr lang="en-US" sz="1600"/>
        </a:p>
      </dgm:t>
    </dgm:pt>
    <dgm:pt modelId="{108EEAB0-D86C-4446-A019-631720B0C879}" type="sibTrans" cxnId="{D14BBC7F-7200-43A9-AF8E-85DE8071EA14}">
      <dgm:prSet custT="1"/>
      <dgm:spPr>
        <a:solidFill>
          <a:schemeClr val="accent6">
            <a:lumMod val="75000"/>
          </a:schemeClr>
        </a:solidFill>
        <a:ln>
          <a:solidFill>
            <a:schemeClr val="tx1"/>
          </a:solidFill>
        </a:ln>
      </dgm:spPr>
      <dgm:t>
        <a:bodyPr/>
        <a:lstStyle/>
        <a:p>
          <a:endParaRPr lang="en-US" sz="1600"/>
        </a:p>
      </dgm:t>
    </dgm:pt>
    <dgm:pt modelId="{F70E0CDD-147B-4C0A-A6BB-A0D2E7D5398F}">
      <dgm:prSet phldrT="[Text]" custT="1"/>
      <dgm:spPr>
        <a:ln>
          <a:solidFill>
            <a:schemeClr val="tx2">
              <a:lumMod val="50000"/>
            </a:schemeClr>
          </a:solidFill>
        </a:ln>
      </dgm:spPr>
      <dgm:t>
        <a:bodyPr/>
        <a:lstStyle/>
        <a:p>
          <a:r>
            <a:rPr lang="en-US" sz="1600" dirty="0" smtClean="0"/>
            <a:t>Not satisfied with your trading member’s response </a:t>
          </a:r>
          <a:r>
            <a:rPr lang="en-US" sz="1600" dirty="0" smtClean="0">
              <a:sym typeface="Wingdings" panose="05000000000000000000" pitchFamily="2" charset="2"/>
            </a:rPr>
            <a:t> C</a:t>
          </a:r>
          <a:r>
            <a:rPr lang="en-US" sz="1600" dirty="0" smtClean="0"/>
            <a:t>ontact firm’s branch manager or customer care. </a:t>
          </a:r>
          <a:endParaRPr lang="en-US" sz="1600" dirty="0"/>
        </a:p>
      </dgm:t>
    </dgm:pt>
    <dgm:pt modelId="{181F7404-8C88-4554-82E3-22C089841724}" type="parTrans" cxnId="{157B0AD0-D1D4-4AE7-92B9-D44B0F49AF53}">
      <dgm:prSet/>
      <dgm:spPr/>
      <dgm:t>
        <a:bodyPr/>
        <a:lstStyle/>
        <a:p>
          <a:endParaRPr lang="en-US" sz="1600"/>
        </a:p>
      </dgm:t>
    </dgm:pt>
    <dgm:pt modelId="{CF2C0339-7228-424A-A6A0-3E395A7EF30B}" type="sibTrans" cxnId="{157B0AD0-D1D4-4AE7-92B9-D44B0F49AF53}">
      <dgm:prSet custT="1"/>
      <dgm:spPr>
        <a:solidFill>
          <a:schemeClr val="accent6">
            <a:lumMod val="75000"/>
          </a:schemeClr>
        </a:solidFill>
        <a:ln>
          <a:solidFill>
            <a:schemeClr val="tx1"/>
          </a:solidFill>
        </a:ln>
      </dgm:spPr>
      <dgm:t>
        <a:bodyPr/>
        <a:lstStyle/>
        <a:p>
          <a:endParaRPr lang="en-US" sz="1600"/>
        </a:p>
      </dgm:t>
    </dgm:pt>
    <dgm:pt modelId="{D28F858C-7D0D-4F70-BE6C-8EB0A65EE4F6}">
      <dgm:prSet phldrT="[Text]" custT="1"/>
      <dgm:spPr>
        <a:ln>
          <a:solidFill>
            <a:schemeClr val="tx2">
              <a:lumMod val="50000"/>
            </a:schemeClr>
          </a:solidFill>
        </a:ln>
      </dgm:spPr>
      <dgm:t>
        <a:bodyPr/>
        <a:lstStyle/>
        <a:p>
          <a:r>
            <a:rPr lang="en-US" sz="1600" dirty="0" smtClean="0"/>
            <a:t>Any dispute with trading member </a:t>
          </a:r>
          <a:r>
            <a:rPr lang="en-US" sz="1600" dirty="0" smtClean="0">
              <a:sym typeface="Wingdings" panose="05000000000000000000" pitchFamily="2" charset="2"/>
            </a:rPr>
            <a:t> C</a:t>
          </a:r>
          <a:r>
            <a:rPr lang="en-US" sz="1600" dirty="0" smtClean="0"/>
            <a:t>omplain in writing to trading member.</a:t>
          </a:r>
          <a:endParaRPr lang="en-US" sz="1600" dirty="0"/>
        </a:p>
      </dgm:t>
    </dgm:pt>
    <dgm:pt modelId="{41203146-A3B2-432A-A83C-13C53C994572}" type="parTrans" cxnId="{EA931E3C-E45A-47E0-BF8E-0CAA668516CB}">
      <dgm:prSet/>
      <dgm:spPr/>
      <dgm:t>
        <a:bodyPr/>
        <a:lstStyle/>
        <a:p>
          <a:endParaRPr lang="en-US" sz="1600"/>
        </a:p>
      </dgm:t>
    </dgm:pt>
    <dgm:pt modelId="{E5362E6C-C90F-47CC-A597-F2004A6E6106}" type="sibTrans" cxnId="{EA931E3C-E45A-47E0-BF8E-0CAA668516CB}">
      <dgm:prSet custT="1"/>
      <dgm:spPr>
        <a:solidFill>
          <a:schemeClr val="accent6">
            <a:lumMod val="75000"/>
          </a:schemeClr>
        </a:solidFill>
        <a:ln>
          <a:solidFill>
            <a:schemeClr val="tx1"/>
          </a:solidFill>
        </a:ln>
      </dgm:spPr>
      <dgm:t>
        <a:bodyPr/>
        <a:lstStyle/>
        <a:p>
          <a:endParaRPr lang="en-US" sz="1600"/>
        </a:p>
      </dgm:t>
    </dgm:pt>
    <dgm:pt modelId="{2EE88560-8FAB-42D2-B891-E48527E52622}">
      <dgm:prSet custT="1"/>
      <dgm:spPr>
        <a:ln>
          <a:solidFill>
            <a:schemeClr val="tx2">
              <a:lumMod val="50000"/>
            </a:schemeClr>
          </a:solidFill>
        </a:ln>
      </dgm:spPr>
      <dgm:t>
        <a:bodyPr/>
        <a:lstStyle/>
        <a:p>
          <a:r>
            <a:rPr lang="en-US" sz="1600" dirty="0" smtClean="0"/>
            <a:t>Retain copies of your letter and all related correspondence done with trading member.</a:t>
          </a:r>
          <a:endParaRPr lang="en-US" sz="1600" dirty="0"/>
        </a:p>
      </dgm:t>
    </dgm:pt>
    <dgm:pt modelId="{F6C3D8CE-234D-42A3-9F25-EAF3B779E692}" type="parTrans" cxnId="{746D0B88-4317-4982-8E54-891A866FF7DC}">
      <dgm:prSet/>
      <dgm:spPr/>
      <dgm:t>
        <a:bodyPr/>
        <a:lstStyle/>
        <a:p>
          <a:endParaRPr lang="en-US" sz="1600"/>
        </a:p>
      </dgm:t>
    </dgm:pt>
    <dgm:pt modelId="{F2C53C76-7A6E-4658-8103-B74DD910E7B2}" type="sibTrans" cxnId="{746D0B88-4317-4982-8E54-891A866FF7DC}">
      <dgm:prSet custT="1"/>
      <dgm:spPr>
        <a:solidFill>
          <a:schemeClr val="accent6">
            <a:lumMod val="75000"/>
          </a:schemeClr>
        </a:solidFill>
        <a:ln>
          <a:solidFill>
            <a:schemeClr val="tx1"/>
          </a:solidFill>
        </a:ln>
      </dgm:spPr>
      <dgm:t>
        <a:bodyPr/>
        <a:lstStyle/>
        <a:p>
          <a:endParaRPr lang="en-US" sz="1600"/>
        </a:p>
      </dgm:t>
    </dgm:pt>
    <dgm:pt modelId="{2CAEA504-A631-4C7B-85A1-76AC7D97EF42}">
      <dgm:prSet custT="1"/>
      <dgm:spPr>
        <a:ln>
          <a:solidFill>
            <a:schemeClr val="tx2">
              <a:lumMod val="50000"/>
            </a:schemeClr>
          </a:solidFill>
        </a:ln>
      </dgm:spPr>
      <dgm:t>
        <a:bodyPr/>
        <a:lstStyle/>
        <a:p>
          <a:r>
            <a:rPr lang="en-US" sz="1600" dirty="0" smtClean="0"/>
            <a:t>Complaint not addressed/ redressed by the trading member </a:t>
          </a:r>
          <a:r>
            <a:rPr lang="en-US" sz="1600" dirty="0" smtClean="0">
              <a:sym typeface="Wingdings" panose="05000000000000000000" pitchFamily="2" charset="2"/>
            </a:rPr>
            <a:t> </a:t>
          </a:r>
        </a:p>
        <a:p>
          <a:r>
            <a:rPr lang="en-US" sz="1600" dirty="0" smtClean="0">
              <a:sym typeface="Wingdings" panose="05000000000000000000" pitchFamily="2" charset="2"/>
            </a:rPr>
            <a:t>F</a:t>
          </a:r>
          <a:r>
            <a:rPr lang="en-US" sz="1600" dirty="0" smtClean="0"/>
            <a:t>ile complaint with NSE </a:t>
          </a:r>
          <a:endParaRPr lang="en-US" sz="1600" dirty="0"/>
        </a:p>
      </dgm:t>
    </dgm:pt>
    <dgm:pt modelId="{D73000C7-8AAE-4FC2-AAE8-CF280941C37A}" type="parTrans" cxnId="{B26394A1-9684-4AF2-970C-738D1D16BAEE}">
      <dgm:prSet/>
      <dgm:spPr/>
      <dgm:t>
        <a:bodyPr/>
        <a:lstStyle/>
        <a:p>
          <a:endParaRPr lang="en-US" sz="1600"/>
        </a:p>
      </dgm:t>
    </dgm:pt>
    <dgm:pt modelId="{9CA1AB24-DED2-43D6-BFE2-6F17110A7202}" type="sibTrans" cxnId="{B26394A1-9684-4AF2-970C-738D1D16BAEE}">
      <dgm:prSet/>
      <dgm:spPr/>
      <dgm:t>
        <a:bodyPr/>
        <a:lstStyle/>
        <a:p>
          <a:endParaRPr lang="en-US" sz="1600"/>
        </a:p>
      </dgm:t>
    </dgm:pt>
    <dgm:pt modelId="{40446F0C-81C5-4A58-9F8C-BE19027589FA}" type="pres">
      <dgm:prSet presAssocID="{CE7D316E-5332-49A6-B1BD-38CC65BC3028}" presName="linearFlow" presStyleCnt="0">
        <dgm:presLayoutVars>
          <dgm:resizeHandles val="exact"/>
        </dgm:presLayoutVars>
      </dgm:prSet>
      <dgm:spPr/>
      <dgm:t>
        <a:bodyPr/>
        <a:lstStyle/>
        <a:p>
          <a:endParaRPr lang="en-US"/>
        </a:p>
      </dgm:t>
    </dgm:pt>
    <dgm:pt modelId="{453F380B-42ED-4969-BAEF-C1C88788965F}" type="pres">
      <dgm:prSet presAssocID="{B4CA8FE1-935B-47CB-9A82-9FA40C2315FB}" presName="node" presStyleLbl="node1" presStyleIdx="0" presStyleCnt="5" custScaleX="369078">
        <dgm:presLayoutVars>
          <dgm:bulletEnabled val="1"/>
        </dgm:presLayoutVars>
      </dgm:prSet>
      <dgm:spPr/>
      <dgm:t>
        <a:bodyPr/>
        <a:lstStyle/>
        <a:p>
          <a:endParaRPr lang="en-US"/>
        </a:p>
      </dgm:t>
    </dgm:pt>
    <dgm:pt modelId="{C86AA271-9A9D-4CE6-8A1A-5505CDA9CB35}" type="pres">
      <dgm:prSet presAssocID="{108EEAB0-D86C-4446-A019-631720B0C879}" presName="sibTrans" presStyleLbl="sibTrans2D1" presStyleIdx="0" presStyleCnt="4"/>
      <dgm:spPr/>
      <dgm:t>
        <a:bodyPr/>
        <a:lstStyle/>
        <a:p>
          <a:endParaRPr lang="en-US"/>
        </a:p>
      </dgm:t>
    </dgm:pt>
    <dgm:pt modelId="{72B91331-9ECB-4930-98B7-85C12AA753B4}" type="pres">
      <dgm:prSet presAssocID="{108EEAB0-D86C-4446-A019-631720B0C879}" presName="connectorText" presStyleLbl="sibTrans2D1" presStyleIdx="0" presStyleCnt="4"/>
      <dgm:spPr/>
      <dgm:t>
        <a:bodyPr/>
        <a:lstStyle/>
        <a:p>
          <a:endParaRPr lang="en-US"/>
        </a:p>
      </dgm:t>
    </dgm:pt>
    <dgm:pt modelId="{ACB8C764-82B0-497A-BD68-A104FDEA9186}" type="pres">
      <dgm:prSet presAssocID="{F70E0CDD-147B-4C0A-A6BB-A0D2E7D5398F}" presName="node" presStyleLbl="node1" presStyleIdx="1" presStyleCnt="5" custScaleX="369078">
        <dgm:presLayoutVars>
          <dgm:bulletEnabled val="1"/>
        </dgm:presLayoutVars>
      </dgm:prSet>
      <dgm:spPr/>
      <dgm:t>
        <a:bodyPr/>
        <a:lstStyle/>
        <a:p>
          <a:endParaRPr lang="en-US"/>
        </a:p>
      </dgm:t>
    </dgm:pt>
    <dgm:pt modelId="{EAB7BE71-A185-48ED-9DDC-CCF38746D166}" type="pres">
      <dgm:prSet presAssocID="{CF2C0339-7228-424A-A6A0-3E395A7EF30B}" presName="sibTrans" presStyleLbl="sibTrans2D1" presStyleIdx="1" presStyleCnt="4"/>
      <dgm:spPr/>
      <dgm:t>
        <a:bodyPr/>
        <a:lstStyle/>
        <a:p>
          <a:endParaRPr lang="en-US"/>
        </a:p>
      </dgm:t>
    </dgm:pt>
    <dgm:pt modelId="{CCF5D285-3D2D-4710-995E-6A03977A82C8}" type="pres">
      <dgm:prSet presAssocID="{CF2C0339-7228-424A-A6A0-3E395A7EF30B}" presName="connectorText" presStyleLbl="sibTrans2D1" presStyleIdx="1" presStyleCnt="4"/>
      <dgm:spPr/>
      <dgm:t>
        <a:bodyPr/>
        <a:lstStyle/>
        <a:p>
          <a:endParaRPr lang="en-US"/>
        </a:p>
      </dgm:t>
    </dgm:pt>
    <dgm:pt modelId="{94D3AF90-667A-4F9F-8A8B-9871524F7D3D}" type="pres">
      <dgm:prSet presAssocID="{D28F858C-7D0D-4F70-BE6C-8EB0A65EE4F6}" presName="node" presStyleLbl="node1" presStyleIdx="2" presStyleCnt="5" custScaleX="369078">
        <dgm:presLayoutVars>
          <dgm:bulletEnabled val="1"/>
        </dgm:presLayoutVars>
      </dgm:prSet>
      <dgm:spPr/>
      <dgm:t>
        <a:bodyPr/>
        <a:lstStyle/>
        <a:p>
          <a:endParaRPr lang="en-US"/>
        </a:p>
      </dgm:t>
    </dgm:pt>
    <dgm:pt modelId="{A28265C3-5EF8-4604-B4C8-4EF45D700DAB}" type="pres">
      <dgm:prSet presAssocID="{E5362E6C-C90F-47CC-A597-F2004A6E6106}" presName="sibTrans" presStyleLbl="sibTrans2D1" presStyleIdx="2" presStyleCnt="4"/>
      <dgm:spPr/>
      <dgm:t>
        <a:bodyPr/>
        <a:lstStyle/>
        <a:p>
          <a:endParaRPr lang="en-US"/>
        </a:p>
      </dgm:t>
    </dgm:pt>
    <dgm:pt modelId="{23569594-197B-42CD-B66E-1BA1328A86E5}" type="pres">
      <dgm:prSet presAssocID="{E5362E6C-C90F-47CC-A597-F2004A6E6106}" presName="connectorText" presStyleLbl="sibTrans2D1" presStyleIdx="2" presStyleCnt="4"/>
      <dgm:spPr/>
      <dgm:t>
        <a:bodyPr/>
        <a:lstStyle/>
        <a:p>
          <a:endParaRPr lang="en-US"/>
        </a:p>
      </dgm:t>
    </dgm:pt>
    <dgm:pt modelId="{79A2109E-7DCC-46A5-8482-FA11E7552908}" type="pres">
      <dgm:prSet presAssocID="{2EE88560-8FAB-42D2-B891-E48527E52622}" presName="node" presStyleLbl="node1" presStyleIdx="3" presStyleCnt="5" custScaleX="369078">
        <dgm:presLayoutVars>
          <dgm:bulletEnabled val="1"/>
        </dgm:presLayoutVars>
      </dgm:prSet>
      <dgm:spPr/>
      <dgm:t>
        <a:bodyPr/>
        <a:lstStyle/>
        <a:p>
          <a:endParaRPr lang="en-US"/>
        </a:p>
      </dgm:t>
    </dgm:pt>
    <dgm:pt modelId="{8F68AB8F-8005-4AE9-8204-2F65E3583612}" type="pres">
      <dgm:prSet presAssocID="{F2C53C76-7A6E-4658-8103-B74DD910E7B2}" presName="sibTrans" presStyleLbl="sibTrans2D1" presStyleIdx="3" presStyleCnt="4"/>
      <dgm:spPr/>
      <dgm:t>
        <a:bodyPr/>
        <a:lstStyle/>
        <a:p>
          <a:endParaRPr lang="en-US"/>
        </a:p>
      </dgm:t>
    </dgm:pt>
    <dgm:pt modelId="{0AAC19C4-89B7-42C2-8D84-B89A9BAC59FF}" type="pres">
      <dgm:prSet presAssocID="{F2C53C76-7A6E-4658-8103-B74DD910E7B2}" presName="connectorText" presStyleLbl="sibTrans2D1" presStyleIdx="3" presStyleCnt="4"/>
      <dgm:spPr/>
      <dgm:t>
        <a:bodyPr/>
        <a:lstStyle/>
        <a:p>
          <a:endParaRPr lang="en-US"/>
        </a:p>
      </dgm:t>
    </dgm:pt>
    <dgm:pt modelId="{172E9363-425C-422B-9A62-146A0ADE0F2C}" type="pres">
      <dgm:prSet presAssocID="{2CAEA504-A631-4C7B-85A1-76AC7D97EF42}" presName="node" presStyleLbl="node1" presStyleIdx="4" presStyleCnt="5" custScaleX="369078">
        <dgm:presLayoutVars>
          <dgm:bulletEnabled val="1"/>
        </dgm:presLayoutVars>
      </dgm:prSet>
      <dgm:spPr/>
      <dgm:t>
        <a:bodyPr/>
        <a:lstStyle/>
        <a:p>
          <a:endParaRPr lang="en-US"/>
        </a:p>
      </dgm:t>
    </dgm:pt>
  </dgm:ptLst>
  <dgm:cxnLst>
    <dgm:cxn modelId="{738E624D-835C-41A5-89B2-5730D249ADBD}" type="presOf" srcId="{CE7D316E-5332-49A6-B1BD-38CC65BC3028}" destId="{40446F0C-81C5-4A58-9F8C-BE19027589FA}" srcOrd="0" destOrd="0" presId="urn:microsoft.com/office/officeart/2005/8/layout/process2"/>
    <dgm:cxn modelId="{C962E775-2F35-4D2E-9E77-CB4D84F6A8E6}" type="presOf" srcId="{D28F858C-7D0D-4F70-BE6C-8EB0A65EE4F6}" destId="{94D3AF90-667A-4F9F-8A8B-9871524F7D3D}" srcOrd="0" destOrd="0" presId="urn:microsoft.com/office/officeart/2005/8/layout/process2"/>
    <dgm:cxn modelId="{4F2291B2-62C4-4AD9-B90B-78064F4A2235}" type="presOf" srcId="{108EEAB0-D86C-4446-A019-631720B0C879}" destId="{72B91331-9ECB-4930-98B7-85C12AA753B4}" srcOrd="1" destOrd="0" presId="urn:microsoft.com/office/officeart/2005/8/layout/process2"/>
    <dgm:cxn modelId="{EA931E3C-E45A-47E0-BF8E-0CAA668516CB}" srcId="{CE7D316E-5332-49A6-B1BD-38CC65BC3028}" destId="{D28F858C-7D0D-4F70-BE6C-8EB0A65EE4F6}" srcOrd="2" destOrd="0" parTransId="{41203146-A3B2-432A-A83C-13C53C994572}" sibTransId="{E5362E6C-C90F-47CC-A597-F2004A6E6106}"/>
    <dgm:cxn modelId="{3C3A5F98-9ED0-486D-B6DB-684C738983DB}" type="presOf" srcId="{B4CA8FE1-935B-47CB-9A82-9FA40C2315FB}" destId="{453F380B-42ED-4969-BAEF-C1C88788965F}" srcOrd="0" destOrd="0" presId="urn:microsoft.com/office/officeart/2005/8/layout/process2"/>
    <dgm:cxn modelId="{084252E1-6D5C-472A-8145-48504C62B897}" type="presOf" srcId="{F2C53C76-7A6E-4658-8103-B74DD910E7B2}" destId="{8F68AB8F-8005-4AE9-8204-2F65E3583612}" srcOrd="0" destOrd="0" presId="urn:microsoft.com/office/officeart/2005/8/layout/process2"/>
    <dgm:cxn modelId="{50DB62ED-6CAB-4E5A-9A28-B637C5016B7E}" type="presOf" srcId="{2EE88560-8FAB-42D2-B891-E48527E52622}" destId="{79A2109E-7DCC-46A5-8482-FA11E7552908}" srcOrd="0" destOrd="0" presId="urn:microsoft.com/office/officeart/2005/8/layout/process2"/>
    <dgm:cxn modelId="{84CEE9F2-1730-4E5E-A142-36D5DAC56288}" type="presOf" srcId="{E5362E6C-C90F-47CC-A597-F2004A6E6106}" destId="{23569594-197B-42CD-B66E-1BA1328A86E5}" srcOrd="1" destOrd="0" presId="urn:microsoft.com/office/officeart/2005/8/layout/process2"/>
    <dgm:cxn modelId="{55785305-6774-4015-AE6F-B7B711C0CF42}" type="presOf" srcId="{F2C53C76-7A6E-4658-8103-B74DD910E7B2}" destId="{0AAC19C4-89B7-42C2-8D84-B89A9BAC59FF}" srcOrd="1" destOrd="0" presId="urn:microsoft.com/office/officeart/2005/8/layout/process2"/>
    <dgm:cxn modelId="{66E0DA69-3146-4DB7-8E00-029584B167D6}" type="presOf" srcId="{108EEAB0-D86C-4446-A019-631720B0C879}" destId="{C86AA271-9A9D-4CE6-8A1A-5505CDA9CB35}" srcOrd="0" destOrd="0" presId="urn:microsoft.com/office/officeart/2005/8/layout/process2"/>
    <dgm:cxn modelId="{D14BBC7F-7200-43A9-AF8E-85DE8071EA14}" srcId="{CE7D316E-5332-49A6-B1BD-38CC65BC3028}" destId="{B4CA8FE1-935B-47CB-9A82-9FA40C2315FB}" srcOrd="0" destOrd="0" parTransId="{B0D14921-F3AD-479F-A012-2DFC22DCD237}" sibTransId="{108EEAB0-D86C-4446-A019-631720B0C879}"/>
    <dgm:cxn modelId="{157B0AD0-D1D4-4AE7-92B9-D44B0F49AF53}" srcId="{CE7D316E-5332-49A6-B1BD-38CC65BC3028}" destId="{F70E0CDD-147B-4C0A-A6BB-A0D2E7D5398F}" srcOrd="1" destOrd="0" parTransId="{181F7404-8C88-4554-82E3-22C089841724}" sibTransId="{CF2C0339-7228-424A-A6A0-3E395A7EF30B}"/>
    <dgm:cxn modelId="{9EECA2F2-6E73-46FC-B0C4-B03C3203DBC6}" type="presOf" srcId="{F70E0CDD-147B-4C0A-A6BB-A0D2E7D5398F}" destId="{ACB8C764-82B0-497A-BD68-A104FDEA9186}" srcOrd="0" destOrd="0" presId="urn:microsoft.com/office/officeart/2005/8/layout/process2"/>
    <dgm:cxn modelId="{CD2AC201-571A-4F1F-8AF4-79AE19571586}" type="presOf" srcId="{CF2C0339-7228-424A-A6A0-3E395A7EF30B}" destId="{EAB7BE71-A185-48ED-9DDC-CCF38746D166}" srcOrd="0" destOrd="0" presId="urn:microsoft.com/office/officeart/2005/8/layout/process2"/>
    <dgm:cxn modelId="{C7E63932-161D-4843-85E6-4B7C53FA3A8E}" type="presOf" srcId="{2CAEA504-A631-4C7B-85A1-76AC7D97EF42}" destId="{172E9363-425C-422B-9A62-146A0ADE0F2C}" srcOrd="0" destOrd="0" presId="urn:microsoft.com/office/officeart/2005/8/layout/process2"/>
    <dgm:cxn modelId="{E7503B5B-C11D-4D5D-B1E4-2C93D3E02868}" type="presOf" srcId="{E5362E6C-C90F-47CC-A597-F2004A6E6106}" destId="{A28265C3-5EF8-4604-B4C8-4EF45D700DAB}" srcOrd="0" destOrd="0" presId="urn:microsoft.com/office/officeart/2005/8/layout/process2"/>
    <dgm:cxn modelId="{746D0B88-4317-4982-8E54-891A866FF7DC}" srcId="{CE7D316E-5332-49A6-B1BD-38CC65BC3028}" destId="{2EE88560-8FAB-42D2-B891-E48527E52622}" srcOrd="3" destOrd="0" parTransId="{F6C3D8CE-234D-42A3-9F25-EAF3B779E692}" sibTransId="{F2C53C76-7A6E-4658-8103-B74DD910E7B2}"/>
    <dgm:cxn modelId="{B26394A1-9684-4AF2-970C-738D1D16BAEE}" srcId="{CE7D316E-5332-49A6-B1BD-38CC65BC3028}" destId="{2CAEA504-A631-4C7B-85A1-76AC7D97EF42}" srcOrd="4" destOrd="0" parTransId="{D73000C7-8AAE-4FC2-AAE8-CF280941C37A}" sibTransId="{9CA1AB24-DED2-43D6-BFE2-6F17110A7202}"/>
    <dgm:cxn modelId="{CFB79BFE-D9CD-4681-9A7C-BA045D72AAEF}" type="presOf" srcId="{CF2C0339-7228-424A-A6A0-3E395A7EF30B}" destId="{CCF5D285-3D2D-4710-995E-6A03977A82C8}" srcOrd="1" destOrd="0" presId="urn:microsoft.com/office/officeart/2005/8/layout/process2"/>
    <dgm:cxn modelId="{46FFB570-A9EB-44AA-B435-91144E989A96}" type="presParOf" srcId="{40446F0C-81C5-4A58-9F8C-BE19027589FA}" destId="{453F380B-42ED-4969-BAEF-C1C88788965F}" srcOrd="0" destOrd="0" presId="urn:microsoft.com/office/officeart/2005/8/layout/process2"/>
    <dgm:cxn modelId="{13980A04-923C-4ADF-ABA5-F699B270943F}" type="presParOf" srcId="{40446F0C-81C5-4A58-9F8C-BE19027589FA}" destId="{C86AA271-9A9D-4CE6-8A1A-5505CDA9CB35}" srcOrd="1" destOrd="0" presId="urn:microsoft.com/office/officeart/2005/8/layout/process2"/>
    <dgm:cxn modelId="{78449F06-CD6C-4619-AA6B-C0B1ADC62F31}" type="presParOf" srcId="{C86AA271-9A9D-4CE6-8A1A-5505CDA9CB35}" destId="{72B91331-9ECB-4930-98B7-85C12AA753B4}" srcOrd="0" destOrd="0" presId="urn:microsoft.com/office/officeart/2005/8/layout/process2"/>
    <dgm:cxn modelId="{D47A3E47-0D12-4C82-ABD4-08F6417FD171}" type="presParOf" srcId="{40446F0C-81C5-4A58-9F8C-BE19027589FA}" destId="{ACB8C764-82B0-497A-BD68-A104FDEA9186}" srcOrd="2" destOrd="0" presId="urn:microsoft.com/office/officeart/2005/8/layout/process2"/>
    <dgm:cxn modelId="{C4A97FAF-3B28-474F-BA34-F7F5C481175E}" type="presParOf" srcId="{40446F0C-81C5-4A58-9F8C-BE19027589FA}" destId="{EAB7BE71-A185-48ED-9DDC-CCF38746D166}" srcOrd="3" destOrd="0" presId="urn:microsoft.com/office/officeart/2005/8/layout/process2"/>
    <dgm:cxn modelId="{49954F99-B4F3-440E-BCC4-9CADDE182152}" type="presParOf" srcId="{EAB7BE71-A185-48ED-9DDC-CCF38746D166}" destId="{CCF5D285-3D2D-4710-995E-6A03977A82C8}" srcOrd="0" destOrd="0" presId="urn:microsoft.com/office/officeart/2005/8/layout/process2"/>
    <dgm:cxn modelId="{F3E92EEA-208A-41C3-9DAF-D2BB36CFE628}" type="presParOf" srcId="{40446F0C-81C5-4A58-9F8C-BE19027589FA}" destId="{94D3AF90-667A-4F9F-8A8B-9871524F7D3D}" srcOrd="4" destOrd="0" presId="urn:microsoft.com/office/officeart/2005/8/layout/process2"/>
    <dgm:cxn modelId="{64BC331B-2B5E-4668-80AC-457639319765}" type="presParOf" srcId="{40446F0C-81C5-4A58-9F8C-BE19027589FA}" destId="{A28265C3-5EF8-4604-B4C8-4EF45D700DAB}" srcOrd="5" destOrd="0" presId="urn:microsoft.com/office/officeart/2005/8/layout/process2"/>
    <dgm:cxn modelId="{17E62126-9DC0-4DDA-BE0E-84FC9F8356E1}" type="presParOf" srcId="{A28265C3-5EF8-4604-B4C8-4EF45D700DAB}" destId="{23569594-197B-42CD-B66E-1BA1328A86E5}" srcOrd="0" destOrd="0" presId="urn:microsoft.com/office/officeart/2005/8/layout/process2"/>
    <dgm:cxn modelId="{FFE8DA72-AF0A-4CB9-9059-BCEBD15B27F9}" type="presParOf" srcId="{40446F0C-81C5-4A58-9F8C-BE19027589FA}" destId="{79A2109E-7DCC-46A5-8482-FA11E7552908}" srcOrd="6" destOrd="0" presId="urn:microsoft.com/office/officeart/2005/8/layout/process2"/>
    <dgm:cxn modelId="{FA601C91-BE9D-499A-B9AE-6D0FB5EFC5B0}" type="presParOf" srcId="{40446F0C-81C5-4A58-9F8C-BE19027589FA}" destId="{8F68AB8F-8005-4AE9-8204-2F65E3583612}" srcOrd="7" destOrd="0" presId="urn:microsoft.com/office/officeart/2005/8/layout/process2"/>
    <dgm:cxn modelId="{9F7B0017-7A99-4582-B6F2-3CD789C09AED}" type="presParOf" srcId="{8F68AB8F-8005-4AE9-8204-2F65E3583612}" destId="{0AAC19C4-89B7-42C2-8D84-B89A9BAC59FF}" srcOrd="0" destOrd="0" presId="urn:microsoft.com/office/officeart/2005/8/layout/process2"/>
    <dgm:cxn modelId="{1AA8DC61-EAF5-4F20-808F-6D855B46E477}" type="presParOf" srcId="{40446F0C-81C5-4A58-9F8C-BE19027589FA}" destId="{172E9363-425C-422B-9A62-146A0ADE0F2C}" srcOrd="8"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91CE2F-3CC9-4461-9295-B57EE7BAD394}"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665F1B6C-9BA8-4505-9363-F11AA0801675}">
      <dgm:prSet phldrT="[Text]" custT="1"/>
      <dgm:spPr>
        <a:ln>
          <a:solidFill>
            <a:schemeClr val="accent2">
              <a:lumMod val="50000"/>
            </a:schemeClr>
          </a:solidFill>
        </a:ln>
      </dgm:spPr>
      <dgm:t>
        <a:bodyPr/>
        <a:lstStyle/>
        <a:p>
          <a:r>
            <a:rPr lang="en-US" sz="2000" dirty="0">
              <a:latin typeface="Arial" panose="020B0604020202020204" pitchFamily="34" charset="0"/>
              <a:cs typeface="Arial" panose="020B0604020202020204" pitchFamily="34" charset="0"/>
            </a:rPr>
            <a:t>Investor Services Cell</a:t>
          </a:r>
        </a:p>
      </dgm:t>
    </dgm:pt>
    <dgm:pt modelId="{BDCAEA0E-7D20-4437-98FD-B43490CB4567}" type="parTrans" cxnId="{28A67F6B-2046-4E58-BB1B-EA378533243D}">
      <dgm:prSet/>
      <dgm:spPr/>
      <dgm:t>
        <a:bodyPr/>
        <a:lstStyle/>
        <a:p>
          <a:endParaRPr lang="en-US"/>
        </a:p>
      </dgm:t>
    </dgm:pt>
    <dgm:pt modelId="{033B15F6-92E2-43E6-94B7-9F0B271125E2}" type="sibTrans" cxnId="{28A67F6B-2046-4E58-BB1B-EA378533243D}">
      <dgm:prSet/>
      <dgm:spPr/>
      <dgm:t>
        <a:bodyPr/>
        <a:lstStyle/>
        <a:p>
          <a:endParaRPr lang="en-US"/>
        </a:p>
      </dgm:t>
    </dgm:pt>
    <dgm:pt modelId="{71B09016-D27E-498B-AD41-0ECACF71CFFE}">
      <dgm:prSet phldrT="[Text]" custT="1"/>
      <dgm:spPr>
        <a:ln>
          <a:solidFill>
            <a:schemeClr val="accent2">
              <a:lumMod val="50000"/>
            </a:schemeClr>
          </a:solidFill>
        </a:ln>
      </dgm:spPr>
      <dgm:t>
        <a:bodyPr/>
        <a:lstStyle/>
        <a:p>
          <a:r>
            <a:rPr lang="en-US" sz="2000" dirty="0">
              <a:latin typeface="Arial" panose="020B0604020202020204" pitchFamily="34" charset="0"/>
              <a:cs typeface="Arial" panose="020B0604020202020204" pitchFamily="34" charset="0"/>
            </a:rPr>
            <a:t>Arbitration</a:t>
          </a:r>
        </a:p>
      </dgm:t>
    </dgm:pt>
    <dgm:pt modelId="{1B283232-B72D-4E7E-AF37-68BAD77942E0}" type="parTrans" cxnId="{4155D72A-6CFA-41A7-BC35-D11FDD1E0FF1}">
      <dgm:prSet/>
      <dgm:spPr/>
      <dgm:t>
        <a:bodyPr/>
        <a:lstStyle/>
        <a:p>
          <a:endParaRPr lang="en-US"/>
        </a:p>
      </dgm:t>
    </dgm:pt>
    <dgm:pt modelId="{D650FDEB-C97C-4A37-A87E-17A9870FA762}" type="sibTrans" cxnId="{4155D72A-6CFA-41A7-BC35-D11FDD1E0FF1}">
      <dgm:prSet/>
      <dgm:spPr/>
      <dgm:t>
        <a:bodyPr/>
        <a:lstStyle/>
        <a:p>
          <a:endParaRPr lang="en-US"/>
        </a:p>
      </dgm:t>
    </dgm:pt>
    <dgm:pt modelId="{FE13005B-D908-4D95-9056-845956E8C856}">
      <dgm:prSet phldrT="[Text]" custT="1"/>
      <dgm:spPr>
        <a:ln>
          <a:solidFill>
            <a:schemeClr val="accent2">
              <a:lumMod val="50000"/>
            </a:schemeClr>
          </a:solidFill>
        </a:ln>
      </dgm:spPr>
      <dgm:t>
        <a:bodyPr/>
        <a:lstStyle/>
        <a:p>
          <a:r>
            <a:rPr lang="en-US" sz="2000" dirty="0">
              <a:latin typeface="Arial" panose="020B0604020202020204" pitchFamily="34" charset="0"/>
              <a:cs typeface="Arial" panose="020B0604020202020204" pitchFamily="34" charset="0"/>
            </a:rPr>
            <a:t>Appeal Mechanism</a:t>
          </a:r>
        </a:p>
      </dgm:t>
    </dgm:pt>
    <dgm:pt modelId="{5EE6E1CB-BE24-46D9-920F-18164A74E56F}" type="parTrans" cxnId="{5CA94035-33AC-4C65-8F9D-0279C58848D2}">
      <dgm:prSet/>
      <dgm:spPr/>
      <dgm:t>
        <a:bodyPr/>
        <a:lstStyle/>
        <a:p>
          <a:endParaRPr lang="en-US"/>
        </a:p>
      </dgm:t>
    </dgm:pt>
    <dgm:pt modelId="{BCD8BF05-8266-4925-848A-903C6AEC9830}" type="sibTrans" cxnId="{5CA94035-33AC-4C65-8F9D-0279C58848D2}">
      <dgm:prSet/>
      <dgm:spPr/>
      <dgm:t>
        <a:bodyPr/>
        <a:lstStyle/>
        <a:p>
          <a:endParaRPr lang="en-US"/>
        </a:p>
      </dgm:t>
    </dgm:pt>
    <dgm:pt modelId="{B6A7593A-2FB7-4F74-A753-4D0D4EDFB773}">
      <dgm:prSet/>
      <dgm:spPr>
        <a:ln>
          <a:solidFill>
            <a:schemeClr val="accent2">
              <a:lumMod val="50000"/>
            </a:schemeClr>
          </a:solidFill>
        </a:ln>
      </dgm:spPr>
      <dgm:t>
        <a:bodyPr/>
        <a:lstStyle/>
        <a:p>
          <a:r>
            <a:rPr lang="en-US" dirty="0"/>
            <a:t>Court of law u/s 34</a:t>
          </a:r>
        </a:p>
      </dgm:t>
    </dgm:pt>
    <dgm:pt modelId="{EEEDCA55-FCB1-4A2F-972A-BB9482EBF913}" type="parTrans" cxnId="{3DEC7C1B-10CD-4A31-885F-A606BA9D03A8}">
      <dgm:prSet/>
      <dgm:spPr/>
      <dgm:t>
        <a:bodyPr/>
        <a:lstStyle/>
        <a:p>
          <a:endParaRPr lang="en-US"/>
        </a:p>
      </dgm:t>
    </dgm:pt>
    <dgm:pt modelId="{3CCCCFEB-902C-4EE6-9A38-8A13CFE2289D}" type="sibTrans" cxnId="{3DEC7C1B-10CD-4A31-885F-A606BA9D03A8}">
      <dgm:prSet/>
      <dgm:spPr/>
      <dgm:t>
        <a:bodyPr/>
        <a:lstStyle/>
        <a:p>
          <a:endParaRPr lang="en-US"/>
        </a:p>
      </dgm:t>
    </dgm:pt>
    <dgm:pt modelId="{6CA19DB2-BCC6-49A2-871A-A65F65BF1FC6}" type="pres">
      <dgm:prSet presAssocID="{FE91CE2F-3CC9-4461-9295-B57EE7BAD394}" presName="Name0" presStyleCnt="0">
        <dgm:presLayoutVars>
          <dgm:dir/>
          <dgm:resizeHandles val="exact"/>
        </dgm:presLayoutVars>
      </dgm:prSet>
      <dgm:spPr/>
      <dgm:t>
        <a:bodyPr/>
        <a:lstStyle/>
        <a:p>
          <a:endParaRPr lang="en-US"/>
        </a:p>
      </dgm:t>
    </dgm:pt>
    <dgm:pt modelId="{4CA28B18-CF45-4C84-833A-C32D12765F9C}" type="pres">
      <dgm:prSet presAssocID="{665F1B6C-9BA8-4505-9363-F11AA0801675}" presName="node" presStyleLbl="node1" presStyleIdx="0" presStyleCnt="4">
        <dgm:presLayoutVars>
          <dgm:bulletEnabled val="1"/>
        </dgm:presLayoutVars>
      </dgm:prSet>
      <dgm:spPr/>
      <dgm:t>
        <a:bodyPr/>
        <a:lstStyle/>
        <a:p>
          <a:endParaRPr lang="en-US"/>
        </a:p>
      </dgm:t>
    </dgm:pt>
    <dgm:pt modelId="{59A4C5BF-2922-4D3A-9C6A-C1A61B95D34B}" type="pres">
      <dgm:prSet presAssocID="{033B15F6-92E2-43E6-94B7-9F0B271125E2}" presName="sibTrans" presStyleLbl="sibTrans2D1" presStyleIdx="0" presStyleCnt="3"/>
      <dgm:spPr/>
      <dgm:t>
        <a:bodyPr/>
        <a:lstStyle/>
        <a:p>
          <a:endParaRPr lang="en-US"/>
        </a:p>
      </dgm:t>
    </dgm:pt>
    <dgm:pt modelId="{94D56094-94CC-4477-8D9E-2C56A964CB37}" type="pres">
      <dgm:prSet presAssocID="{033B15F6-92E2-43E6-94B7-9F0B271125E2}" presName="connectorText" presStyleLbl="sibTrans2D1" presStyleIdx="0" presStyleCnt="3"/>
      <dgm:spPr/>
      <dgm:t>
        <a:bodyPr/>
        <a:lstStyle/>
        <a:p>
          <a:endParaRPr lang="en-US"/>
        </a:p>
      </dgm:t>
    </dgm:pt>
    <dgm:pt modelId="{F481D55D-AC5A-4270-9145-5176471A0A93}" type="pres">
      <dgm:prSet presAssocID="{71B09016-D27E-498B-AD41-0ECACF71CFFE}" presName="node" presStyleLbl="node1" presStyleIdx="1" presStyleCnt="4">
        <dgm:presLayoutVars>
          <dgm:bulletEnabled val="1"/>
        </dgm:presLayoutVars>
      </dgm:prSet>
      <dgm:spPr/>
      <dgm:t>
        <a:bodyPr/>
        <a:lstStyle/>
        <a:p>
          <a:endParaRPr lang="en-US"/>
        </a:p>
      </dgm:t>
    </dgm:pt>
    <dgm:pt modelId="{E8EBB8EE-0EB7-427D-BB57-213320DE82A7}" type="pres">
      <dgm:prSet presAssocID="{D650FDEB-C97C-4A37-A87E-17A9870FA762}" presName="sibTrans" presStyleLbl="sibTrans2D1" presStyleIdx="1" presStyleCnt="3"/>
      <dgm:spPr/>
      <dgm:t>
        <a:bodyPr/>
        <a:lstStyle/>
        <a:p>
          <a:endParaRPr lang="en-US"/>
        </a:p>
      </dgm:t>
    </dgm:pt>
    <dgm:pt modelId="{EBD88BF7-70C6-4DA4-AC96-0A53904098AD}" type="pres">
      <dgm:prSet presAssocID="{D650FDEB-C97C-4A37-A87E-17A9870FA762}" presName="connectorText" presStyleLbl="sibTrans2D1" presStyleIdx="1" presStyleCnt="3"/>
      <dgm:spPr/>
      <dgm:t>
        <a:bodyPr/>
        <a:lstStyle/>
        <a:p>
          <a:endParaRPr lang="en-US"/>
        </a:p>
      </dgm:t>
    </dgm:pt>
    <dgm:pt modelId="{2DFE2CE6-82EF-49F5-96CC-B6E910BCCEED}" type="pres">
      <dgm:prSet presAssocID="{FE13005B-D908-4D95-9056-845956E8C856}" presName="node" presStyleLbl="node1" presStyleIdx="2" presStyleCnt="4" custScaleX="116024" custLinFactNeighborX="-1830" custLinFactNeighborY="15">
        <dgm:presLayoutVars>
          <dgm:bulletEnabled val="1"/>
        </dgm:presLayoutVars>
      </dgm:prSet>
      <dgm:spPr/>
      <dgm:t>
        <a:bodyPr/>
        <a:lstStyle/>
        <a:p>
          <a:endParaRPr lang="en-US"/>
        </a:p>
      </dgm:t>
    </dgm:pt>
    <dgm:pt modelId="{808CFA3D-1038-4DBC-83E9-8EBE49424862}" type="pres">
      <dgm:prSet presAssocID="{BCD8BF05-8266-4925-848A-903C6AEC9830}" presName="sibTrans" presStyleLbl="sibTrans2D1" presStyleIdx="2" presStyleCnt="3"/>
      <dgm:spPr/>
      <dgm:t>
        <a:bodyPr/>
        <a:lstStyle/>
        <a:p>
          <a:endParaRPr lang="en-US"/>
        </a:p>
      </dgm:t>
    </dgm:pt>
    <dgm:pt modelId="{9E04E3B6-81F5-45FB-812C-75AF868A40BD}" type="pres">
      <dgm:prSet presAssocID="{BCD8BF05-8266-4925-848A-903C6AEC9830}" presName="connectorText" presStyleLbl="sibTrans2D1" presStyleIdx="2" presStyleCnt="3"/>
      <dgm:spPr/>
      <dgm:t>
        <a:bodyPr/>
        <a:lstStyle/>
        <a:p>
          <a:endParaRPr lang="en-US"/>
        </a:p>
      </dgm:t>
    </dgm:pt>
    <dgm:pt modelId="{436B182B-689B-437F-B62E-93E2C38D1989}" type="pres">
      <dgm:prSet presAssocID="{B6A7593A-2FB7-4F74-A753-4D0D4EDFB773}" presName="node" presStyleLbl="node1" presStyleIdx="3" presStyleCnt="4">
        <dgm:presLayoutVars>
          <dgm:bulletEnabled val="1"/>
        </dgm:presLayoutVars>
      </dgm:prSet>
      <dgm:spPr/>
      <dgm:t>
        <a:bodyPr/>
        <a:lstStyle/>
        <a:p>
          <a:endParaRPr lang="en-US"/>
        </a:p>
      </dgm:t>
    </dgm:pt>
  </dgm:ptLst>
  <dgm:cxnLst>
    <dgm:cxn modelId="{7066861B-8AAB-47F0-8E26-A20411EA2739}" type="presOf" srcId="{665F1B6C-9BA8-4505-9363-F11AA0801675}" destId="{4CA28B18-CF45-4C84-833A-C32D12765F9C}" srcOrd="0" destOrd="0" presId="urn:microsoft.com/office/officeart/2005/8/layout/process1"/>
    <dgm:cxn modelId="{E8CE8031-218D-42AC-81A5-499D68AC4CF6}" type="presOf" srcId="{FE91CE2F-3CC9-4461-9295-B57EE7BAD394}" destId="{6CA19DB2-BCC6-49A2-871A-A65F65BF1FC6}" srcOrd="0" destOrd="0" presId="urn:microsoft.com/office/officeart/2005/8/layout/process1"/>
    <dgm:cxn modelId="{CDDC1F8F-B7C7-444A-B61A-B14DBFEA5270}" type="presOf" srcId="{BCD8BF05-8266-4925-848A-903C6AEC9830}" destId="{9E04E3B6-81F5-45FB-812C-75AF868A40BD}" srcOrd="1" destOrd="0" presId="urn:microsoft.com/office/officeart/2005/8/layout/process1"/>
    <dgm:cxn modelId="{C7F4B3D1-A4FA-45DD-92B2-3D49BF981E36}" type="presOf" srcId="{033B15F6-92E2-43E6-94B7-9F0B271125E2}" destId="{59A4C5BF-2922-4D3A-9C6A-C1A61B95D34B}" srcOrd="0" destOrd="0" presId="urn:microsoft.com/office/officeart/2005/8/layout/process1"/>
    <dgm:cxn modelId="{9990B348-289C-490B-ACA3-206D53BD1CCA}" type="presOf" srcId="{FE13005B-D908-4D95-9056-845956E8C856}" destId="{2DFE2CE6-82EF-49F5-96CC-B6E910BCCEED}" srcOrd="0" destOrd="0" presId="urn:microsoft.com/office/officeart/2005/8/layout/process1"/>
    <dgm:cxn modelId="{A9D6D199-A67B-425B-B675-C63B37FCC357}" type="presOf" srcId="{D650FDEB-C97C-4A37-A87E-17A9870FA762}" destId="{EBD88BF7-70C6-4DA4-AC96-0A53904098AD}" srcOrd="1" destOrd="0" presId="urn:microsoft.com/office/officeart/2005/8/layout/process1"/>
    <dgm:cxn modelId="{87E36908-5BC7-4F42-9E0C-93C248BCC9D0}" type="presOf" srcId="{033B15F6-92E2-43E6-94B7-9F0B271125E2}" destId="{94D56094-94CC-4477-8D9E-2C56A964CB37}" srcOrd="1" destOrd="0" presId="urn:microsoft.com/office/officeart/2005/8/layout/process1"/>
    <dgm:cxn modelId="{3DEC7C1B-10CD-4A31-885F-A606BA9D03A8}" srcId="{FE91CE2F-3CC9-4461-9295-B57EE7BAD394}" destId="{B6A7593A-2FB7-4F74-A753-4D0D4EDFB773}" srcOrd="3" destOrd="0" parTransId="{EEEDCA55-FCB1-4A2F-972A-BB9482EBF913}" sibTransId="{3CCCCFEB-902C-4EE6-9A38-8A13CFE2289D}"/>
    <dgm:cxn modelId="{6429B16C-055C-4171-ACC3-18235F3EDED1}" type="presOf" srcId="{BCD8BF05-8266-4925-848A-903C6AEC9830}" destId="{808CFA3D-1038-4DBC-83E9-8EBE49424862}" srcOrd="0" destOrd="0" presId="urn:microsoft.com/office/officeart/2005/8/layout/process1"/>
    <dgm:cxn modelId="{310EBBDA-9529-42EE-956A-70EBBE4F7065}" type="presOf" srcId="{D650FDEB-C97C-4A37-A87E-17A9870FA762}" destId="{E8EBB8EE-0EB7-427D-BB57-213320DE82A7}" srcOrd="0" destOrd="0" presId="urn:microsoft.com/office/officeart/2005/8/layout/process1"/>
    <dgm:cxn modelId="{28A67F6B-2046-4E58-BB1B-EA378533243D}" srcId="{FE91CE2F-3CC9-4461-9295-B57EE7BAD394}" destId="{665F1B6C-9BA8-4505-9363-F11AA0801675}" srcOrd="0" destOrd="0" parTransId="{BDCAEA0E-7D20-4437-98FD-B43490CB4567}" sibTransId="{033B15F6-92E2-43E6-94B7-9F0B271125E2}"/>
    <dgm:cxn modelId="{B9DE21FF-29BB-4329-9C7A-341990630EEB}" type="presOf" srcId="{71B09016-D27E-498B-AD41-0ECACF71CFFE}" destId="{F481D55D-AC5A-4270-9145-5176471A0A93}" srcOrd="0" destOrd="0" presId="urn:microsoft.com/office/officeart/2005/8/layout/process1"/>
    <dgm:cxn modelId="{3AA42C90-87D8-4EFC-A097-1C111F491F6F}" type="presOf" srcId="{B6A7593A-2FB7-4F74-A753-4D0D4EDFB773}" destId="{436B182B-689B-437F-B62E-93E2C38D1989}" srcOrd="0" destOrd="0" presId="urn:microsoft.com/office/officeart/2005/8/layout/process1"/>
    <dgm:cxn modelId="{4155D72A-6CFA-41A7-BC35-D11FDD1E0FF1}" srcId="{FE91CE2F-3CC9-4461-9295-B57EE7BAD394}" destId="{71B09016-D27E-498B-AD41-0ECACF71CFFE}" srcOrd="1" destOrd="0" parTransId="{1B283232-B72D-4E7E-AF37-68BAD77942E0}" sibTransId="{D650FDEB-C97C-4A37-A87E-17A9870FA762}"/>
    <dgm:cxn modelId="{5CA94035-33AC-4C65-8F9D-0279C58848D2}" srcId="{FE91CE2F-3CC9-4461-9295-B57EE7BAD394}" destId="{FE13005B-D908-4D95-9056-845956E8C856}" srcOrd="2" destOrd="0" parTransId="{5EE6E1CB-BE24-46D9-920F-18164A74E56F}" sibTransId="{BCD8BF05-8266-4925-848A-903C6AEC9830}"/>
    <dgm:cxn modelId="{CCEEDABE-1FFB-48FB-BA78-CE3D6F12A195}" type="presParOf" srcId="{6CA19DB2-BCC6-49A2-871A-A65F65BF1FC6}" destId="{4CA28B18-CF45-4C84-833A-C32D12765F9C}" srcOrd="0" destOrd="0" presId="urn:microsoft.com/office/officeart/2005/8/layout/process1"/>
    <dgm:cxn modelId="{591E80C4-DF5A-4E75-BF19-BBF9C0CCB4C9}" type="presParOf" srcId="{6CA19DB2-BCC6-49A2-871A-A65F65BF1FC6}" destId="{59A4C5BF-2922-4D3A-9C6A-C1A61B95D34B}" srcOrd="1" destOrd="0" presId="urn:microsoft.com/office/officeart/2005/8/layout/process1"/>
    <dgm:cxn modelId="{34F53D8E-9FC3-4734-A80A-6FF92AA82FE1}" type="presParOf" srcId="{59A4C5BF-2922-4D3A-9C6A-C1A61B95D34B}" destId="{94D56094-94CC-4477-8D9E-2C56A964CB37}" srcOrd="0" destOrd="0" presId="urn:microsoft.com/office/officeart/2005/8/layout/process1"/>
    <dgm:cxn modelId="{B383C905-022D-481A-A890-27371F14765C}" type="presParOf" srcId="{6CA19DB2-BCC6-49A2-871A-A65F65BF1FC6}" destId="{F481D55D-AC5A-4270-9145-5176471A0A93}" srcOrd="2" destOrd="0" presId="urn:microsoft.com/office/officeart/2005/8/layout/process1"/>
    <dgm:cxn modelId="{3ED36B56-75A0-4BB7-B9FB-74649F228069}" type="presParOf" srcId="{6CA19DB2-BCC6-49A2-871A-A65F65BF1FC6}" destId="{E8EBB8EE-0EB7-427D-BB57-213320DE82A7}" srcOrd="3" destOrd="0" presId="urn:microsoft.com/office/officeart/2005/8/layout/process1"/>
    <dgm:cxn modelId="{B7053236-88C3-4F5C-B02E-508C0BA565F7}" type="presParOf" srcId="{E8EBB8EE-0EB7-427D-BB57-213320DE82A7}" destId="{EBD88BF7-70C6-4DA4-AC96-0A53904098AD}" srcOrd="0" destOrd="0" presId="urn:microsoft.com/office/officeart/2005/8/layout/process1"/>
    <dgm:cxn modelId="{9F0B7190-6F1E-438B-9BD8-9212B3FEE628}" type="presParOf" srcId="{6CA19DB2-BCC6-49A2-871A-A65F65BF1FC6}" destId="{2DFE2CE6-82EF-49F5-96CC-B6E910BCCEED}" srcOrd="4" destOrd="0" presId="urn:microsoft.com/office/officeart/2005/8/layout/process1"/>
    <dgm:cxn modelId="{0C5637CB-DA36-4061-8474-5CCB75180853}" type="presParOf" srcId="{6CA19DB2-BCC6-49A2-871A-A65F65BF1FC6}" destId="{808CFA3D-1038-4DBC-83E9-8EBE49424862}" srcOrd="5" destOrd="0" presId="urn:microsoft.com/office/officeart/2005/8/layout/process1"/>
    <dgm:cxn modelId="{CADB1B9B-62EE-4845-972C-3E9F8B77E24E}" type="presParOf" srcId="{808CFA3D-1038-4DBC-83E9-8EBE49424862}" destId="{9E04E3B6-81F5-45FB-812C-75AF868A40BD}" srcOrd="0" destOrd="0" presId="urn:microsoft.com/office/officeart/2005/8/layout/process1"/>
    <dgm:cxn modelId="{886E90F0-0A90-485A-862B-368DD3C49C3A}" type="presParOf" srcId="{6CA19DB2-BCC6-49A2-871A-A65F65BF1FC6}" destId="{436B182B-689B-437F-B62E-93E2C38D198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2C6B25-6FAC-45B3-8B81-41E8C19F524D}" type="doc">
      <dgm:prSet loTypeId="urn:microsoft.com/office/officeart/2005/8/layout/process2" loCatId="process" qsTypeId="urn:microsoft.com/office/officeart/2005/8/quickstyle/simple1" qsCatId="simple" csTypeId="urn:microsoft.com/office/officeart/2005/8/colors/accent2_1" csCatId="accent2" phldr="1"/>
      <dgm:spPr/>
      <dgm:t>
        <a:bodyPr/>
        <a:lstStyle/>
        <a:p>
          <a:endParaRPr lang="en-US"/>
        </a:p>
      </dgm:t>
    </dgm:pt>
    <dgm:pt modelId="{5DEA8DE3-7327-4487-A1F3-C6EEF54DD368}">
      <dgm:prSet custT="1"/>
      <dgm:spPr>
        <a:solidFill>
          <a:schemeClr val="accent2">
            <a:lumMod val="40000"/>
            <a:lumOff val="60000"/>
          </a:schemeClr>
        </a:solidFill>
      </dgm:spPr>
      <dgm:t>
        <a:bodyPr/>
        <a:lstStyle/>
        <a:p>
          <a:r>
            <a:rPr lang="en-US" sz="2400" dirty="0">
              <a:solidFill>
                <a:schemeClr val="tx1"/>
              </a:solidFill>
              <a:latin typeface="+mn-lt"/>
              <a:cs typeface="Times New Roman" pitchFamily="18" charset="0"/>
            </a:rPr>
            <a:t>Analyze response from TM and then forward to Investor</a:t>
          </a:r>
        </a:p>
      </dgm:t>
    </dgm:pt>
    <dgm:pt modelId="{147CF097-3390-4FDE-909A-A4F3D8227BE6}" type="parTrans" cxnId="{1B39B5B0-6AD3-4CF8-8EC6-A5BBDA31C2A3}">
      <dgm:prSet/>
      <dgm:spPr/>
      <dgm:t>
        <a:bodyPr/>
        <a:lstStyle/>
        <a:p>
          <a:endParaRPr lang="en-US" sz="2000">
            <a:solidFill>
              <a:schemeClr val="tx1"/>
            </a:solidFill>
            <a:latin typeface="+mn-lt"/>
          </a:endParaRPr>
        </a:p>
      </dgm:t>
    </dgm:pt>
    <dgm:pt modelId="{5DCCFD5B-5ABA-43E6-8983-11C4BCD8379E}" type="sibTrans" cxnId="{1B39B5B0-6AD3-4CF8-8EC6-A5BBDA31C2A3}">
      <dgm:prSet custT="1"/>
      <dgm:spPr>
        <a:solidFill>
          <a:schemeClr val="accent2">
            <a:lumMod val="50000"/>
          </a:schemeClr>
        </a:solidFill>
      </dgm:spPr>
      <dgm:t>
        <a:bodyPr/>
        <a:lstStyle/>
        <a:p>
          <a:endParaRPr lang="en-US" sz="2000" dirty="0">
            <a:solidFill>
              <a:schemeClr val="tx1"/>
            </a:solidFill>
            <a:latin typeface="+mn-lt"/>
          </a:endParaRPr>
        </a:p>
      </dgm:t>
    </dgm:pt>
    <dgm:pt modelId="{4E650A99-A377-4B08-BB5D-A4B732542488}">
      <dgm:prSet custT="1"/>
      <dgm:spPr>
        <a:solidFill>
          <a:schemeClr val="accent2">
            <a:lumMod val="40000"/>
            <a:lumOff val="60000"/>
          </a:schemeClr>
        </a:solidFill>
      </dgm:spPr>
      <dgm:t>
        <a:bodyPr/>
        <a:lstStyle/>
        <a:p>
          <a:r>
            <a:rPr lang="en-US" sz="2400" dirty="0">
              <a:solidFill>
                <a:schemeClr val="tx1"/>
              </a:solidFill>
              <a:latin typeface="+mn-lt"/>
              <a:cs typeface="Times New Roman" pitchFamily="18" charset="0"/>
            </a:rPr>
            <a:t>Analyze issues raised by the investor &amp; take up with trading member</a:t>
          </a:r>
        </a:p>
      </dgm:t>
    </dgm:pt>
    <dgm:pt modelId="{5BD0D3CA-E79A-428E-8E5A-D7EDC4CDD96A}" type="parTrans" cxnId="{6CBE33F3-9487-4416-893D-927E11479760}">
      <dgm:prSet/>
      <dgm:spPr/>
      <dgm:t>
        <a:bodyPr/>
        <a:lstStyle/>
        <a:p>
          <a:endParaRPr lang="en-US" sz="2000">
            <a:solidFill>
              <a:schemeClr val="tx1"/>
            </a:solidFill>
            <a:latin typeface="+mn-lt"/>
          </a:endParaRPr>
        </a:p>
      </dgm:t>
    </dgm:pt>
    <dgm:pt modelId="{F90EDCC3-4808-4946-AC50-B5568F2F3C14}" type="sibTrans" cxnId="{6CBE33F3-9487-4416-893D-927E11479760}">
      <dgm:prSet custT="1"/>
      <dgm:spPr>
        <a:solidFill>
          <a:schemeClr val="accent2">
            <a:lumMod val="50000"/>
          </a:schemeClr>
        </a:solidFill>
      </dgm:spPr>
      <dgm:t>
        <a:bodyPr/>
        <a:lstStyle/>
        <a:p>
          <a:endParaRPr lang="en-US" sz="2000" dirty="0">
            <a:solidFill>
              <a:schemeClr val="tx1"/>
            </a:solidFill>
            <a:latin typeface="+mn-lt"/>
          </a:endParaRPr>
        </a:p>
      </dgm:t>
    </dgm:pt>
    <dgm:pt modelId="{4B95B46C-8BE2-4E8A-A729-0D61549244A0}">
      <dgm:prSet phldrT="[Text]" custT="1"/>
      <dgm:spPr>
        <a:solidFill>
          <a:schemeClr val="accent2">
            <a:lumMod val="40000"/>
            <a:lumOff val="60000"/>
          </a:schemeClr>
        </a:solidFill>
      </dgm:spPr>
      <dgm:t>
        <a:bodyPr/>
        <a:lstStyle/>
        <a:p>
          <a:r>
            <a:rPr lang="en-US" sz="2400" baseline="0" dirty="0">
              <a:solidFill>
                <a:schemeClr val="tx1"/>
              </a:solidFill>
              <a:latin typeface="+mn-lt"/>
              <a:cs typeface="Times New Roman" pitchFamily="18" charset="0"/>
            </a:rPr>
            <a:t>Receive</a:t>
          </a:r>
          <a:r>
            <a:rPr lang="en-US" sz="2400" dirty="0">
              <a:solidFill>
                <a:schemeClr val="tx1"/>
              </a:solidFill>
              <a:latin typeface="+mn-lt"/>
              <a:cs typeface="Times New Roman" pitchFamily="18" charset="0"/>
            </a:rPr>
            <a:t> investor complaints</a:t>
          </a:r>
        </a:p>
      </dgm:t>
    </dgm:pt>
    <dgm:pt modelId="{0D2721E2-EDF8-4A41-A492-70E056B403D8}" type="parTrans" cxnId="{F591AB6A-AFF5-4C97-B894-A0C345241303}">
      <dgm:prSet/>
      <dgm:spPr/>
      <dgm:t>
        <a:bodyPr/>
        <a:lstStyle/>
        <a:p>
          <a:endParaRPr lang="en-US" sz="2000">
            <a:solidFill>
              <a:schemeClr val="tx1"/>
            </a:solidFill>
            <a:latin typeface="+mn-lt"/>
          </a:endParaRPr>
        </a:p>
      </dgm:t>
    </dgm:pt>
    <dgm:pt modelId="{0B4DBD38-B4EF-4C28-B5CC-79A7A83CF342}" type="sibTrans" cxnId="{F591AB6A-AFF5-4C97-B894-A0C345241303}">
      <dgm:prSet custT="1"/>
      <dgm:spPr>
        <a:solidFill>
          <a:schemeClr val="accent2">
            <a:lumMod val="50000"/>
          </a:schemeClr>
        </a:solidFill>
      </dgm:spPr>
      <dgm:t>
        <a:bodyPr/>
        <a:lstStyle/>
        <a:p>
          <a:endParaRPr lang="en-US" sz="2000" dirty="0">
            <a:solidFill>
              <a:schemeClr val="tx1"/>
            </a:solidFill>
            <a:latin typeface="+mn-lt"/>
          </a:endParaRPr>
        </a:p>
      </dgm:t>
    </dgm:pt>
    <dgm:pt modelId="{F6D0FF3A-4160-4A4D-AABD-97A5199716F3}">
      <dgm:prSet custT="1"/>
      <dgm:spPr>
        <a:solidFill>
          <a:schemeClr val="accent2">
            <a:lumMod val="40000"/>
            <a:lumOff val="60000"/>
          </a:schemeClr>
        </a:solidFill>
      </dgm:spPr>
      <dgm:t>
        <a:bodyPr/>
        <a:lstStyle/>
        <a:p>
          <a:r>
            <a:rPr lang="en-US" sz="2400" dirty="0">
              <a:solidFill>
                <a:schemeClr val="tx1"/>
              </a:solidFill>
              <a:latin typeface="+mn-lt"/>
              <a:cs typeface="Times New Roman" pitchFamily="18" charset="0"/>
            </a:rPr>
            <a:t>Hold meetings /teleconferencing </a:t>
          </a:r>
        </a:p>
      </dgm:t>
    </dgm:pt>
    <dgm:pt modelId="{4B666362-4E4B-4ECF-BE83-9467364A5B24}" type="parTrans" cxnId="{709C94FA-1A60-4313-AA42-D750EAC6C3CE}">
      <dgm:prSet/>
      <dgm:spPr/>
      <dgm:t>
        <a:bodyPr/>
        <a:lstStyle/>
        <a:p>
          <a:endParaRPr lang="en-US" sz="2000">
            <a:solidFill>
              <a:schemeClr val="tx1"/>
            </a:solidFill>
            <a:latin typeface="+mn-lt"/>
          </a:endParaRPr>
        </a:p>
      </dgm:t>
    </dgm:pt>
    <dgm:pt modelId="{632EF4A2-68AA-454B-A032-2AF53430EA49}" type="sibTrans" cxnId="{709C94FA-1A60-4313-AA42-D750EAC6C3CE}">
      <dgm:prSet custT="1"/>
      <dgm:spPr>
        <a:solidFill>
          <a:schemeClr val="accent2">
            <a:lumMod val="50000"/>
          </a:schemeClr>
        </a:solidFill>
      </dgm:spPr>
      <dgm:t>
        <a:bodyPr/>
        <a:lstStyle/>
        <a:p>
          <a:endParaRPr lang="en-US" sz="2000" dirty="0">
            <a:solidFill>
              <a:schemeClr val="tx1"/>
            </a:solidFill>
            <a:latin typeface="+mn-lt"/>
          </a:endParaRPr>
        </a:p>
      </dgm:t>
    </dgm:pt>
    <dgm:pt modelId="{A74169B4-B833-4D15-984B-5B3BF4F39390}">
      <dgm:prSet custT="1"/>
      <dgm:spPr>
        <a:solidFill>
          <a:schemeClr val="accent2">
            <a:lumMod val="40000"/>
            <a:lumOff val="60000"/>
          </a:schemeClr>
        </a:solidFill>
      </dgm:spPr>
      <dgm:t>
        <a:bodyPr/>
        <a:lstStyle/>
        <a:p>
          <a:r>
            <a:rPr lang="en-US" sz="2400" dirty="0">
              <a:solidFill>
                <a:schemeClr val="tx1"/>
              </a:solidFill>
              <a:latin typeface="+mn-lt"/>
              <a:cs typeface="Times New Roman" pitchFamily="18" charset="0"/>
            </a:rPr>
            <a:t>Resolve the complaint. If not resolved, hold GRC </a:t>
          </a:r>
          <a:r>
            <a:rPr lang="en-US" sz="2400" dirty="0" smtClean="0">
              <a:solidFill>
                <a:schemeClr val="tx1"/>
              </a:solidFill>
              <a:latin typeface="+mn-lt"/>
              <a:cs typeface="Times New Roman" pitchFamily="18" charset="0"/>
            </a:rPr>
            <a:t>meeting.</a:t>
          </a:r>
          <a:endParaRPr lang="en-US" sz="2400" dirty="0">
            <a:solidFill>
              <a:schemeClr val="tx1"/>
            </a:solidFill>
            <a:latin typeface="+mn-lt"/>
            <a:cs typeface="Times New Roman" pitchFamily="18" charset="0"/>
          </a:endParaRPr>
        </a:p>
      </dgm:t>
    </dgm:pt>
    <dgm:pt modelId="{FAD6024A-827A-4F2C-A07F-6649D58D56ED}" type="parTrans" cxnId="{4CF98D83-4428-44D1-8D0E-073B86C843CB}">
      <dgm:prSet/>
      <dgm:spPr/>
      <dgm:t>
        <a:bodyPr/>
        <a:lstStyle/>
        <a:p>
          <a:endParaRPr lang="en-US" sz="2000">
            <a:solidFill>
              <a:schemeClr val="tx1"/>
            </a:solidFill>
            <a:latin typeface="+mn-lt"/>
          </a:endParaRPr>
        </a:p>
      </dgm:t>
    </dgm:pt>
    <dgm:pt modelId="{3CC107E5-B2FE-4BB2-8A19-1A337E62A201}" type="sibTrans" cxnId="{4CF98D83-4428-44D1-8D0E-073B86C843CB}">
      <dgm:prSet custT="1"/>
      <dgm:spPr/>
      <dgm:t>
        <a:bodyPr/>
        <a:lstStyle/>
        <a:p>
          <a:endParaRPr lang="en-US" sz="2000">
            <a:solidFill>
              <a:schemeClr val="tx1"/>
            </a:solidFill>
            <a:latin typeface="+mn-lt"/>
          </a:endParaRPr>
        </a:p>
      </dgm:t>
    </dgm:pt>
    <dgm:pt modelId="{B7B2675F-8ED0-4761-B046-819AB7AAEA34}" type="pres">
      <dgm:prSet presAssocID="{872C6B25-6FAC-45B3-8B81-41E8C19F524D}" presName="linearFlow" presStyleCnt="0">
        <dgm:presLayoutVars>
          <dgm:resizeHandles val="exact"/>
        </dgm:presLayoutVars>
      </dgm:prSet>
      <dgm:spPr/>
      <dgm:t>
        <a:bodyPr/>
        <a:lstStyle/>
        <a:p>
          <a:endParaRPr lang="en-US"/>
        </a:p>
      </dgm:t>
    </dgm:pt>
    <dgm:pt modelId="{04237099-CB26-4B3D-8F64-54E0D804EDBF}" type="pres">
      <dgm:prSet presAssocID="{4B95B46C-8BE2-4E8A-A729-0D61549244A0}" presName="node" presStyleLbl="node1" presStyleIdx="0" presStyleCnt="5" custScaleX="347458" custLinFactX="-19636" custLinFactNeighborX="-100000" custLinFactNeighborY="-16724">
        <dgm:presLayoutVars>
          <dgm:bulletEnabled val="1"/>
        </dgm:presLayoutVars>
      </dgm:prSet>
      <dgm:spPr/>
      <dgm:t>
        <a:bodyPr/>
        <a:lstStyle/>
        <a:p>
          <a:endParaRPr lang="en-US"/>
        </a:p>
      </dgm:t>
    </dgm:pt>
    <dgm:pt modelId="{048108E8-EE91-477A-8613-2BCBE62CED84}" type="pres">
      <dgm:prSet presAssocID="{0B4DBD38-B4EF-4C28-B5CC-79A7A83CF342}" presName="sibTrans" presStyleLbl="sibTrans2D1" presStyleIdx="0" presStyleCnt="4" custScaleX="132929"/>
      <dgm:spPr/>
      <dgm:t>
        <a:bodyPr/>
        <a:lstStyle/>
        <a:p>
          <a:endParaRPr lang="en-US"/>
        </a:p>
      </dgm:t>
    </dgm:pt>
    <dgm:pt modelId="{B47EA46B-410F-402A-A4D7-519AEC28249F}" type="pres">
      <dgm:prSet presAssocID="{0B4DBD38-B4EF-4C28-B5CC-79A7A83CF342}" presName="connectorText" presStyleLbl="sibTrans2D1" presStyleIdx="0" presStyleCnt="4"/>
      <dgm:spPr/>
      <dgm:t>
        <a:bodyPr/>
        <a:lstStyle/>
        <a:p>
          <a:endParaRPr lang="en-US"/>
        </a:p>
      </dgm:t>
    </dgm:pt>
    <dgm:pt modelId="{4BE0797B-F13F-4676-8B73-21D0DBC79D03}" type="pres">
      <dgm:prSet presAssocID="{4E650A99-A377-4B08-BB5D-A4B732542488}" presName="node" presStyleLbl="node1" presStyleIdx="1" presStyleCnt="5" custScaleX="347458" custLinFactNeighborX="-4890" custLinFactNeighborY="-14750">
        <dgm:presLayoutVars>
          <dgm:bulletEnabled val="1"/>
        </dgm:presLayoutVars>
      </dgm:prSet>
      <dgm:spPr/>
      <dgm:t>
        <a:bodyPr/>
        <a:lstStyle/>
        <a:p>
          <a:endParaRPr lang="en-US"/>
        </a:p>
      </dgm:t>
    </dgm:pt>
    <dgm:pt modelId="{0DC4D4AB-4342-4BD6-AFCA-72E9F6786AA4}" type="pres">
      <dgm:prSet presAssocID="{F90EDCC3-4808-4946-AC50-B5568F2F3C14}" presName="sibTrans" presStyleLbl="sibTrans2D1" presStyleIdx="1" presStyleCnt="4" custScaleX="132929"/>
      <dgm:spPr>
        <a:prstGeom prst="rightArrow">
          <a:avLst/>
        </a:prstGeom>
      </dgm:spPr>
      <dgm:t>
        <a:bodyPr/>
        <a:lstStyle/>
        <a:p>
          <a:endParaRPr lang="en-US"/>
        </a:p>
      </dgm:t>
    </dgm:pt>
    <dgm:pt modelId="{9BCA9DE4-14B8-433E-B22C-F652C0FF9120}" type="pres">
      <dgm:prSet presAssocID="{F90EDCC3-4808-4946-AC50-B5568F2F3C14}" presName="connectorText" presStyleLbl="sibTrans2D1" presStyleIdx="1" presStyleCnt="4"/>
      <dgm:spPr/>
      <dgm:t>
        <a:bodyPr/>
        <a:lstStyle/>
        <a:p>
          <a:endParaRPr lang="en-US"/>
        </a:p>
      </dgm:t>
    </dgm:pt>
    <dgm:pt modelId="{6CA2DCF0-00A1-4826-92B8-5758C626F940}" type="pres">
      <dgm:prSet presAssocID="{5DEA8DE3-7327-4487-A1F3-C6EEF54DD368}" presName="node" presStyleLbl="node1" presStyleIdx="2" presStyleCnt="5" custScaleX="347458">
        <dgm:presLayoutVars>
          <dgm:bulletEnabled val="1"/>
        </dgm:presLayoutVars>
      </dgm:prSet>
      <dgm:spPr/>
      <dgm:t>
        <a:bodyPr/>
        <a:lstStyle/>
        <a:p>
          <a:endParaRPr lang="en-US"/>
        </a:p>
      </dgm:t>
    </dgm:pt>
    <dgm:pt modelId="{1F3E1F27-D28B-42E8-B79D-1F2E6DD1AE8B}" type="pres">
      <dgm:prSet presAssocID="{5DCCFD5B-5ABA-43E6-8983-11C4BCD8379E}" presName="sibTrans" presStyleLbl="sibTrans2D1" presStyleIdx="2" presStyleCnt="4" custScaleX="132929"/>
      <dgm:spPr/>
      <dgm:t>
        <a:bodyPr/>
        <a:lstStyle/>
        <a:p>
          <a:endParaRPr lang="en-US"/>
        </a:p>
      </dgm:t>
    </dgm:pt>
    <dgm:pt modelId="{43D5E5EC-6F34-4129-93E2-5613123CD98E}" type="pres">
      <dgm:prSet presAssocID="{5DCCFD5B-5ABA-43E6-8983-11C4BCD8379E}" presName="connectorText" presStyleLbl="sibTrans2D1" presStyleIdx="2" presStyleCnt="4"/>
      <dgm:spPr/>
      <dgm:t>
        <a:bodyPr/>
        <a:lstStyle/>
        <a:p>
          <a:endParaRPr lang="en-US"/>
        </a:p>
      </dgm:t>
    </dgm:pt>
    <dgm:pt modelId="{AC7EDB2A-27BF-470A-AA55-C00D8768B74E}" type="pres">
      <dgm:prSet presAssocID="{F6D0FF3A-4160-4A4D-AABD-97A5199716F3}" presName="node" presStyleLbl="node1" presStyleIdx="3" presStyleCnt="5" custScaleX="347458">
        <dgm:presLayoutVars>
          <dgm:bulletEnabled val="1"/>
        </dgm:presLayoutVars>
      </dgm:prSet>
      <dgm:spPr/>
      <dgm:t>
        <a:bodyPr/>
        <a:lstStyle/>
        <a:p>
          <a:endParaRPr lang="en-US"/>
        </a:p>
      </dgm:t>
    </dgm:pt>
    <dgm:pt modelId="{D8D35E17-B2DA-443C-8109-9D01A9C3AC60}" type="pres">
      <dgm:prSet presAssocID="{632EF4A2-68AA-454B-A032-2AF53430EA49}" presName="sibTrans" presStyleLbl="sibTrans2D1" presStyleIdx="3" presStyleCnt="4" custScaleX="132929"/>
      <dgm:spPr/>
      <dgm:t>
        <a:bodyPr/>
        <a:lstStyle/>
        <a:p>
          <a:endParaRPr lang="en-US"/>
        </a:p>
      </dgm:t>
    </dgm:pt>
    <dgm:pt modelId="{E199E0B9-5EB3-461C-BE87-81B22D735243}" type="pres">
      <dgm:prSet presAssocID="{632EF4A2-68AA-454B-A032-2AF53430EA49}" presName="connectorText" presStyleLbl="sibTrans2D1" presStyleIdx="3" presStyleCnt="4"/>
      <dgm:spPr/>
      <dgm:t>
        <a:bodyPr/>
        <a:lstStyle/>
        <a:p>
          <a:endParaRPr lang="en-US"/>
        </a:p>
      </dgm:t>
    </dgm:pt>
    <dgm:pt modelId="{8CCF0885-ABE9-4EFB-BADD-DACCBF224AEB}" type="pres">
      <dgm:prSet presAssocID="{A74169B4-B833-4D15-984B-5B3BF4F39390}" presName="node" presStyleLbl="node1" presStyleIdx="4" presStyleCnt="5" custScaleX="347458" custScaleY="87693" custLinFactNeighborX="-451" custLinFactNeighborY="1383">
        <dgm:presLayoutVars>
          <dgm:bulletEnabled val="1"/>
        </dgm:presLayoutVars>
      </dgm:prSet>
      <dgm:spPr/>
      <dgm:t>
        <a:bodyPr/>
        <a:lstStyle/>
        <a:p>
          <a:endParaRPr lang="en-US"/>
        </a:p>
      </dgm:t>
    </dgm:pt>
  </dgm:ptLst>
  <dgm:cxnLst>
    <dgm:cxn modelId="{FD942E47-6D34-4B42-8EA5-41AFCBD04EC5}" type="presOf" srcId="{4E650A99-A377-4B08-BB5D-A4B732542488}" destId="{4BE0797B-F13F-4676-8B73-21D0DBC79D03}" srcOrd="0" destOrd="0" presId="urn:microsoft.com/office/officeart/2005/8/layout/process2"/>
    <dgm:cxn modelId="{FBB95CDD-95D4-4C66-ABA7-C9632DECD368}" type="presOf" srcId="{872C6B25-6FAC-45B3-8B81-41E8C19F524D}" destId="{B7B2675F-8ED0-4761-B046-819AB7AAEA34}" srcOrd="0" destOrd="0" presId="urn:microsoft.com/office/officeart/2005/8/layout/process2"/>
    <dgm:cxn modelId="{AD60C77D-9D36-4177-B26B-97430DDDFB04}" type="presOf" srcId="{4B95B46C-8BE2-4E8A-A729-0D61549244A0}" destId="{04237099-CB26-4B3D-8F64-54E0D804EDBF}" srcOrd="0" destOrd="0" presId="urn:microsoft.com/office/officeart/2005/8/layout/process2"/>
    <dgm:cxn modelId="{1824ED17-B15E-4FA2-9E07-D323266AB3DD}" type="presOf" srcId="{5DCCFD5B-5ABA-43E6-8983-11C4BCD8379E}" destId="{1F3E1F27-D28B-42E8-B79D-1F2E6DD1AE8B}" srcOrd="0" destOrd="0" presId="urn:microsoft.com/office/officeart/2005/8/layout/process2"/>
    <dgm:cxn modelId="{F591AB6A-AFF5-4C97-B894-A0C345241303}" srcId="{872C6B25-6FAC-45B3-8B81-41E8C19F524D}" destId="{4B95B46C-8BE2-4E8A-A729-0D61549244A0}" srcOrd="0" destOrd="0" parTransId="{0D2721E2-EDF8-4A41-A492-70E056B403D8}" sibTransId="{0B4DBD38-B4EF-4C28-B5CC-79A7A83CF342}"/>
    <dgm:cxn modelId="{4A48AA68-99D5-40FB-9449-FB337B61DE5D}" type="presOf" srcId="{0B4DBD38-B4EF-4C28-B5CC-79A7A83CF342}" destId="{B47EA46B-410F-402A-A4D7-519AEC28249F}" srcOrd="1" destOrd="0" presId="urn:microsoft.com/office/officeart/2005/8/layout/process2"/>
    <dgm:cxn modelId="{4CF98D83-4428-44D1-8D0E-073B86C843CB}" srcId="{872C6B25-6FAC-45B3-8B81-41E8C19F524D}" destId="{A74169B4-B833-4D15-984B-5B3BF4F39390}" srcOrd="4" destOrd="0" parTransId="{FAD6024A-827A-4F2C-A07F-6649D58D56ED}" sibTransId="{3CC107E5-B2FE-4BB2-8A19-1A337E62A201}"/>
    <dgm:cxn modelId="{A1EC38B3-DFEE-4F63-B436-84842D5D5A3E}" type="presOf" srcId="{F90EDCC3-4808-4946-AC50-B5568F2F3C14}" destId="{9BCA9DE4-14B8-433E-B22C-F652C0FF9120}" srcOrd="1" destOrd="0" presId="urn:microsoft.com/office/officeart/2005/8/layout/process2"/>
    <dgm:cxn modelId="{0FF41CAB-605C-4B0B-A037-CF738D83F166}" type="presOf" srcId="{632EF4A2-68AA-454B-A032-2AF53430EA49}" destId="{D8D35E17-B2DA-443C-8109-9D01A9C3AC60}" srcOrd="0" destOrd="0" presId="urn:microsoft.com/office/officeart/2005/8/layout/process2"/>
    <dgm:cxn modelId="{C82DE7BC-45C1-4C63-BC80-970707FD8851}" type="presOf" srcId="{0B4DBD38-B4EF-4C28-B5CC-79A7A83CF342}" destId="{048108E8-EE91-477A-8613-2BCBE62CED84}" srcOrd="0" destOrd="0" presId="urn:microsoft.com/office/officeart/2005/8/layout/process2"/>
    <dgm:cxn modelId="{709C94FA-1A60-4313-AA42-D750EAC6C3CE}" srcId="{872C6B25-6FAC-45B3-8B81-41E8C19F524D}" destId="{F6D0FF3A-4160-4A4D-AABD-97A5199716F3}" srcOrd="3" destOrd="0" parTransId="{4B666362-4E4B-4ECF-BE83-9467364A5B24}" sibTransId="{632EF4A2-68AA-454B-A032-2AF53430EA49}"/>
    <dgm:cxn modelId="{6552D9D2-4C13-43CD-827A-66F89B099015}" type="presOf" srcId="{5DCCFD5B-5ABA-43E6-8983-11C4BCD8379E}" destId="{43D5E5EC-6F34-4129-93E2-5613123CD98E}" srcOrd="1" destOrd="0" presId="urn:microsoft.com/office/officeart/2005/8/layout/process2"/>
    <dgm:cxn modelId="{AD196C18-2F01-4897-BC78-0782C8CB8B00}" type="presOf" srcId="{F6D0FF3A-4160-4A4D-AABD-97A5199716F3}" destId="{AC7EDB2A-27BF-470A-AA55-C00D8768B74E}" srcOrd="0" destOrd="0" presId="urn:microsoft.com/office/officeart/2005/8/layout/process2"/>
    <dgm:cxn modelId="{75FDA5C6-412B-4536-8B03-F3A1DBC0D0D4}" type="presOf" srcId="{5DEA8DE3-7327-4487-A1F3-C6EEF54DD368}" destId="{6CA2DCF0-00A1-4826-92B8-5758C626F940}" srcOrd="0" destOrd="0" presId="urn:microsoft.com/office/officeart/2005/8/layout/process2"/>
    <dgm:cxn modelId="{B9BFB171-904A-4367-A1EB-0CD24B60D8AF}" type="presOf" srcId="{A74169B4-B833-4D15-984B-5B3BF4F39390}" destId="{8CCF0885-ABE9-4EFB-BADD-DACCBF224AEB}" srcOrd="0" destOrd="0" presId="urn:microsoft.com/office/officeart/2005/8/layout/process2"/>
    <dgm:cxn modelId="{6CBE33F3-9487-4416-893D-927E11479760}" srcId="{872C6B25-6FAC-45B3-8B81-41E8C19F524D}" destId="{4E650A99-A377-4B08-BB5D-A4B732542488}" srcOrd="1" destOrd="0" parTransId="{5BD0D3CA-E79A-428E-8E5A-D7EDC4CDD96A}" sibTransId="{F90EDCC3-4808-4946-AC50-B5568F2F3C14}"/>
    <dgm:cxn modelId="{697B61EC-59F9-461C-807B-B9CF92BEF02F}" type="presOf" srcId="{632EF4A2-68AA-454B-A032-2AF53430EA49}" destId="{E199E0B9-5EB3-461C-BE87-81B22D735243}" srcOrd="1" destOrd="0" presId="urn:microsoft.com/office/officeart/2005/8/layout/process2"/>
    <dgm:cxn modelId="{1B39B5B0-6AD3-4CF8-8EC6-A5BBDA31C2A3}" srcId="{872C6B25-6FAC-45B3-8B81-41E8C19F524D}" destId="{5DEA8DE3-7327-4487-A1F3-C6EEF54DD368}" srcOrd="2" destOrd="0" parTransId="{147CF097-3390-4FDE-909A-A4F3D8227BE6}" sibTransId="{5DCCFD5B-5ABA-43E6-8983-11C4BCD8379E}"/>
    <dgm:cxn modelId="{C0C3D33B-6968-45C1-B468-8028A5E7222F}" type="presOf" srcId="{F90EDCC3-4808-4946-AC50-B5568F2F3C14}" destId="{0DC4D4AB-4342-4BD6-AFCA-72E9F6786AA4}" srcOrd="0" destOrd="0" presId="urn:microsoft.com/office/officeart/2005/8/layout/process2"/>
    <dgm:cxn modelId="{1FE0B3A7-31C6-4E4B-A230-72D550E44A41}" type="presParOf" srcId="{B7B2675F-8ED0-4761-B046-819AB7AAEA34}" destId="{04237099-CB26-4B3D-8F64-54E0D804EDBF}" srcOrd="0" destOrd="0" presId="urn:microsoft.com/office/officeart/2005/8/layout/process2"/>
    <dgm:cxn modelId="{0F21FAA0-977C-448C-B7B3-59F0EFDF9D9B}" type="presParOf" srcId="{B7B2675F-8ED0-4761-B046-819AB7AAEA34}" destId="{048108E8-EE91-477A-8613-2BCBE62CED84}" srcOrd="1" destOrd="0" presId="urn:microsoft.com/office/officeart/2005/8/layout/process2"/>
    <dgm:cxn modelId="{C9061E41-1A30-4A57-95E9-4CD59456D3CF}" type="presParOf" srcId="{048108E8-EE91-477A-8613-2BCBE62CED84}" destId="{B47EA46B-410F-402A-A4D7-519AEC28249F}" srcOrd="0" destOrd="0" presId="urn:microsoft.com/office/officeart/2005/8/layout/process2"/>
    <dgm:cxn modelId="{C2035E44-B990-4A20-BACE-25669253E1CA}" type="presParOf" srcId="{B7B2675F-8ED0-4761-B046-819AB7AAEA34}" destId="{4BE0797B-F13F-4676-8B73-21D0DBC79D03}" srcOrd="2" destOrd="0" presId="urn:microsoft.com/office/officeart/2005/8/layout/process2"/>
    <dgm:cxn modelId="{32DBC5C4-23F9-4D4C-96E6-A92FE9E680C9}" type="presParOf" srcId="{B7B2675F-8ED0-4761-B046-819AB7AAEA34}" destId="{0DC4D4AB-4342-4BD6-AFCA-72E9F6786AA4}" srcOrd="3" destOrd="0" presId="urn:microsoft.com/office/officeart/2005/8/layout/process2"/>
    <dgm:cxn modelId="{E9461756-F108-40D0-A2A1-AEFFEE3CB2A2}" type="presParOf" srcId="{0DC4D4AB-4342-4BD6-AFCA-72E9F6786AA4}" destId="{9BCA9DE4-14B8-433E-B22C-F652C0FF9120}" srcOrd="0" destOrd="0" presId="urn:microsoft.com/office/officeart/2005/8/layout/process2"/>
    <dgm:cxn modelId="{862D8943-E611-40C3-A517-BA3AD3234E4A}" type="presParOf" srcId="{B7B2675F-8ED0-4761-B046-819AB7AAEA34}" destId="{6CA2DCF0-00A1-4826-92B8-5758C626F940}" srcOrd="4" destOrd="0" presId="urn:microsoft.com/office/officeart/2005/8/layout/process2"/>
    <dgm:cxn modelId="{7C07AC85-7151-4863-AE4D-545CDDFC86AC}" type="presParOf" srcId="{B7B2675F-8ED0-4761-B046-819AB7AAEA34}" destId="{1F3E1F27-D28B-42E8-B79D-1F2E6DD1AE8B}" srcOrd="5" destOrd="0" presId="urn:microsoft.com/office/officeart/2005/8/layout/process2"/>
    <dgm:cxn modelId="{86CEB677-0449-4112-A871-85EA985C0FD9}" type="presParOf" srcId="{1F3E1F27-D28B-42E8-B79D-1F2E6DD1AE8B}" destId="{43D5E5EC-6F34-4129-93E2-5613123CD98E}" srcOrd="0" destOrd="0" presId="urn:microsoft.com/office/officeart/2005/8/layout/process2"/>
    <dgm:cxn modelId="{A86A9D1C-9FC0-44C6-A4B5-5A40611F6356}" type="presParOf" srcId="{B7B2675F-8ED0-4761-B046-819AB7AAEA34}" destId="{AC7EDB2A-27BF-470A-AA55-C00D8768B74E}" srcOrd="6" destOrd="0" presId="urn:microsoft.com/office/officeart/2005/8/layout/process2"/>
    <dgm:cxn modelId="{71F323EC-2397-4D5A-A2D4-EAC868A2879A}" type="presParOf" srcId="{B7B2675F-8ED0-4761-B046-819AB7AAEA34}" destId="{D8D35E17-B2DA-443C-8109-9D01A9C3AC60}" srcOrd="7" destOrd="0" presId="urn:microsoft.com/office/officeart/2005/8/layout/process2"/>
    <dgm:cxn modelId="{0ABD4780-76E8-40E1-BDCD-16E1725D13C9}" type="presParOf" srcId="{D8D35E17-B2DA-443C-8109-9D01A9C3AC60}" destId="{E199E0B9-5EB3-461C-BE87-81B22D735243}" srcOrd="0" destOrd="0" presId="urn:microsoft.com/office/officeart/2005/8/layout/process2"/>
    <dgm:cxn modelId="{5FDE75AE-8CE5-42FD-BA8B-C3A72ED5FB30}" type="presParOf" srcId="{B7B2675F-8ED0-4761-B046-819AB7AAEA34}" destId="{8CCF0885-ABE9-4EFB-BADD-DACCBF224AE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EB7F6-79E2-4C97-95E1-F5C7D4ABC3BA}">
      <dsp:nvSpPr>
        <dsp:cNvPr id="0" name=""/>
        <dsp:cNvSpPr/>
      </dsp:nvSpPr>
      <dsp:spPr>
        <a:xfrm rot="5400000">
          <a:off x="3927716" y="-206668"/>
          <a:ext cx="2110673" cy="2527592"/>
        </a:xfrm>
        <a:prstGeom prst="hexagon">
          <a:avLst>
            <a:gd name="adj" fmla="val 25000"/>
            <a:gd name="vf" fmla="val 115470"/>
          </a:avLst>
        </a:prstGeom>
        <a:solidFill>
          <a:schemeClr val="accent4">
            <a:lumMod val="60000"/>
            <a:lumOff val="40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Securities Contract Regulation Act, </a:t>
          </a:r>
          <a:endParaRPr lang="en-US" sz="1600" b="1" kern="1200" dirty="0">
            <a:solidFill>
              <a:schemeClr val="tx1"/>
            </a:solidFill>
          </a:endParaRPr>
        </a:p>
      </dsp:txBody>
      <dsp:txXfrm rot="-5400000">
        <a:off x="4140522" y="353570"/>
        <a:ext cx="1685062" cy="1407115"/>
      </dsp:txXfrm>
    </dsp:sp>
    <dsp:sp modelId="{FDE81A48-2A80-4036-A80E-9FE3A053CBAB}">
      <dsp:nvSpPr>
        <dsp:cNvPr id="0" name=""/>
        <dsp:cNvSpPr/>
      </dsp:nvSpPr>
      <dsp:spPr>
        <a:xfrm>
          <a:off x="5956917" y="423925"/>
          <a:ext cx="2355511" cy="1266403"/>
        </a:xfrm>
        <a:prstGeom prst="rect">
          <a:avLst/>
        </a:prstGeom>
        <a:noFill/>
        <a:ln>
          <a:noFill/>
        </a:ln>
        <a:effectLst/>
      </dsp:spPr>
      <dsp:style>
        <a:lnRef idx="0">
          <a:scrgbClr r="0" g="0" b="0"/>
        </a:lnRef>
        <a:fillRef idx="0">
          <a:scrgbClr r="0" g="0" b="0"/>
        </a:fillRef>
        <a:effectRef idx="0">
          <a:scrgbClr r="0" g="0" b="0"/>
        </a:effectRef>
        <a:fontRef idx="minor"/>
      </dsp:style>
    </dsp:sp>
    <dsp:sp modelId="{3634D7D1-B4CA-44AE-AA74-BA15FFBA5FB4}">
      <dsp:nvSpPr>
        <dsp:cNvPr id="0" name=""/>
        <dsp:cNvSpPr/>
      </dsp:nvSpPr>
      <dsp:spPr>
        <a:xfrm rot="5400000">
          <a:off x="1147689" y="-184633"/>
          <a:ext cx="2110673" cy="2527592"/>
        </a:xfrm>
        <a:prstGeom prst="hexagon">
          <a:avLst>
            <a:gd name="adj" fmla="val 25000"/>
            <a:gd name="vf" fmla="val 115470"/>
          </a:avLst>
        </a:prstGeom>
        <a:solidFill>
          <a:schemeClr val="accent4">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SEBI Act</a:t>
          </a:r>
          <a:endParaRPr lang="en-US" sz="1600" b="1" kern="1200" dirty="0">
            <a:solidFill>
              <a:schemeClr val="bg1"/>
            </a:solidFill>
          </a:endParaRPr>
        </a:p>
      </dsp:txBody>
      <dsp:txXfrm rot="-5400000">
        <a:off x="1360495" y="375605"/>
        <a:ext cx="1685062" cy="1407115"/>
      </dsp:txXfrm>
    </dsp:sp>
    <dsp:sp modelId="{6AAD86D5-F6B8-4CAD-9BA6-95F0423E40AB}">
      <dsp:nvSpPr>
        <dsp:cNvPr id="0" name=""/>
        <dsp:cNvSpPr/>
      </dsp:nvSpPr>
      <dsp:spPr>
        <a:xfrm rot="5400000">
          <a:off x="2462049" y="1586661"/>
          <a:ext cx="2110673" cy="2527592"/>
        </a:xfrm>
        <a:prstGeom prst="hexagon">
          <a:avLst>
            <a:gd name="adj" fmla="val 25000"/>
            <a:gd name="vf" fmla="val 115470"/>
          </a:avLst>
        </a:prstGeom>
        <a:solidFill>
          <a:schemeClr val="accent4">
            <a:lumMod val="60000"/>
            <a:lumOff val="40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Depositories Act </a:t>
          </a:r>
          <a:endParaRPr lang="en-US" sz="1600" b="1" kern="1200" dirty="0">
            <a:solidFill>
              <a:schemeClr val="tx1"/>
            </a:solidFill>
          </a:endParaRPr>
        </a:p>
      </dsp:txBody>
      <dsp:txXfrm rot="-5400000">
        <a:off x="2674855" y="2146899"/>
        <a:ext cx="1685062" cy="1407115"/>
      </dsp:txXfrm>
    </dsp:sp>
    <dsp:sp modelId="{4219C109-3922-4452-B7F8-EEE1FE81438E}">
      <dsp:nvSpPr>
        <dsp:cNvPr id="0" name=""/>
        <dsp:cNvSpPr/>
      </dsp:nvSpPr>
      <dsp:spPr>
        <a:xfrm>
          <a:off x="714005" y="2215464"/>
          <a:ext cx="2279527" cy="1266403"/>
        </a:xfrm>
        <a:prstGeom prst="rect">
          <a:avLst/>
        </a:prstGeom>
        <a:noFill/>
        <a:ln>
          <a:noFill/>
        </a:ln>
        <a:effectLst/>
      </dsp:spPr>
      <dsp:style>
        <a:lnRef idx="0">
          <a:scrgbClr r="0" g="0" b="0"/>
        </a:lnRef>
        <a:fillRef idx="0">
          <a:scrgbClr r="0" g="0" b="0"/>
        </a:fillRef>
        <a:effectRef idx="0">
          <a:scrgbClr r="0" g="0" b="0"/>
        </a:effectRef>
        <a:fontRef idx="minor"/>
      </dsp:style>
    </dsp:sp>
    <dsp:sp modelId="{ED77C5D2-FE6E-492F-B9FB-87355AD3CD1B}">
      <dsp:nvSpPr>
        <dsp:cNvPr id="0" name=""/>
        <dsp:cNvSpPr/>
      </dsp:nvSpPr>
      <dsp:spPr>
        <a:xfrm rot="5400000">
          <a:off x="5307393" y="1586661"/>
          <a:ext cx="2110673" cy="2527592"/>
        </a:xfrm>
        <a:prstGeom prst="hexagon">
          <a:avLst>
            <a:gd name="adj" fmla="val 25000"/>
            <a:gd name="vf" fmla="val 115470"/>
          </a:avLst>
        </a:prstGeom>
        <a:solidFill>
          <a:schemeClr val="accent4">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rPr>
            <a:t>Rules and regulation made there under and relevant provisions of Companies Act, 2013.</a:t>
          </a:r>
          <a:endParaRPr lang="en-US" sz="1600" b="1" kern="1200" dirty="0">
            <a:solidFill>
              <a:schemeClr val="bg1"/>
            </a:solidFill>
          </a:endParaRPr>
        </a:p>
      </dsp:txBody>
      <dsp:txXfrm rot="-5400000">
        <a:off x="5520199" y="2146899"/>
        <a:ext cx="1685062" cy="140711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F0885-ABE9-4EFB-BADD-DACCBF224AEB}">
      <dsp:nvSpPr>
        <dsp:cNvPr id="0" name=""/>
        <dsp:cNvSpPr/>
      </dsp:nvSpPr>
      <dsp:spPr>
        <a:xfrm>
          <a:off x="195479" y="46869"/>
          <a:ext cx="6604695" cy="475389"/>
        </a:xfrm>
        <a:prstGeom prst="roundRect">
          <a:avLst>
            <a:gd name="adj" fmla="val 10000"/>
          </a:avLst>
        </a:prstGeom>
        <a:solidFill>
          <a:schemeClr val="accent2">
            <a:lumMod val="60000"/>
            <a:lumOff val="40000"/>
          </a:schemeClr>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Arial" panose="020B0604020202020204" pitchFamily="34" charset="0"/>
              <a:cs typeface="Arial" panose="020B0604020202020204" pitchFamily="34" charset="0"/>
            </a:rPr>
            <a:t>Hold Grievance Resolution Committee meeting</a:t>
          </a:r>
          <a:endParaRPr lang="en-US" sz="2000" kern="1200" dirty="0">
            <a:solidFill>
              <a:schemeClr val="tx1"/>
            </a:solidFill>
            <a:latin typeface="Arial" panose="020B0604020202020204" pitchFamily="34" charset="0"/>
            <a:cs typeface="Arial" panose="020B0604020202020204" pitchFamily="34" charset="0"/>
          </a:endParaRPr>
        </a:p>
      </dsp:txBody>
      <dsp:txXfrm>
        <a:off x="209403" y="60793"/>
        <a:ext cx="6576847" cy="447541"/>
      </dsp:txXfrm>
    </dsp:sp>
    <dsp:sp modelId="{1ED40FC8-7E39-46E6-A5CD-E20FEF23E420}">
      <dsp:nvSpPr>
        <dsp:cNvPr id="0" name=""/>
        <dsp:cNvSpPr/>
      </dsp:nvSpPr>
      <dsp:spPr>
        <a:xfrm rot="5365959">
          <a:off x="3416093" y="513896"/>
          <a:ext cx="170426" cy="243947"/>
        </a:xfrm>
        <a:prstGeom prst="rightArrow">
          <a:avLst>
            <a:gd name="adj1" fmla="val 60000"/>
            <a:gd name="adj2" fmla="val 50000"/>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n-lt"/>
          </a:endParaRPr>
        </a:p>
      </dsp:txBody>
      <dsp:txXfrm rot="-5400000">
        <a:off x="3427869" y="550657"/>
        <a:ext cx="146369" cy="119298"/>
      </dsp:txXfrm>
    </dsp:sp>
    <dsp:sp modelId="{13E9D098-27A1-4A35-BF55-F51077B18AF5}">
      <dsp:nvSpPr>
        <dsp:cNvPr id="0" name=""/>
        <dsp:cNvSpPr/>
      </dsp:nvSpPr>
      <dsp:spPr>
        <a:xfrm>
          <a:off x="234468" y="749482"/>
          <a:ext cx="6541463" cy="559209"/>
        </a:xfrm>
        <a:prstGeom prst="roundRect">
          <a:avLst>
            <a:gd name="adj" fmla="val 10000"/>
          </a:avLst>
        </a:prstGeom>
        <a:solidFill>
          <a:schemeClr val="accent2">
            <a:lumMod val="60000"/>
            <a:lumOff val="40000"/>
          </a:schemeClr>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Arial" panose="020B0604020202020204" pitchFamily="34" charset="0"/>
              <a:cs typeface="Arial" panose="020B0604020202020204" pitchFamily="34" charset="0"/>
            </a:rPr>
            <a:t>Implementation of GRC orders in favor of investors</a:t>
          </a:r>
          <a:endParaRPr lang="en-US" sz="2000" kern="1200" dirty="0">
            <a:solidFill>
              <a:schemeClr val="tx1"/>
            </a:solidFill>
            <a:latin typeface="Arial" panose="020B0604020202020204" pitchFamily="34" charset="0"/>
            <a:cs typeface="Arial" panose="020B0604020202020204" pitchFamily="34" charset="0"/>
          </a:endParaRPr>
        </a:p>
      </dsp:txBody>
      <dsp:txXfrm>
        <a:off x="250847" y="765861"/>
        <a:ext cx="6508705" cy="526451"/>
      </dsp:txXfrm>
    </dsp:sp>
    <dsp:sp modelId="{4794E72C-3AF6-45AA-A621-9F42FD98ACBE}">
      <dsp:nvSpPr>
        <dsp:cNvPr id="0" name=""/>
        <dsp:cNvSpPr/>
      </dsp:nvSpPr>
      <dsp:spPr>
        <a:xfrm rot="5399908">
          <a:off x="3408841" y="1315211"/>
          <a:ext cx="192739" cy="243947"/>
        </a:xfrm>
        <a:prstGeom prst="rightArrow">
          <a:avLst>
            <a:gd name="adj1" fmla="val 60000"/>
            <a:gd name="adj2" fmla="val 50000"/>
          </a:avLst>
        </a:prstGeom>
        <a:solidFill>
          <a:schemeClr val="accent2">
            <a:lumMod val="75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mn-lt"/>
          </a:endParaRPr>
        </a:p>
      </dsp:txBody>
      <dsp:txXfrm rot="-5400000">
        <a:off x="3432025" y="1340815"/>
        <a:ext cx="146369" cy="134917"/>
      </dsp:txXfrm>
    </dsp:sp>
    <dsp:sp modelId="{D432D71C-C819-49E6-8B19-04BD5A9368F3}">
      <dsp:nvSpPr>
        <dsp:cNvPr id="0" name=""/>
        <dsp:cNvSpPr/>
      </dsp:nvSpPr>
      <dsp:spPr>
        <a:xfrm>
          <a:off x="220438" y="1565677"/>
          <a:ext cx="6569566" cy="542106"/>
        </a:xfrm>
        <a:prstGeom prst="roundRect">
          <a:avLst>
            <a:gd name="adj" fmla="val 10000"/>
          </a:avLst>
        </a:prstGeom>
        <a:solidFill>
          <a:schemeClr val="accent2">
            <a:lumMod val="60000"/>
            <a:lumOff val="40000"/>
          </a:schemeClr>
        </a:solidFill>
        <a:ln w="38100" cap="flat" cmpd="sng" algn="ctr">
          <a:solidFill>
            <a:schemeClr val="tx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solidFill>
                <a:schemeClr val="tx1"/>
              </a:solidFill>
              <a:latin typeface="Arial" panose="020B0604020202020204" pitchFamily="34" charset="0"/>
              <a:cs typeface="Arial" panose="020B0604020202020204" pitchFamily="34" charset="0"/>
            </a:rPr>
            <a:t>Investor or trading member can opt for Arbitration, if not satisfied</a:t>
          </a:r>
          <a:endParaRPr lang="en-US" sz="2000" kern="1200" dirty="0">
            <a:solidFill>
              <a:schemeClr val="tx1"/>
            </a:solidFill>
            <a:latin typeface="Arial" panose="020B0604020202020204" pitchFamily="34" charset="0"/>
            <a:cs typeface="Arial" panose="020B0604020202020204" pitchFamily="34" charset="0"/>
          </a:endParaRPr>
        </a:p>
      </dsp:txBody>
      <dsp:txXfrm>
        <a:off x="236316" y="1581555"/>
        <a:ext cx="6537810" cy="5103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947D9-8FAD-46C6-9103-5FAD6F361402}">
      <dsp:nvSpPr>
        <dsp:cNvPr id="0" name=""/>
        <dsp:cNvSpPr/>
      </dsp:nvSpPr>
      <dsp:spPr>
        <a:xfrm>
          <a:off x="52393" y="365612"/>
          <a:ext cx="1491127" cy="1414597"/>
        </a:xfrm>
        <a:prstGeom prst="roundRect">
          <a:avLst>
            <a:gd name="adj" fmla="val 10000"/>
          </a:avLst>
        </a:prstGeom>
        <a:solidFill>
          <a:schemeClr val="accent1">
            <a:lumMod val="40000"/>
            <a:lumOff val="60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IN" sz="1600" kern="1200" dirty="0"/>
            <a:t>Analyze the complaint</a:t>
          </a:r>
        </a:p>
      </dsp:txBody>
      <dsp:txXfrm>
        <a:off x="84947" y="398166"/>
        <a:ext cx="1426019" cy="1046361"/>
      </dsp:txXfrm>
    </dsp:sp>
    <dsp:sp modelId="{9D10BFF0-ED2E-4DD2-9D39-88C03711CD2B}">
      <dsp:nvSpPr>
        <dsp:cNvPr id="0" name=""/>
        <dsp:cNvSpPr/>
      </dsp:nvSpPr>
      <dsp:spPr>
        <a:xfrm>
          <a:off x="290124" y="178711"/>
          <a:ext cx="2927334" cy="2430957"/>
        </a:xfrm>
        <a:prstGeom prst="leftCircularArrow">
          <a:avLst>
            <a:gd name="adj1" fmla="val 3601"/>
            <a:gd name="adj2" fmla="val 447930"/>
            <a:gd name="adj3" fmla="val 2011167"/>
            <a:gd name="adj4" fmla="val 8812215"/>
            <a:gd name="adj5" fmla="val 4202"/>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860C4C12-EB4D-40CA-8BE8-7688F2860501}">
      <dsp:nvSpPr>
        <dsp:cNvPr id="0" name=""/>
        <dsp:cNvSpPr/>
      </dsp:nvSpPr>
      <dsp:spPr>
        <a:xfrm>
          <a:off x="138321" y="1307286"/>
          <a:ext cx="1435897" cy="621459"/>
        </a:xfrm>
        <a:prstGeom prst="roundRect">
          <a:avLst>
            <a:gd name="adj" fmla="val 10000"/>
          </a:avLst>
        </a:prstGeom>
        <a:solidFill>
          <a:schemeClr val="accent1">
            <a:lumMod val="5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a:t>Go through records</a:t>
          </a:r>
        </a:p>
      </dsp:txBody>
      <dsp:txXfrm>
        <a:off x="156523" y="1325488"/>
        <a:ext cx="1399493" cy="585055"/>
      </dsp:txXfrm>
    </dsp:sp>
    <dsp:sp modelId="{BB733B7D-DECF-4227-BB4B-E55F11A76106}">
      <dsp:nvSpPr>
        <dsp:cNvPr id="0" name=""/>
        <dsp:cNvSpPr/>
      </dsp:nvSpPr>
      <dsp:spPr>
        <a:xfrm>
          <a:off x="2142900" y="200713"/>
          <a:ext cx="1863433" cy="1720476"/>
        </a:xfrm>
        <a:prstGeom prst="roundRect">
          <a:avLst>
            <a:gd name="adj" fmla="val 10000"/>
          </a:avLst>
        </a:prstGeom>
        <a:solidFill>
          <a:schemeClr val="accent1">
            <a:lumMod val="40000"/>
            <a:lumOff val="60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IN" sz="1600" kern="1200" dirty="0"/>
            <a:t>Opportunity for both </a:t>
          </a:r>
          <a:r>
            <a:rPr lang="en-IN" sz="1600" kern="1200" dirty="0" smtClean="0"/>
            <a:t>parties </a:t>
          </a:r>
          <a:r>
            <a:rPr lang="en-IN" sz="1600" kern="1200" dirty="0"/>
            <a:t>to represent their case</a:t>
          </a:r>
        </a:p>
      </dsp:txBody>
      <dsp:txXfrm>
        <a:off x="2182493" y="608979"/>
        <a:ext cx="1784247" cy="1272616"/>
      </dsp:txXfrm>
    </dsp:sp>
    <dsp:sp modelId="{10B4CEB3-7BC2-4620-AB1E-8232FB09B902}">
      <dsp:nvSpPr>
        <dsp:cNvPr id="0" name=""/>
        <dsp:cNvSpPr/>
      </dsp:nvSpPr>
      <dsp:spPr>
        <a:xfrm>
          <a:off x="2973416" y="-503963"/>
          <a:ext cx="2347724" cy="2347724"/>
        </a:xfrm>
        <a:prstGeom prst="circularArrow">
          <a:avLst>
            <a:gd name="adj1" fmla="val 3729"/>
            <a:gd name="adj2" fmla="val 465232"/>
            <a:gd name="adj3" fmla="val 19815343"/>
            <a:gd name="adj4" fmla="val 13031597"/>
            <a:gd name="adj5" fmla="val 4351"/>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EFF98B66-B8C9-4113-8320-702FAD045C1E}">
      <dsp:nvSpPr>
        <dsp:cNvPr id="0" name=""/>
        <dsp:cNvSpPr/>
      </dsp:nvSpPr>
      <dsp:spPr>
        <a:xfrm>
          <a:off x="2596171" y="17626"/>
          <a:ext cx="1383120" cy="645477"/>
        </a:xfrm>
        <a:prstGeom prst="roundRect">
          <a:avLst>
            <a:gd name="adj" fmla="val 10000"/>
          </a:avLst>
        </a:prstGeom>
        <a:solidFill>
          <a:schemeClr val="accent1">
            <a:lumMod val="5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a:t>Hear both the parties</a:t>
          </a:r>
        </a:p>
      </dsp:txBody>
      <dsp:txXfrm>
        <a:off x="2615076" y="36531"/>
        <a:ext cx="1345310" cy="607667"/>
      </dsp:txXfrm>
    </dsp:sp>
    <dsp:sp modelId="{8A3D78E5-B5EA-4DAF-A2AD-D8DB7BE543A1}">
      <dsp:nvSpPr>
        <dsp:cNvPr id="0" name=""/>
        <dsp:cNvSpPr/>
      </dsp:nvSpPr>
      <dsp:spPr>
        <a:xfrm>
          <a:off x="4423227" y="331790"/>
          <a:ext cx="1715262" cy="1358015"/>
        </a:xfrm>
        <a:prstGeom prst="roundRect">
          <a:avLst>
            <a:gd name="adj" fmla="val 10000"/>
          </a:avLst>
        </a:prstGeom>
        <a:solidFill>
          <a:schemeClr val="accent1">
            <a:lumMod val="40000"/>
            <a:lumOff val="60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IN" sz="1600" kern="1200" dirty="0"/>
            <a:t>Detailed discussion and/or clarification</a:t>
          </a:r>
        </a:p>
      </dsp:txBody>
      <dsp:txXfrm>
        <a:off x="4454479" y="363042"/>
        <a:ext cx="1652758" cy="1004508"/>
      </dsp:txXfrm>
    </dsp:sp>
    <dsp:sp modelId="{5E4378E0-2532-4193-AE90-539D3E723B97}">
      <dsp:nvSpPr>
        <dsp:cNvPr id="0" name=""/>
        <dsp:cNvSpPr/>
      </dsp:nvSpPr>
      <dsp:spPr>
        <a:xfrm>
          <a:off x="4146978" y="278004"/>
          <a:ext cx="3888369" cy="2414491"/>
        </a:xfrm>
        <a:prstGeom prst="leftCircularArrow">
          <a:avLst>
            <a:gd name="adj1" fmla="val 3626"/>
            <a:gd name="adj2" fmla="val 451250"/>
            <a:gd name="adj3" fmla="val 1827444"/>
            <a:gd name="adj4" fmla="val 8625172"/>
            <a:gd name="adj5" fmla="val 4230"/>
          </a:avLst>
        </a:prstGeom>
        <a:solidFill>
          <a:schemeClr val="dk1"/>
        </a:solidFill>
        <a:ln w="25400" cap="flat" cmpd="sng" algn="ctr">
          <a:solidFill>
            <a:schemeClr val="dk1">
              <a:shade val="50000"/>
            </a:schemeClr>
          </a:solidFill>
          <a:prstDash val="solid"/>
        </a:ln>
        <a:effectLst/>
      </dsp:spPr>
      <dsp:style>
        <a:lnRef idx="2">
          <a:schemeClr val="dk1">
            <a:shade val="50000"/>
          </a:schemeClr>
        </a:lnRef>
        <a:fillRef idx="1">
          <a:schemeClr val="dk1"/>
        </a:fillRef>
        <a:effectRef idx="0">
          <a:schemeClr val="dk1"/>
        </a:effectRef>
        <a:fontRef idx="minor">
          <a:schemeClr val="lt1"/>
        </a:fontRef>
      </dsp:style>
    </dsp:sp>
    <dsp:sp modelId="{A9823239-E5FF-4091-84B7-30F9514CC79F}">
      <dsp:nvSpPr>
        <dsp:cNvPr id="0" name=""/>
        <dsp:cNvSpPr/>
      </dsp:nvSpPr>
      <dsp:spPr>
        <a:xfrm>
          <a:off x="4499515" y="1397018"/>
          <a:ext cx="1415896" cy="650758"/>
        </a:xfrm>
        <a:prstGeom prst="roundRect">
          <a:avLst>
            <a:gd name="adj" fmla="val 10000"/>
          </a:avLst>
        </a:prstGeom>
        <a:solidFill>
          <a:schemeClr val="accent1">
            <a:lumMod val="5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a:t>Discuss for redressal</a:t>
          </a:r>
        </a:p>
      </dsp:txBody>
      <dsp:txXfrm>
        <a:off x="4518575" y="1416078"/>
        <a:ext cx="1377776" cy="612638"/>
      </dsp:txXfrm>
    </dsp:sp>
    <dsp:sp modelId="{4E0D6C0D-BFCB-4C2B-A3DD-34BF954F8A0F}">
      <dsp:nvSpPr>
        <dsp:cNvPr id="0" name=""/>
        <dsp:cNvSpPr/>
      </dsp:nvSpPr>
      <dsp:spPr>
        <a:xfrm>
          <a:off x="6615826" y="100129"/>
          <a:ext cx="1572688" cy="1948552"/>
        </a:xfrm>
        <a:prstGeom prst="roundRect">
          <a:avLst>
            <a:gd name="adj" fmla="val 10000"/>
          </a:avLst>
        </a:prstGeom>
        <a:solidFill>
          <a:schemeClr val="accent1">
            <a:lumMod val="40000"/>
            <a:lumOff val="60000"/>
          </a:schemeClr>
        </a:solidFill>
        <a:ln w="9525" cap="flat" cmpd="sng" algn="ctr">
          <a:solidFill>
            <a:schemeClr val="tx1"/>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endParaRPr lang="en-IN" sz="1600" kern="1200" dirty="0"/>
        </a:p>
        <a:p>
          <a:pPr marL="171450" lvl="1" indent="-171450" algn="l" defTabSz="711200">
            <a:lnSpc>
              <a:spcPct val="90000"/>
            </a:lnSpc>
            <a:spcBef>
              <a:spcPct val="0"/>
            </a:spcBef>
            <a:spcAft>
              <a:spcPct val="15000"/>
            </a:spcAft>
            <a:buChar char="••"/>
          </a:pPr>
          <a:r>
            <a:rPr lang="en-IN" sz="1600" kern="1200" dirty="0" smtClean="0"/>
            <a:t>Prepare order mentioning admissible claim value</a:t>
          </a:r>
          <a:endParaRPr lang="en-IN" sz="1600" kern="1200" dirty="0"/>
        </a:p>
      </dsp:txBody>
      <dsp:txXfrm>
        <a:off x="6660668" y="562518"/>
        <a:ext cx="1483004" cy="1441321"/>
      </dsp:txXfrm>
    </dsp:sp>
    <dsp:sp modelId="{2AC06889-1733-450E-9FEC-B2CFBD50A4D2}">
      <dsp:nvSpPr>
        <dsp:cNvPr id="0" name=""/>
        <dsp:cNvSpPr/>
      </dsp:nvSpPr>
      <dsp:spPr>
        <a:xfrm>
          <a:off x="6844119" y="0"/>
          <a:ext cx="1346479" cy="667343"/>
        </a:xfrm>
        <a:prstGeom prst="roundRect">
          <a:avLst>
            <a:gd name="adj" fmla="val 10000"/>
          </a:avLst>
        </a:prstGeom>
        <a:solidFill>
          <a:schemeClr val="accent1">
            <a:lumMod val="50000"/>
          </a:schemeClr>
        </a:solidFill>
        <a:ln w="38100" cap="flat" cmpd="sng" algn="ctr">
          <a:solidFill>
            <a:schemeClr val="accent6">
              <a:lumMod val="60000"/>
              <a:lumOff val="40000"/>
            </a:schemeClr>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a:t>Record admissibility of claim value</a:t>
          </a:r>
        </a:p>
      </dsp:txBody>
      <dsp:txXfrm>
        <a:off x="6863665" y="19546"/>
        <a:ext cx="1307387" cy="6282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7099-CB26-4B3D-8F64-54E0D804EDBF}">
      <dsp:nvSpPr>
        <dsp:cNvPr id="0" name=""/>
        <dsp:cNvSpPr/>
      </dsp:nvSpPr>
      <dsp:spPr>
        <a:xfrm>
          <a:off x="0" y="0"/>
          <a:ext cx="8839200" cy="384536"/>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0" i="0" strike="noStrike" kern="1200" dirty="0">
              <a:solidFill>
                <a:schemeClr val="bg1"/>
              </a:solidFill>
              <a:latin typeface="Arial" panose="020B0604020202020204" pitchFamily="34" charset="0"/>
              <a:cs typeface="Arial" panose="020B0604020202020204" pitchFamily="34" charset="0"/>
            </a:rPr>
            <a:t>Applicant submits arbitration</a:t>
          </a:r>
          <a:r>
            <a:rPr lang="en-US" sz="2400" b="0" i="0" strike="noStrike" kern="1200" baseline="0" dirty="0">
              <a:solidFill>
                <a:schemeClr val="bg1"/>
              </a:solidFill>
              <a:latin typeface="Arial" panose="020B0604020202020204" pitchFamily="34" charset="0"/>
              <a:cs typeface="Arial" panose="020B0604020202020204" pitchFamily="34" charset="0"/>
            </a:rPr>
            <a:t> </a:t>
          </a:r>
          <a:r>
            <a:rPr lang="en-US" sz="2400" b="0" i="0" strike="noStrike" kern="1200" dirty="0">
              <a:solidFill>
                <a:schemeClr val="bg1"/>
              </a:solidFill>
              <a:latin typeface="Arial" panose="020B0604020202020204" pitchFamily="34" charset="0"/>
              <a:cs typeface="Arial" panose="020B0604020202020204" pitchFamily="34" charset="0"/>
            </a:rPr>
            <a:t>application to Exchange</a:t>
          </a:r>
          <a:endParaRPr lang="en-US" sz="2400" b="0" kern="1200" dirty="0">
            <a:solidFill>
              <a:schemeClr val="bg1"/>
            </a:solidFill>
            <a:latin typeface="Arial" panose="020B0604020202020204" pitchFamily="34" charset="0"/>
            <a:cs typeface="Arial" panose="020B0604020202020204" pitchFamily="34" charset="0"/>
          </a:endParaRPr>
        </a:p>
      </dsp:txBody>
      <dsp:txXfrm>
        <a:off x="11263" y="11263"/>
        <a:ext cx="8816674" cy="362010"/>
      </dsp:txXfrm>
    </dsp:sp>
    <dsp:sp modelId="{048108E8-EE91-477A-8613-2BCBE62CED84}">
      <dsp:nvSpPr>
        <dsp:cNvPr id="0" name=""/>
        <dsp:cNvSpPr/>
      </dsp:nvSpPr>
      <dsp:spPr>
        <a:xfrm rot="5400000">
          <a:off x="4345299" y="397083"/>
          <a:ext cx="1486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409303"/>
        <a:ext cx="103825" cy="104021"/>
      </dsp:txXfrm>
    </dsp:sp>
    <dsp:sp modelId="{4BE0797B-F13F-4676-8B73-21D0DBC79D03}">
      <dsp:nvSpPr>
        <dsp:cNvPr id="0" name=""/>
        <dsp:cNvSpPr/>
      </dsp:nvSpPr>
      <dsp:spPr>
        <a:xfrm>
          <a:off x="0" y="582671"/>
          <a:ext cx="8839200" cy="384536"/>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strike="noStrike" kern="1200" dirty="0">
              <a:solidFill>
                <a:schemeClr val="tx1"/>
              </a:solidFill>
              <a:latin typeface="Arial" panose="020B0604020202020204" pitchFamily="34" charset="0"/>
              <a:cs typeface="Arial" panose="020B0604020202020204" pitchFamily="34" charset="0"/>
            </a:rPr>
            <a:t>Application is verified and sent to Respondent</a:t>
          </a:r>
          <a:endParaRPr lang="en-US" sz="2400" b="0" kern="1200" dirty="0">
            <a:solidFill>
              <a:schemeClr val="tx1"/>
            </a:solidFill>
            <a:latin typeface="Arial" panose="020B0604020202020204" pitchFamily="34" charset="0"/>
            <a:cs typeface="Arial" panose="020B0604020202020204" pitchFamily="34" charset="0"/>
          </a:endParaRPr>
        </a:p>
      </dsp:txBody>
      <dsp:txXfrm>
        <a:off x="11263" y="593934"/>
        <a:ext cx="8816674" cy="362010"/>
      </dsp:txXfrm>
    </dsp:sp>
    <dsp:sp modelId="{0DC4D4AB-4342-4BD6-AFCA-72E9F6786AA4}">
      <dsp:nvSpPr>
        <dsp:cNvPr id="0" name=""/>
        <dsp:cNvSpPr/>
      </dsp:nvSpPr>
      <dsp:spPr>
        <a:xfrm rot="5400000">
          <a:off x="4347499" y="976821"/>
          <a:ext cx="144201" cy="173041"/>
        </a:xfrm>
        <a:prstGeom prst="rightArrow">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991241"/>
        <a:ext cx="103825" cy="100941"/>
      </dsp:txXfrm>
    </dsp:sp>
    <dsp:sp modelId="{4D4E57E4-288B-42F4-A9ED-E177EB07C593}">
      <dsp:nvSpPr>
        <dsp:cNvPr id="0" name=""/>
        <dsp:cNvSpPr/>
      </dsp:nvSpPr>
      <dsp:spPr>
        <a:xfrm>
          <a:off x="0" y="1159476"/>
          <a:ext cx="8839200" cy="612324"/>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strike="noStrike" kern="1200" dirty="0">
              <a:solidFill>
                <a:schemeClr val="bg1"/>
              </a:solidFill>
              <a:latin typeface="Arial" panose="020B0604020202020204" pitchFamily="34" charset="0"/>
              <a:cs typeface="Arial" panose="020B0604020202020204" pitchFamily="34" charset="0"/>
            </a:rPr>
            <a:t>Arbitrator appointed through CAAP and documents forwarded </a:t>
          </a:r>
          <a:endParaRPr lang="en-US" sz="2400" b="0" kern="1200" dirty="0">
            <a:solidFill>
              <a:schemeClr val="bg1"/>
            </a:solidFill>
            <a:latin typeface="Arial" panose="020B0604020202020204" pitchFamily="34" charset="0"/>
            <a:cs typeface="Arial" panose="020B0604020202020204" pitchFamily="34" charset="0"/>
          </a:endParaRPr>
        </a:p>
      </dsp:txBody>
      <dsp:txXfrm>
        <a:off x="17934" y="1177410"/>
        <a:ext cx="8803332" cy="576456"/>
      </dsp:txXfrm>
    </dsp:sp>
    <dsp:sp modelId="{C2BA112B-9579-410F-9200-77AE48FD2E7A}">
      <dsp:nvSpPr>
        <dsp:cNvPr id="0" name=""/>
        <dsp:cNvSpPr/>
      </dsp:nvSpPr>
      <dsp:spPr>
        <a:xfrm rot="5400000">
          <a:off x="4347499" y="1781413"/>
          <a:ext cx="1442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1795833"/>
        <a:ext cx="103825" cy="100941"/>
      </dsp:txXfrm>
    </dsp:sp>
    <dsp:sp modelId="{6CA2DCF0-00A1-4826-92B8-5758C626F940}">
      <dsp:nvSpPr>
        <dsp:cNvPr id="0" name=""/>
        <dsp:cNvSpPr/>
      </dsp:nvSpPr>
      <dsp:spPr>
        <a:xfrm>
          <a:off x="0" y="1964068"/>
          <a:ext cx="8839200" cy="384536"/>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strike="noStrike" kern="1200" dirty="0">
              <a:solidFill>
                <a:schemeClr val="tx1"/>
              </a:solidFill>
              <a:latin typeface="Arial" panose="020B0604020202020204" pitchFamily="34" charset="0"/>
              <a:cs typeface="Arial" panose="020B0604020202020204" pitchFamily="34" charset="0"/>
            </a:rPr>
            <a:t>Hearings held by arbitrator</a:t>
          </a:r>
          <a:endParaRPr lang="en-US" sz="2400" b="0" kern="1200" dirty="0">
            <a:solidFill>
              <a:schemeClr val="tx1"/>
            </a:solidFill>
            <a:latin typeface="Arial" panose="020B0604020202020204" pitchFamily="34" charset="0"/>
            <a:cs typeface="Arial" panose="020B0604020202020204" pitchFamily="34" charset="0"/>
          </a:endParaRPr>
        </a:p>
      </dsp:txBody>
      <dsp:txXfrm>
        <a:off x="11263" y="1975331"/>
        <a:ext cx="8816674" cy="362010"/>
      </dsp:txXfrm>
    </dsp:sp>
    <dsp:sp modelId="{1F3E1F27-D28B-42E8-B79D-1F2E6DD1AE8B}">
      <dsp:nvSpPr>
        <dsp:cNvPr id="0" name=""/>
        <dsp:cNvSpPr/>
      </dsp:nvSpPr>
      <dsp:spPr>
        <a:xfrm rot="5400000">
          <a:off x="4347499" y="2358217"/>
          <a:ext cx="1442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2372637"/>
        <a:ext cx="103825" cy="100941"/>
      </dsp:txXfrm>
    </dsp:sp>
    <dsp:sp modelId="{AC7EDB2A-27BF-470A-AA55-C00D8768B74E}">
      <dsp:nvSpPr>
        <dsp:cNvPr id="0" name=""/>
        <dsp:cNvSpPr/>
      </dsp:nvSpPr>
      <dsp:spPr>
        <a:xfrm>
          <a:off x="0" y="2540872"/>
          <a:ext cx="8839200" cy="384536"/>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strike="noStrike" kern="1200" dirty="0">
              <a:solidFill>
                <a:schemeClr val="bg1"/>
              </a:solidFill>
              <a:latin typeface="Arial" panose="020B0604020202020204" pitchFamily="34" charset="0"/>
              <a:cs typeface="Arial" panose="020B0604020202020204" pitchFamily="34" charset="0"/>
            </a:rPr>
            <a:t>Arbitrator  passes</a:t>
          </a:r>
          <a:r>
            <a:rPr lang="en-US" sz="2400" b="0" i="0" strike="noStrike" kern="1200" baseline="0" dirty="0">
              <a:solidFill>
                <a:schemeClr val="bg1"/>
              </a:solidFill>
              <a:latin typeface="Arial" panose="020B0604020202020204" pitchFamily="34" charset="0"/>
              <a:cs typeface="Arial" panose="020B0604020202020204" pitchFamily="34" charset="0"/>
            </a:rPr>
            <a:t> </a:t>
          </a:r>
          <a:r>
            <a:rPr lang="en-US" sz="2400" b="0" i="0" strike="noStrike" kern="1200" dirty="0">
              <a:solidFill>
                <a:schemeClr val="bg1"/>
              </a:solidFill>
              <a:latin typeface="Arial" panose="020B0604020202020204" pitchFamily="34" charset="0"/>
              <a:cs typeface="Arial" panose="020B0604020202020204" pitchFamily="34" charset="0"/>
            </a:rPr>
            <a:t>award</a:t>
          </a:r>
          <a:endParaRPr lang="en-US" sz="2400" b="0" kern="1200" dirty="0">
            <a:solidFill>
              <a:schemeClr val="bg1"/>
            </a:solidFill>
            <a:latin typeface="Arial" panose="020B0604020202020204" pitchFamily="34" charset="0"/>
            <a:cs typeface="Arial" panose="020B0604020202020204" pitchFamily="34" charset="0"/>
          </a:endParaRPr>
        </a:p>
      </dsp:txBody>
      <dsp:txXfrm>
        <a:off x="11263" y="2552135"/>
        <a:ext cx="8816674" cy="362010"/>
      </dsp:txXfrm>
    </dsp:sp>
    <dsp:sp modelId="{D8D35E17-B2DA-443C-8109-9D01A9C3AC60}">
      <dsp:nvSpPr>
        <dsp:cNvPr id="0" name=""/>
        <dsp:cNvSpPr/>
      </dsp:nvSpPr>
      <dsp:spPr>
        <a:xfrm rot="5400000">
          <a:off x="4331201" y="2956753"/>
          <a:ext cx="176797"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2954875"/>
        <a:ext cx="103825" cy="124885"/>
      </dsp:txXfrm>
    </dsp:sp>
    <dsp:sp modelId="{8CCF0885-ABE9-4EFB-BADD-DACCBF224AEB}">
      <dsp:nvSpPr>
        <dsp:cNvPr id="0" name=""/>
        <dsp:cNvSpPr/>
      </dsp:nvSpPr>
      <dsp:spPr>
        <a:xfrm>
          <a:off x="0" y="3161139"/>
          <a:ext cx="8839200" cy="337211"/>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solidFill>
                <a:schemeClr val="tx1"/>
              </a:solidFill>
              <a:latin typeface="Arial" panose="020B0604020202020204" pitchFamily="34" charset="0"/>
              <a:cs typeface="Arial" panose="020B0604020202020204" pitchFamily="34" charset="0"/>
            </a:rPr>
            <a:t>Award debited if in favor of constituent</a:t>
          </a:r>
        </a:p>
      </dsp:txBody>
      <dsp:txXfrm>
        <a:off x="9877" y="3171016"/>
        <a:ext cx="8819446" cy="317457"/>
      </dsp:txXfrm>
    </dsp:sp>
    <dsp:sp modelId="{1ED40FC8-7E39-46E6-A5CD-E20FEF23E420}">
      <dsp:nvSpPr>
        <dsp:cNvPr id="0" name=""/>
        <dsp:cNvSpPr/>
      </dsp:nvSpPr>
      <dsp:spPr>
        <a:xfrm rot="5400000">
          <a:off x="4363797" y="3486232"/>
          <a:ext cx="111604"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3516951"/>
        <a:ext cx="103825" cy="78123"/>
      </dsp:txXfrm>
    </dsp:sp>
    <dsp:sp modelId="{13E9D098-27A1-4A35-BF55-F51077B18AF5}">
      <dsp:nvSpPr>
        <dsp:cNvPr id="0" name=""/>
        <dsp:cNvSpPr/>
      </dsp:nvSpPr>
      <dsp:spPr>
        <a:xfrm>
          <a:off x="0" y="3647156"/>
          <a:ext cx="8839200" cy="396668"/>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solidFill>
                <a:schemeClr val="bg1"/>
              </a:solidFill>
              <a:latin typeface="Arial" panose="020B0604020202020204" pitchFamily="34" charset="0"/>
              <a:cs typeface="Arial" panose="020B0604020202020204" pitchFamily="34" charset="0"/>
            </a:rPr>
            <a:t>Appeal filed by aggrieved party</a:t>
          </a:r>
        </a:p>
      </dsp:txBody>
      <dsp:txXfrm>
        <a:off x="11618" y="3658774"/>
        <a:ext cx="8815964" cy="373432"/>
      </dsp:txXfrm>
    </dsp:sp>
    <dsp:sp modelId="{4794E72C-3AF6-45AA-A621-9F42FD98ACBE}">
      <dsp:nvSpPr>
        <dsp:cNvPr id="0" name=""/>
        <dsp:cNvSpPr/>
      </dsp:nvSpPr>
      <dsp:spPr>
        <a:xfrm rot="5400000">
          <a:off x="4347499" y="4053438"/>
          <a:ext cx="1442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4067858"/>
        <a:ext cx="103825" cy="100941"/>
      </dsp:txXfrm>
    </dsp:sp>
    <dsp:sp modelId="{D432D71C-C819-49E6-8B19-04BD5A9368F3}">
      <dsp:nvSpPr>
        <dsp:cNvPr id="0" name=""/>
        <dsp:cNvSpPr/>
      </dsp:nvSpPr>
      <dsp:spPr>
        <a:xfrm>
          <a:off x="0" y="4236093"/>
          <a:ext cx="8839200" cy="384536"/>
        </a:xfrm>
        <a:prstGeom prst="roundRect">
          <a:avLst>
            <a:gd name="adj" fmla="val 10000"/>
          </a:avLst>
        </a:prstGeom>
        <a:solidFill>
          <a:schemeClr val="accent4">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solidFill>
                <a:schemeClr val="tx1"/>
              </a:solidFill>
              <a:latin typeface="Arial" panose="020B0604020202020204" pitchFamily="34" charset="0"/>
              <a:cs typeface="Arial" panose="020B0604020202020204" pitchFamily="34" charset="0"/>
            </a:rPr>
            <a:t>Hearings held and appeal award passed</a:t>
          </a:r>
        </a:p>
      </dsp:txBody>
      <dsp:txXfrm>
        <a:off x="11263" y="4247356"/>
        <a:ext cx="8816674" cy="362010"/>
      </dsp:txXfrm>
    </dsp:sp>
    <dsp:sp modelId="{D870C906-FAD0-43E6-ADE8-3DF1189E3172}">
      <dsp:nvSpPr>
        <dsp:cNvPr id="0" name=""/>
        <dsp:cNvSpPr/>
      </dsp:nvSpPr>
      <dsp:spPr>
        <a:xfrm rot="5400000">
          <a:off x="4347499" y="4630242"/>
          <a:ext cx="144201" cy="173041"/>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solidFill>
              <a:schemeClr val="tx1"/>
            </a:solidFill>
            <a:latin typeface="Garamond" pitchFamily="18" charset="0"/>
          </a:endParaRPr>
        </a:p>
      </dsp:txBody>
      <dsp:txXfrm rot="-5400000">
        <a:off x="4367687" y="4644662"/>
        <a:ext cx="103825" cy="100941"/>
      </dsp:txXfrm>
    </dsp:sp>
    <dsp:sp modelId="{4C746629-D9F6-4836-B875-CF1C8F2CBA99}">
      <dsp:nvSpPr>
        <dsp:cNvPr id="0" name=""/>
        <dsp:cNvSpPr/>
      </dsp:nvSpPr>
      <dsp:spPr>
        <a:xfrm>
          <a:off x="0" y="4812897"/>
          <a:ext cx="8839200" cy="384536"/>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solidFill>
                <a:schemeClr val="bg1"/>
              </a:solidFill>
              <a:latin typeface="Arial" panose="020B0604020202020204" pitchFamily="34" charset="0"/>
              <a:cs typeface="Arial" panose="020B0604020202020204" pitchFamily="34" charset="0"/>
            </a:rPr>
            <a:t>Petition filed u/s 34 in Court</a:t>
          </a:r>
        </a:p>
      </dsp:txBody>
      <dsp:txXfrm>
        <a:off x="11263" y="4824160"/>
        <a:ext cx="8816674" cy="3620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DF090-66F0-4DC4-B5EA-F331DCAA76B5}">
      <dsp:nvSpPr>
        <dsp:cNvPr id="0" name=""/>
        <dsp:cNvSpPr/>
      </dsp:nvSpPr>
      <dsp:spPr>
        <a:xfrm>
          <a:off x="2052700" y="0"/>
          <a:ext cx="4977191" cy="497719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1FE1EF-8E9E-4085-AAB0-82D83742FF07}">
      <dsp:nvSpPr>
        <dsp:cNvPr id="0" name=""/>
        <dsp:cNvSpPr/>
      </dsp:nvSpPr>
      <dsp:spPr>
        <a:xfrm>
          <a:off x="870865" y="297397"/>
          <a:ext cx="3381802" cy="1990876"/>
        </a:xfrm>
        <a:prstGeom prst="roundRect">
          <a:avLst/>
        </a:prstGeom>
        <a:solidFill>
          <a:schemeClr val="accent1">
            <a:lumMod val="40000"/>
            <a:lumOff val="60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Physical Complaint</a:t>
          </a:r>
          <a:endParaRPr lang="en-US" sz="1600" b="1" kern="1200" dirty="0">
            <a:solidFill>
              <a:schemeClr val="tx1"/>
            </a:solidFill>
          </a:endParaRPr>
        </a:p>
        <a:p>
          <a:pPr marL="171450" lvl="1" indent="-171450" algn="just" defTabSz="711200">
            <a:lnSpc>
              <a:spcPct val="90000"/>
            </a:lnSpc>
            <a:spcBef>
              <a:spcPct val="0"/>
            </a:spcBef>
            <a:spcAft>
              <a:spcPct val="15000"/>
            </a:spcAft>
            <a:buChar char="••"/>
          </a:pPr>
          <a:r>
            <a:rPr lang="en-US" sz="1600" kern="1200" dirty="0" smtClean="0">
              <a:solidFill>
                <a:schemeClr val="tx1"/>
              </a:solidFill>
            </a:rPr>
            <a:t>Filing of complaints at concerned regional investor </a:t>
          </a:r>
          <a:r>
            <a:rPr lang="en-US" sz="1600" kern="1200" dirty="0" err="1" smtClean="0">
              <a:solidFill>
                <a:schemeClr val="tx1"/>
              </a:solidFill>
            </a:rPr>
            <a:t>centre</a:t>
          </a:r>
          <a:r>
            <a:rPr lang="en-US" sz="1600" kern="1200" dirty="0" smtClean="0">
              <a:solidFill>
                <a:schemeClr val="tx1"/>
              </a:solidFill>
            </a:rPr>
            <a:t> of BSE Ltd., </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List of Investor Service Centers available at: </a:t>
          </a:r>
          <a:r>
            <a:rPr lang="en-US" altLang="en-US" sz="1600" kern="1200" dirty="0" smtClean="0">
              <a:solidFill>
                <a:schemeClr val="tx1"/>
              </a:solidFill>
              <a:hlinkClick xmlns:r="http://schemas.openxmlformats.org/officeDocument/2006/relationships" r:id="rId1"/>
            </a:rPr>
            <a:t>https://www.bseindia.com/static/investors/cac_tm.aspx</a:t>
          </a:r>
          <a:endParaRPr lang="en-US" sz="1600" kern="1200" dirty="0">
            <a:solidFill>
              <a:schemeClr val="tx1"/>
            </a:solidFill>
          </a:endParaRPr>
        </a:p>
      </dsp:txBody>
      <dsp:txXfrm>
        <a:off x="968052" y="394584"/>
        <a:ext cx="3187428" cy="1796502"/>
      </dsp:txXfrm>
    </dsp:sp>
    <dsp:sp modelId="{81458A6E-BDEA-4C86-AF58-CE178896CDC0}">
      <dsp:nvSpPr>
        <dsp:cNvPr id="0" name=""/>
        <dsp:cNvSpPr/>
      </dsp:nvSpPr>
      <dsp:spPr>
        <a:xfrm>
          <a:off x="4777682" y="323517"/>
          <a:ext cx="3381802" cy="1990876"/>
        </a:xfrm>
        <a:prstGeom prst="roundRect">
          <a:avLst/>
        </a:prstGeom>
        <a:solidFill>
          <a:schemeClr val="accent6">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err="1" smtClean="0">
              <a:solidFill>
                <a:schemeClr val="tx1"/>
              </a:solidFill>
            </a:rPr>
            <a:t>eComplaint</a:t>
          </a:r>
          <a:r>
            <a:rPr lang="en-US" sz="1600" b="1" kern="1200" dirty="0" smtClean="0">
              <a:solidFill>
                <a:schemeClr val="tx1"/>
              </a:solidFill>
            </a:rPr>
            <a:t> Portal</a:t>
          </a: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Lodging of complaints through Exchange’s website under e-Complaint Registration at following link: </a:t>
          </a:r>
          <a:r>
            <a:rPr lang="en-US" altLang="en-US" sz="1600" b="1" kern="1200" dirty="0" smtClean="0">
              <a:solidFill>
                <a:schemeClr val="tx1"/>
              </a:solidFill>
              <a:hlinkClick xmlns:r="http://schemas.openxmlformats.org/officeDocument/2006/relationships" r:id="rId2"/>
            </a:rPr>
            <a:t>https://bsecrs.bseindia.com/ecomplaint/frmInvestorHome.aspx</a:t>
          </a:r>
          <a:endParaRPr lang="en-US" sz="1600" b="1" kern="1200" dirty="0">
            <a:solidFill>
              <a:schemeClr val="tx1"/>
            </a:solidFill>
          </a:endParaRPr>
        </a:p>
      </dsp:txBody>
      <dsp:txXfrm>
        <a:off x="4874869" y="420704"/>
        <a:ext cx="3187428" cy="1796502"/>
      </dsp:txXfrm>
    </dsp:sp>
    <dsp:sp modelId="{099E3978-33C4-4A7E-B92F-C7726DF08A9E}">
      <dsp:nvSpPr>
        <dsp:cNvPr id="0" name=""/>
        <dsp:cNvSpPr/>
      </dsp:nvSpPr>
      <dsp:spPr>
        <a:xfrm>
          <a:off x="870865" y="2636676"/>
          <a:ext cx="3381802" cy="1990876"/>
        </a:xfrm>
        <a:prstGeom prst="roundRect">
          <a:avLst/>
        </a:prstGeom>
        <a:solidFill>
          <a:schemeClr val="accent6">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SCORES</a:t>
          </a:r>
        </a:p>
        <a:p>
          <a:pPr lvl="0" algn="ctr" defTabSz="711200">
            <a:lnSpc>
              <a:spcPct val="90000"/>
            </a:lnSpc>
            <a:spcBef>
              <a:spcPct val="0"/>
            </a:spcBef>
            <a:spcAft>
              <a:spcPct val="35000"/>
            </a:spcAft>
          </a:pP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Lodging of complaints on SEBI SCORES.</a:t>
          </a:r>
          <a:endParaRPr lang="en-US" sz="1600" kern="1200" dirty="0">
            <a:solidFill>
              <a:schemeClr val="tx1"/>
            </a:solidFill>
          </a:endParaRPr>
        </a:p>
      </dsp:txBody>
      <dsp:txXfrm>
        <a:off x="968052" y="2733863"/>
        <a:ext cx="3187428" cy="1796502"/>
      </dsp:txXfrm>
    </dsp:sp>
    <dsp:sp modelId="{BF8A5142-3F5D-43FE-BAEA-0C55C421CD21}">
      <dsp:nvSpPr>
        <dsp:cNvPr id="0" name=""/>
        <dsp:cNvSpPr/>
      </dsp:nvSpPr>
      <dsp:spPr>
        <a:xfrm>
          <a:off x="4777682" y="2662797"/>
          <a:ext cx="3381802" cy="1990876"/>
        </a:xfrm>
        <a:prstGeom prst="roundRect">
          <a:avLst/>
        </a:prstGeom>
        <a:solidFill>
          <a:schemeClr val="accent1">
            <a:lumMod val="40000"/>
            <a:lumOff val="6000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solidFill>
                <a:schemeClr val="tx1"/>
              </a:solidFill>
            </a:rPr>
            <a:t>Email</a:t>
          </a:r>
        </a:p>
        <a:p>
          <a:pPr lvl="0" algn="ctr" defTabSz="711200">
            <a:lnSpc>
              <a:spcPct val="90000"/>
            </a:lnSpc>
            <a:spcBef>
              <a:spcPct val="0"/>
            </a:spcBef>
            <a:spcAft>
              <a:spcPct val="35000"/>
            </a:spcAft>
          </a:pPr>
          <a:endParaRPr lang="en-US" sz="1600" b="1"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solidFill>
                <a:schemeClr val="tx1"/>
              </a:solidFill>
            </a:rPr>
            <a:t>Lodging complaints through email on dedicated email id of exchange at: </a:t>
          </a:r>
          <a:r>
            <a:rPr lang="en-US" altLang="en-US" sz="1600" kern="1200" dirty="0" smtClean="0">
              <a:solidFill>
                <a:schemeClr val="tx1"/>
              </a:solidFill>
              <a:hlinkClick xmlns:r="http://schemas.openxmlformats.org/officeDocument/2006/relationships" r:id="rId1"/>
            </a:rPr>
            <a:t>https://www.bseindia.com/static/investors/cac_tm.aspx</a:t>
          </a:r>
          <a:endParaRPr lang="en-US" sz="1600" kern="1200" dirty="0">
            <a:solidFill>
              <a:schemeClr val="tx1"/>
            </a:solidFill>
          </a:endParaRPr>
        </a:p>
        <a:p>
          <a:pPr marL="171450" lvl="1" indent="-171450" algn="l" defTabSz="711200">
            <a:lnSpc>
              <a:spcPct val="90000"/>
            </a:lnSpc>
            <a:spcBef>
              <a:spcPct val="0"/>
            </a:spcBef>
            <a:spcAft>
              <a:spcPct val="15000"/>
            </a:spcAft>
            <a:buChar char="••"/>
          </a:pPr>
          <a:endParaRPr lang="en-US" sz="1600" kern="1200" dirty="0">
            <a:solidFill>
              <a:schemeClr val="tx1"/>
            </a:solidFill>
          </a:endParaRPr>
        </a:p>
      </dsp:txBody>
      <dsp:txXfrm>
        <a:off x="4874869" y="2759984"/>
        <a:ext cx="3187428" cy="1796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A44EE-19C3-4DF5-9C3D-D17AC66EF6A6}">
      <dsp:nvSpPr>
        <dsp:cNvPr id="0" name=""/>
        <dsp:cNvSpPr/>
      </dsp:nvSpPr>
      <dsp:spPr>
        <a:xfrm>
          <a:off x="2535" y="407961"/>
          <a:ext cx="2011813" cy="1757701"/>
        </a:xfrm>
        <a:prstGeom prst="rect">
          <a:avLst/>
        </a:prstGeom>
        <a:solidFill>
          <a:schemeClr val="bg2">
            <a:lumMod val="75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chemeClr val="tx1"/>
              </a:solidFill>
              <a:latin typeface="+mn-lt"/>
            </a:rPr>
            <a:t>NSDL Toll Free helpline  </a:t>
          </a:r>
        </a:p>
        <a:p>
          <a:pPr lvl="0" algn="ctr" defTabSz="800100">
            <a:lnSpc>
              <a:spcPct val="90000"/>
            </a:lnSpc>
            <a:spcBef>
              <a:spcPct val="0"/>
            </a:spcBef>
            <a:spcAft>
              <a:spcPct val="35000"/>
            </a:spcAft>
          </a:pPr>
          <a:endParaRPr lang="en-US" altLang="en-US" sz="1800" kern="1200" dirty="0" smtClean="0">
            <a:solidFill>
              <a:schemeClr val="tx1"/>
            </a:solidFill>
            <a:latin typeface="+mn-lt"/>
          </a:endParaRPr>
        </a:p>
        <a:p>
          <a:pPr lvl="0" algn="ctr" defTabSz="800100">
            <a:lnSpc>
              <a:spcPct val="90000"/>
            </a:lnSpc>
            <a:spcBef>
              <a:spcPct val="0"/>
            </a:spcBef>
            <a:spcAft>
              <a:spcPct val="35000"/>
            </a:spcAft>
          </a:pPr>
          <a:r>
            <a:rPr lang="en-US" altLang="en-US" sz="1800" b="1" kern="1200" dirty="0" smtClean="0">
              <a:solidFill>
                <a:schemeClr val="tx1"/>
              </a:solidFill>
              <a:latin typeface="+mn-lt"/>
            </a:rPr>
            <a:t>1800 222 990</a:t>
          </a:r>
          <a:endParaRPr lang="en-US" sz="1800" b="1" kern="1200" dirty="0">
            <a:solidFill>
              <a:schemeClr val="tx1"/>
            </a:solidFill>
            <a:latin typeface="+mn-lt"/>
          </a:endParaRPr>
        </a:p>
      </dsp:txBody>
      <dsp:txXfrm>
        <a:off x="2535" y="407961"/>
        <a:ext cx="2011813" cy="1757701"/>
      </dsp:txXfrm>
    </dsp:sp>
    <dsp:sp modelId="{B601CF06-E2B4-4F1D-8F8C-FF92B678A1F1}">
      <dsp:nvSpPr>
        <dsp:cNvPr id="0" name=""/>
        <dsp:cNvSpPr/>
      </dsp:nvSpPr>
      <dsp:spPr>
        <a:xfrm>
          <a:off x="2215530" y="407961"/>
          <a:ext cx="2011813" cy="1757701"/>
        </a:xfrm>
        <a:prstGeom prst="rect">
          <a:avLst/>
        </a:prstGeom>
        <a:solidFill>
          <a:schemeClr val="accent2">
            <a:lumMod val="60000"/>
            <a:lumOff val="40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chemeClr val="tx1"/>
              </a:solidFill>
              <a:latin typeface="+mn-lt"/>
            </a:rPr>
            <a:t>NSDL Email for grievance </a:t>
          </a:r>
        </a:p>
        <a:p>
          <a:pPr lvl="0" algn="ctr" defTabSz="800100">
            <a:lnSpc>
              <a:spcPct val="90000"/>
            </a:lnSpc>
            <a:spcBef>
              <a:spcPct val="0"/>
            </a:spcBef>
            <a:spcAft>
              <a:spcPct val="35000"/>
            </a:spcAft>
          </a:pPr>
          <a:endParaRPr lang="en-US" altLang="en-US" sz="1800" u="sng" kern="1200" dirty="0" smtClean="0">
            <a:solidFill>
              <a:schemeClr val="tx1"/>
            </a:solidFill>
            <a:latin typeface="+mn-lt"/>
            <a:hlinkClick xmlns:r="http://schemas.openxmlformats.org/officeDocument/2006/relationships" r:id=""/>
          </a:endParaRPr>
        </a:p>
        <a:p>
          <a:pPr lvl="0" algn="ctr" defTabSz="800100">
            <a:lnSpc>
              <a:spcPct val="90000"/>
            </a:lnSpc>
            <a:spcBef>
              <a:spcPct val="0"/>
            </a:spcBef>
            <a:spcAft>
              <a:spcPct val="35000"/>
            </a:spcAft>
          </a:pPr>
          <a:r>
            <a:rPr lang="en-US" altLang="en-US" sz="1800" u="sng" kern="1200" dirty="0" smtClean="0">
              <a:solidFill>
                <a:schemeClr val="tx1"/>
              </a:solidFill>
              <a:latin typeface="+mn-lt"/>
              <a:hlinkClick xmlns:r="http://schemas.openxmlformats.org/officeDocument/2006/relationships" r:id=""/>
            </a:rPr>
            <a:t>relations@nsdl.co.in</a:t>
          </a:r>
          <a:endParaRPr lang="en-US" sz="1800" kern="1200" dirty="0">
            <a:solidFill>
              <a:schemeClr val="tx1"/>
            </a:solidFill>
            <a:latin typeface="+mn-lt"/>
          </a:endParaRPr>
        </a:p>
      </dsp:txBody>
      <dsp:txXfrm>
        <a:off x="2215530" y="407961"/>
        <a:ext cx="2011813" cy="1757701"/>
      </dsp:txXfrm>
    </dsp:sp>
    <dsp:sp modelId="{6FB19508-386A-4CAC-98E8-921EC41B8C9B}">
      <dsp:nvSpPr>
        <dsp:cNvPr id="0" name=""/>
        <dsp:cNvSpPr/>
      </dsp:nvSpPr>
      <dsp:spPr>
        <a:xfrm>
          <a:off x="4428525" y="407961"/>
          <a:ext cx="2011813" cy="1757701"/>
        </a:xfrm>
        <a:prstGeom prst="rect">
          <a:avLst/>
        </a:prstGeom>
        <a:solidFill>
          <a:schemeClr val="bg2">
            <a:lumMod val="75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chemeClr val="tx1"/>
              </a:solidFill>
              <a:latin typeface="+mn-lt"/>
            </a:rPr>
            <a:t>NSDL email for other information </a:t>
          </a:r>
          <a:r>
            <a:rPr lang="en-US" altLang="en-US" sz="1800" kern="1200" dirty="0" smtClean="0">
              <a:solidFill>
                <a:schemeClr val="tx1"/>
              </a:solidFill>
              <a:latin typeface="+mn-lt"/>
            </a:rPr>
            <a:t>  </a:t>
          </a:r>
        </a:p>
        <a:p>
          <a:pPr lvl="0" algn="ctr" defTabSz="800100">
            <a:lnSpc>
              <a:spcPct val="90000"/>
            </a:lnSpc>
            <a:spcBef>
              <a:spcPct val="0"/>
            </a:spcBef>
            <a:spcAft>
              <a:spcPct val="35000"/>
            </a:spcAft>
          </a:pPr>
          <a:endParaRPr lang="en-US" altLang="en-US" sz="1800" u="sng" kern="1200" dirty="0" smtClean="0">
            <a:solidFill>
              <a:schemeClr val="tx1"/>
            </a:solidFill>
            <a:latin typeface="+mn-lt"/>
            <a:hlinkClick xmlns:r="http://schemas.openxmlformats.org/officeDocument/2006/relationships" r:id=""/>
          </a:endParaRPr>
        </a:p>
        <a:p>
          <a:pPr lvl="0" algn="ctr" defTabSz="800100">
            <a:lnSpc>
              <a:spcPct val="90000"/>
            </a:lnSpc>
            <a:spcBef>
              <a:spcPct val="0"/>
            </a:spcBef>
            <a:spcAft>
              <a:spcPct val="35000"/>
            </a:spcAft>
          </a:pPr>
          <a:r>
            <a:rPr lang="en-US" altLang="en-US" sz="1800" u="sng" kern="1200" dirty="0" smtClean="0">
              <a:solidFill>
                <a:schemeClr val="tx1"/>
              </a:solidFill>
              <a:latin typeface="+mn-lt"/>
              <a:hlinkClick xmlns:r="http://schemas.openxmlformats.org/officeDocument/2006/relationships" r:id=""/>
            </a:rPr>
            <a:t>info@nsdl.co.in</a:t>
          </a:r>
          <a:endParaRPr lang="en-US" sz="1800" kern="1200" dirty="0">
            <a:solidFill>
              <a:schemeClr val="tx1"/>
            </a:solidFill>
            <a:latin typeface="+mn-lt"/>
          </a:endParaRPr>
        </a:p>
      </dsp:txBody>
      <dsp:txXfrm>
        <a:off x="4428525" y="407961"/>
        <a:ext cx="2011813" cy="1757701"/>
      </dsp:txXfrm>
    </dsp:sp>
    <dsp:sp modelId="{051303B5-283E-46E2-B4F0-8E7EF2B9E931}">
      <dsp:nvSpPr>
        <dsp:cNvPr id="0" name=""/>
        <dsp:cNvSpPr/>
      </dsp:nvSpPr>
      <dsp:spPr>
        <a:xfrm>
          <a:off x="6641520" y="407961"/>
          <a:ext cx="2011813" cy="1757701"/>
        </a:xfrm>
        <a:prstGeom prst="rect">
          <a:avLst/>
        </a:prstGeom>
        <a:solidFill>
          <a:schemeClr val="accent2">
            <a:lumMod val="60000"/>
            <a:lumOff val="4000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b="1" kern="1200" dirty="0" smtClean="0">
              <a:solidFill>
                <a:schemeClr val="tx1"/>
              </a:solidFill>
              <a:latin typeface="+mn-lt"/>
            </a:rPr>
            <a:t>Online submission of Grievances at </a:t>
          </a:r>
          <a:r>
            <a:rPr lang="en-US" altLang="en-US" sz="1800" kern="1200" dirty="0" smtClean="0">
              <a:solidFill>
                <a:schemeClr val="tx1"/>
              </a:solidFill>
              <a:latin typeface="+mn-lt"/>
              <a:hlinkClick xmlns:r="http://schemas.openxmlformats.org/officeDocument/2006/relationships" r:id="rId1"/>
            </a:rPr>
            <a:t>www.nsdl.co.in</a:t>
          </a:r>
          <a:r>
            <a:rPr lang="en-US" altLang="en-US" sz="1800" kern="1200" dirty="0" smtClean="0">
              <a:solidFill>
                <a:schemeClr val="tx1"/>
              </a:solidFill>
              <a:latin typeface="+mn-lt"/>
            </a:rPr>
            <a:t> </a:t>
          </a:r>
        </a:p>
        <a:p>
          <a:pPr lvl="0" algn="ctr" defTabSz="800100">
            <a:lnSpc>
              <a:spcPct val="90000"/>
            </a:lnSpc>
            <a:spcBef>
              <a:spcPct val="0"/>
            </a:spcBef>
            <a:spcAft>
              <a:spcPct val="35000"/>
            </a:spcAft>
          </a:pPr>
          <a:endParaRPr lang="en-US" altLang="en-US" sz="1800" kern="1200" dirty="0" smtClean="0">
            <a:solidFill>
              <a:schemeClr val="tx1"/>
            </a:solidFill>
            <a:latin typeface="+mn-lt"/>
            <a:sym typeface="Wingdings" panose="05000000000000000000" pitchFamily="2" charset="2"/>
          </a:endParaRPr>
        </a:p>
        <a:p>
          <a:pPr lvl="0" algn="ctr" defTabSz="800100">
            <a:lnSpc>
              <a:spcPct val="90000"/>
            </a:lnSpc>
            <a:spcBef>
              <a:spcPct val="0"/>
            </a:spcBef>
            <a:spcAft>
              <a:spcPct val="35000"/>
            </a:spcAft>
          </a:pPr>
          <a:r>
            <a:rPr lang="en-US" altLang="en-US" sz="1800" kern="1200" dirty="0" smtClean="0">
              <a:solidFill>
                <a:schemeClr val="tx1"/>
              </a:solidFill>
              <a:latin typeface="+mn-lt"/>
              <a:sym typeface="Wingdings" panose="05000000000000000000" pitchFamily="2" charset="2"/>
            </a:rPr>
            <a:t></a:t>
          </a:r>
          <a:r>
            <a:rPr lang="en-US" altLang="en-US" sz="1800" kern="1200" dirty="0" smtClean="0">
              <a:solidFill>
                <a:schemeClr val="tx1"/>
              </a:solidFill>
              <a:latin typeface="+mn-lt"/>
            </a:rPr>
            <a:t>Query Now</a:t>
          </a:r>
          <a:endParaRPr lang="en-US" sz="1800" kern="1200" dirty="0">
            <a:solidFill>
              <a:schemeClr val="tx1"/>
            </a:solidFill>
            <a:latin typeface="+mn-lt"/>
          </a:endParaRPr>
        </a:p>
      </dsp:txBody>
      <dsp:txXfrm>
        <a:off x="6641520" y="407961"/>
        <a:ext cx="2011813" cy="17577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62A66-F3C4-4579-A484-8DE21C13AF66}">
      <dsp:nvSpPr>
        <dsp:cNvPr id="0" name=""/>
        <dsp:cNvSpPr/>
      </dsp:nvSpPr>
      <dsp:spPr>
        <a:xfrm>
          <a:off x="7963" y="165941"/>
          <a:ext cx="2380125" cy="1428075"/>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Have a Grievance?</a:t>
          </a:r>
          <a:endParaRPr lang="en-US" sz="1800" kern="1200" dirty="0"/>
        </a:p>
      </dsp:txBody>
      <dsp:txXfrm>
        <a:off x="49790" y="207768"/>
        <a:ext cx="2296471" cy="1344421"/>
      </dsp:txXfrm>
    </dsp:sp>
    <dsp:sp modelId="{FF2FBC27-55BF-4AF3-8AC6-7DAFDBFE884F}">
      <dsp:nvSpPr>
        <dsp:cNvPr id="0" name=""/>
        <dsp:cNvSpPr/>
      </dsp:nvSpPr>
      <dsp:spPr>
        <a:xfrm>
          <a:off x="2626101" y="584843"/>
          <a:ext cx="504586" cy="590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626101" y="702897"/>
        <a:ext cx="353210" cy="354163"/>
      </dsp:txXfrm>
    </dsp:sp>
    <dsp:sp modelId="{9AE72D0F-F65B-4F8D-8E9E-02B639B5EFAD}">
      <dsp:nvSpPr>
        <dsp:cNvPr id="0" name=""/>
        <dsp:cNvSpPr/>
      </dsp:nvSpPr>
      <dsp:spPr>
        <a:xfrm>
          <a:off x="3340139" y="165941"/>
          <a:ext cx="2380125" cy="1428075"/>
        </a:xfrm>
        <a:prstGeom prst="roundRect">
          <a:avLst>
            <a:gd name="adj" fmla="val 10000"/>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Approach Depository Participant (DP) where you hold your </a:t>
          </a:r>
          <a:r>
            <a:rPr lang="en-US" sz="1800" kern="1200" dirty="0" err="1" smtClean="0">
              <a:solidFill>
                <a:schemeClr val="tx1"/>
              </a:solidFill>
            </a:rPr>
            <a:t>demat</a:t>
          </a:r>
          <a:r>
            <a:rPr lang="en-US" sz="1800" kern="1200" dirty="0" smtClean="0">
              <a:solidFill>
                <a:schemeClr val="tx1"/>
              </a:solidFill>
            </a:rPr>
            <a:t> account.</a:t>
          </a:r>
          <a:endParaRPr lang="en-US" sz="1800" kern="1200" dirty="0">
            <a:solidFill>
              <a:schemeClr val="tx1"/>
            </a:solidFill>
          </a:endParaRPr>
        </a:p>
      </dsp:txBody>
      <dsp:txXfrm>
        <a:off x="3381966" y="207768"/>
        <a:ext cx="2296471" cy="1344421"/>
      </dsp:txXfrm>
    </dsp:sp>
    <dsp:sp modelId="{D1E99B56-02B1-45F0-86EA-D1453492E83D}">
      <dsp:nvSpPr>
        <dsp:cNvPr id="0" name=""/>
        <dsp:cNvSpPr/>
      </dsp:nvSpPr>
      <dsp:spPr>
        <a:xfrm>
          <a:off x="5958277" y="584843"/>
          <a:ext cx="504586" cy="590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958277" y="702897"/>
        <a:ext cx="353210" cy="354163"/>
      </dsp:txXfrm>
    </dsp:sp>
    <dsp:sp modelId="{C418DD0A-2248-4E73-A1C0-DFBA185918BD}">
      <dsp:nvSpPr>
        <dsp:cNvPr id="0" name=""/>
        <dsp:cNvSpPr/>
      </dsp:nvSpPr>
      <dsp:spPr>
        <a:xfrm>
          <a:off x="6672315" y="165941"/>
          <a:ext cx="2380125" cy="1428075"/>
        </a:xfrm>
        <a:prstGeom prst="roundRect">
          <a:avLst>
            <a:gd name="adj" fmla="val 10000"/>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If grievance not resolved, approach your depository.</a:t>
          </a:r>
          <a:endParaRPr lang="en-US" sz="1800" kern="1200" dirty="0"/>
        </a:p>
      </dsp:txBody>
      <dsp:txXfrm>
        <a:off x="6714142" y="207768"/>
        <a:ext cx="2296471" cy="13444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6E7AE-C9CA-4380-929C-214C58EEE147}">
      <dsp:nvSpPr>
        <dsp:cNvPr id="0" name=""/>
        <dsp:cNvSpPr/>
      </dsp:nvSpPr>
      <dsp:spPr>
        <a:xfrm>
          <a:off x="3175" y="96529"/>
          <a:ext cx="3444068" cy="2521988"/>
        </a:xfrm>
        <a:prstGeom prst="rect">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latin typeface="Calibri" panose="020F0502020204030204" pitchFamily="34" charset="0"/>
            </a:rPr>
            <a:t>CDSL Web portal: </a:t>
          </a:r>
          <a:r>
            <a:rPr lang="en-US" sz="1800" kern="1200" dirty="0" smtClean="0">
              <a:solidFill>
                <a:schemeClr val="tx2"/>
              </a:solidFill>
              <a:latin typeface="Calibri" panose="020F0502020204030204" pitchFamily="34" charset="0"/>
              <a:hlinkClick xmlns:r="http://schemas.openxmlformats.org/officeDocument/2006/relationships" r:id="rId1"/>
            </a:rPr>
            <a:t>https://www.cdslindia.com/Footer/grievances.aspx</a:t>
          </a:r>
          <a:r>
            <a:rPr lang="en-US" sz="1800" kern="1200" dirty="0" smtClean="0">
              <a:solidFill>
                <a:schemeClr val="tx2"/>
              </a:solidFill>
              <a:latin typeface="Calibri" panose="020F0502020204030204" pitchFamily="34" charset="0"/>
            </a:rPr>
            <a:t> </a:t>
          </a:r>
          <a:r>
            <a:rPr lang="en-US" sz="1800" kern="1200" dirty="0" smtClean="0">
              <a:solidFill>
                <a:schemeClr val="tx2"/>
              </a:solidFill>
              <a:latin typeface="Calibri" panose="020F0502020204030204" pitchFamily="34" charset="0"/>
              <a:sym typeface="Wingdings" panose="05000000000000000000" pitchFamily="2" charset="2"/>
            </a:rPr>
            <a:t> Post your Grievances</a:t>
          </a:r>
        </a:p>
        <a:p>
          <a:pPr lvl="0" algn="ctr" defTabSz="800100">
            <a:lnSpc>
              <a:spcPct val="90000"/>
            </a:lnSpc>
            <a:spcBef>
              <a:spcPct val="0"/>
            </a:spcBef>
            <a:spcAft>
              <a:spcPct val="35000"/>
            </a:spcAft>
          </a:pPr>
          <a:r>
            <a:rPr lang="en-US" sz="1800" kern="1200" dirty="0" smtClean="0">
              <a:solidFill>
                <a:schemeClr val="tx2"/>
              </a:solidFill>
              <a:latin typeface="Calibri" panose="020F0502020204030204" pitchFamily="34" charset="0"/>
              <a:sym typeface="Wingdings" panose="05000000000000000000" pitchFamily="2" charset="2"/>
            </a:rPr>
            <a:t>- For complaints against Depository Participants (DPs) and Registrar and Transfer Agents (RTAs)</a:t>
          </a:r>
          <a:endParaRPr lang="en-US" sz="1800" kern="1200" dirty="0"/>
        </a:p>
      </dsp:txBody>
      <dsp:txXfrm>
        <a:off x="3175" y="96529"/>
        <a:ext cx="3444068" cy="2521988"/>
      </dsp:txXfrm>
    </dsp:sp>
    <dsp:sp modelId="{744124EB-C5BB-4AEB-9916-3D67156A75AB}">
      <dsp:nvSpPr>
        <dsp:cNvPr id="0" name=""/>
        <dsp:cNvSpPr/>
      </dsp:nvSpPr>
      <dsp:spPr>
        <a:xfrm>
          <a:off x="3791651" y="96529"/>
          <a:ext cx="2701837" cy="2521988"/>
        </a:xfrm>
        <a:prstGeom prst="rect">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latin typeface="Calibri" panose="020F0502020204030204" pitchFamily="34" charset="0"/>
            </a:rPr>
            <a:t>CDSL Email id </a:t>
          </a:r>
          <a:r>
            <a:rPr lang="en-US" sz="1800" kern="1200" dirty="0" smtClean="0">
              <a:solidFill>
                <a:schemeClr val="tx2"/>
              </a:solidFill>
              <a:latin typeface="Calibri" panose="020F0502020204030204" pitchFamily="34" charset="0"/>
              <a:sym typeface="Wingdings" panose="05000000000000000000" pitchFamily="2" charset="2"/>
            </a:rPr>
            <a:t>: </a:t>
          </a:r>
          <a:r>
            <a:rPr lang="en-US" sz="1800" kern="1200" dirty="0" smtClean="0">
              <a:solidFill>
                <a:schemeClr val="tx2"/>
              </a:solidFill>
              <a:latin typeface="Calibri" panose="020F0502020204030204" pitchFamily="34" charset="0"/>
              <a:sym typeface="Wingdings" panose="05000000000000000000" pitchFamily="2" charset="2"/>
              <a:hlinkClick xmlns:r="http://schemas.openxmlformats.org/officeDocument/2006/relationships" r:id="rId2"/>
            </a:rPr>
            <a:t>complaints@cdslindia.com</a:t>
          </a:r>
          <a:endParaRPr lang="en-US" sz="1800" kern="1200" dirty="0" smtClean="0">
            <a:solidFill>
              <a:schemeClr val="tx2"/>
            </a:solidFill>
            <a:latin typeface="Calibri" panose="020F0502020204030204" pitchFamily="34" charset="0"/>
            <a:sym typeface="Wingdings" panose="05000000000000000000" pitchFamily="2" charset="2"/>
          </a:endParaRPr>
        </a:p>
        <a:p>
          <a:pPr lvl="0" algn="ctr" defTabSz="800100">
            <a:lnSpc>
              <a:spcPct val="90000"/>
            </a:lnSpc>
            <a:spcBef>
              <a:spcPct val="0"/>
            </a:spcBef>
            <a:spcAft>
              <a:spcPct val="35000"/>
            </a:spcAft>
          </a:pPr>
          <a:endParaRPr lang="en-US" sz="1800" kern="1200" dirty="0" smtClean="0">
            <a:solidFill>
              <a:schemeClr val="tx2"/>
            </a:solidFill>
            <a:latin typeface="Calibri" panose="020F0502020204030204" pitchFamily="34" charset="0"/>
            <a:sym typeface="Wingdings" panose="05000000000000000000" pitchFamily="2" charset="2"/>
          </a:endParaRPr>
        </a:p>
        <a:p>
          <a:pPr lvl="0" algn="ctr" defTabSz="800100">
            <a:lnSpc>
              <a:spcPct val="90000"/>
            </a:lnSpc>
            <a:spcBef>
              <a:spcPct val="0"/>
            </a:spcBef>
            <a:spcAft>
              <a:spcPct val="35000"/>
            </a:spcAft>
          </a:pPr>
          <a:r>
            <a:rPr lang="en-US" sz="1800" b="1" kern="1200" dirty="0" smtClean="0">
              <a:solidFill>
                <a:schemeClr val="tx2"/>
              </a:solidFill>
              <a:latin typeface="Calibri" panose="020F0502020204030204" pitchFamily="34" charset="0"/>
              <a:sym typeface="Wingdings" panose="05000000000000000000" pitchFamily="2" charset="2"/>
            </a:rPr>
            <a:t>CDSL Toll Free no </a:t>
          </a:r>
          <a:r>
            <a:rPr lang="en-US" sz="1800" kern="1200" dirty="0" smtClean="0">
              <a:solidFill>
                <a:schemeClr val="tx2"/>
              </a:solidFill>
              <a:latin typeface="Calibri" panose="020F0502020204030204" pitchFamily="34" charset="0"/>
              <a:sym typeface="Wingdings" panose="05000000000000000000" pitchFamily="2" charset="2"/>
            </a:rPr>
            <a:t>: 1800-22-5533</a:t>
          </a:r>
          <a:endParaRPr lang="en-US" sz="1800" kern="1200" dirty="0"/>
        </a:p>
      </dsp:txBody>
      <dsp:txXfrm>
        <a:off x="3791651" y="96529"/>
        <a:ext cx="2701837" cy="2521988"/>
      </dsp:txXfrm>
    </dsp:sp>
    <dsp:sp modelId="{D22FA6AC-BDBA-4740-9B97-87E1DC4AFB6D}">
      <dsp:nvSpPr>
        <dsp:cNvPr id="0" name=""/>
        <dsp:cNvSpPr/>
      </dsp:nvSpPr>
      <dsp:spPr>
        <a:xfrm>
          <a:off x="6837895" y="96529"/>
          <a:ext cx="2379128" cy="2521988"/>
        </a:xfrm>
        <a:prstGeom prst="rect">
          <a:avLst/>
        </a:prstGeom>
        <a:solidFill>
          <a:schemeClr val="accent3">
            <a:lumMod val="40000"/>
            <a:lumOff val="6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2"/>
              </a:solidFill>
              <a:latin typeface="Calibri" panose="020F0502020204030204" pitchFamily="34" charset="0"/>
              <a:sym typeface="Wingdings" panose="05000000000000000000" pitchFamily="2" charset="2"/>
            </a:rPr>
            <a:t>Trading/Broking related grievance  take up with Broker/Trading Member</a:t>
          </a:r>
          <a:endParaRPr lang="en-US" sz="1800" kern="1200" dirty="0"/>
        </a:p>
      </dsp:txBody>
      <dsp:txXfrm>
        <a:off x="6837895" y="96529"/>
        <a:ext cx="2379128" cy="25219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C7DB1-2A02-4701-9DD4-6B7A36747AC4}">
      <dsp:nvSpPr>
        <dsp:cNvPr id="0" name=""/>
        <dsp:cNvSpPr/>
      </dsp:nvSpPr>
      <dsp:spPr>
        <a:xfrm>
          <a:off x="2693" y="539040"/>
          <a:ext cx="3281057" cy="1312422"/>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To register your Complaint</a:t>
          </a:r>
          <a:endParaRPr lang="en-US" sz="1600" kern="1200" dirty="0">
            <a:solidFill>
              <a:schemeClr val="tx1"/>
            </a:solidFill>
          </a:endParaRPr>
        </a:p>
      </dsp:txBody>
      <dsp:txXfrm>
        <a:off x="658904" y="539040"/>
        <a:ext cx="1968635" cy="1312422"/>
      </dsp:txXfrm>
    </dsp:sp>
    <dsp:sp modelId="{78E6E69E-DDA8-4664-9C1B-5562EA75BD21}">
      <dsp:nvSpPr>
        <dsp:cNvPr id="0" name=""/>
        <dsp:cNvSpPr/>
      </dsp:nvSpPr>
      <dsp:spPr>
        <a:xfrm>
          <a:off x="2955644" y="539040"/>
          <a:ext cx="3281057" cy="1312422"/>
        </a:xfrm>
        <a:prstGeom prst="chevr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Visit www.cdslindia.com</a:t>
          </a:r>
          <a:endParaRPr lang="en-US" sz="1600" kern="1200" dirty="0"/>
        </a:p>
      </dsp:txBody>
      <dsp:txXfrm>
        <a:off x="3611855" y="539040"/>
        <a:ext cx="1968635" cy="1312422"/>
      </dsp:txXfrm>
    </dsp:sp>
    <dsp:sp modelId="{CCFF2DD0-724C-4095-B0C2-5FCFD0DAE336}">
      <dsp:nvSpPr>
        <dsp:cNvPr id="0" name=""/>
        <dsp:cNvSpPr/>
      </dsp:nvSpPr>
      <dsp:spPr>
        <a:xfrm>
          <a:off x="5908596" y="539040"/>
          <a:ext cx="3281057" cy="1312422"/>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Click on option </a:t>
          </a:r>
          <a:r>
            <a:rPr lang="en-US" sz="1600" u="sng" kern="1200" dirty="0" smtClean="0">
              <a:solidFill>
                <a:schemeClr val="tx1"/>
              </a:solidFill>
            </a:rPr>
            <a:t>Post your Grievance</a:t>
          </a:r>
          <a:endParaRPr lang="en-US" sz="1600" kern="1200" dirty="0">
            <a:solidFill>
              <a:schemeClr val="tx1"/>
            </a:solidFill>
          </a:endParaRPr>
        </a:p>
      </dsp:txBody>
      <dsp:txXfrm>
        <a:off x="6564807" y="539040"/>
        <a:ext cx="1968635" cy="13124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C7DB1-2A02-4701-9DD4-6B7A36747AC4}">
      <dsp:nvSpPr>
        <dsp:cNvPr id="0" name=""/>
        <dsp:cNvSpPr/>
      </dsp:nvSpPr>
      <dsp:spPr>
        <a:xfrm>
          <a:off x="1232" y="0"/>
          <a:ext cx="4207485" cy="1608010"/>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After clicking on </a:t>
          </a:r>
          <a:r>
            <a:rPr lang="en-US" sz="2000" u="sng" kern="1200" dirty="0" smtClean="0">
              <a:solidFill>
                <a:schemeClr val="tx1"/>
              </a:solidFill>
            </a:rPr>
            <a:t>Post your Grievance</a:t>
          </a:r>
          <a:endParaRPr lang="en-US" sz="2000" kern="1200" dirty="0">
            <a:solidFill>
              <a:schemeClr val="tx1"/>
            </a:solidFill>
          </a:endParaRPr>
        </a:p>
      </dsp:txBody>
      <dsp:txXfrm>
        <a:off x="805237" y="0"/>
        <a:ext cx="2599475" cy="1608010"/>
      </dsp:txXfrm>
    </dsp:sp>
    <dsp:sp modelId="{78E6E69E-DDA8-4664-9C1B-5562EA75BD21}">
      <dsp:nvSpPr>
        <dsp:cNvPr id="0" name=""/>
        <dsp:cNvSpPr/>
      </dsp:nvSpPr>
      <dsp:spPr>
        <a:xfrm>
          <a:off x="3481961" y="0"/>
          <a:ext cx="5461504" cy="1608010"/>
        </a:xfrm>
        <a:prstGeom prst="chevr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Enter details of grievance like type, category, sub-category, PAN, contact number, complaint against and complaint details</a:t>
          </a:r>
          <a:endParaRPr lang="en-US" sz="2000" kern="1200" dirty="0"/>
        </a:p>
      </dsp:txBody>
      <dsp:txXfrm>
        <a:off x="4285966" y="0"/>
        <a:ext cx="3853494" cy="16080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C7DB1-2A02-4701-9DD4-6B7A36747AC4}">
      <dsp:nvSpPr>
        <dsp:cNvPr id="0" name=""/>
        <dsp:cNvSpPr/>
      </dsp:nvSpPr>
      <dsp:spPr>
        <a:xfrm>
          <a:off x="206" y="137554"/>
          <a:ext cx="3445829" cy="1659660"/>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After entering mandatory details, click on Submit option.</a:t>
          </a:r>
          <a:endParaRPr lang="en-US" sz="1600" kern="1200" dirty="0">
            <a:solidFill>
              <a:schemeClr val="tx1"/>
            </a:solidFill>
          </a:endParaRPr>
        </a:p>
      </dsp:txBody>
      <dsp:txXfrm>
        <a:off x="830036" y="137554"/>
        <a:ext cx="1786169" cy="1659660"/>
      </dsp:txXfrm>
    </dsp:sp>
    <dsp:sp modelId="{78E6E69E-DDA8-4664-9C1B-5562EA75BD21}">
      <dsp:nvSpPr>
        <dsp:cNvPr id="0" name=""/>
        <dsp:cNvSpPr/>
      </dsp:nvSpPr>
      <dsp:spPr>
        <a:xfrm>
          <a:off x="3031120" y="137554"/>
          <a:ext cx="3210240" cy="1659660"/>
        </a:xfrm>
        <a:prstGeom prst="chevr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Enter the OTP received on your registered email-id.</a:t>
          </a:r>
          <a:endParaRPr lang="en-US" sz="1600" kern="1200" dirty="0"/>
        </a:p>
      </dsp:txBody>
      <dsp:txXfrm>
        <a:off x="3860950" y="137554"/>
        <a:ext cx="1550580" cy="1659660"/>
      </dsp:txXfrm>
    </dsp:sp>
    <dsp:sp modelId="{FEE06D71-2DEB-4C82-80A3-79DCB095AD09}">
      <dsp:nvSpPr>
        <dsp:cNvPr id="0" name=""/>
        <dsp:cNvSpPr/>
      </dsp:nvSpPr>
      <dsp:spPr>
        <a:xfrm>
          <a:off x="5826445" y="137554"/>
          <a:ext cx="3118046" cy="1659660"/>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Grievance will be registered and grievance registration number will be flashed on screen.</a:t>
          </a:r>
          <a:endParaRPr lang="en-US" sz="1600" kern="1200" dirty="0">
            <a:solidFill>
              <a:schemeClr val="tx1"/>
            </a:solidFill>
          </a:endParaRPr>
        </a:p>
      </dsp:txBody>
      <dsp:txXfrm>
        <a:off x="6656275" y="137554"/>
        <a:ext cx="1458386" cy="1659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CC17A-76A0-4166-A016-E8CC33D40FDE}">
      <dsp:nvSpPr>
        <dsp:cNvPr id="0" name=""/>
        <dsp:cNvSpPr/>
      </dsp:nvSpPr>
      <dsp:spPr>
        <a:xfrm>
          <a:off x="580109" y="2462"/>
          <a:ext cx="2399859" cy="1439915"/>
        </a:xfrm>
        <a:prstGeom prst="rect">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t>Unlisted/delisted companies</a:t>
          </a:r>
          <a:endParaRPr lang="en-US" sz="1900" kern="1200" dirty="0"/>
        </a:p>
      </dsp:txBody>
      <dsp:txXfrm>
        <a:off x="580109" y="2462"/>
        <a:ext cx="2399859" cy="1439915"/>
      </dsp:txXfrm>
    </dsp:sp>
    <dsp:sp modelId="{32CA5C3F-1751-4EEF-ABDE-57543289E9D7}">
      <dsp:nvSpPr>
        <dsp:cNvPr id="0" name=""/>
        <dsp:cNvSpPr/>
      </dsp:nvSpPr>
      <dsp:spPr>
        <a:xfrm>
          <a:off x="3219954" y="2462"/>
          <a:ext cx="2399859" cy="1439915"/>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tx1"/>
              </a:solidFill>
            </a:rPr>
            <a:t>Companies placed on Dissemination Board of Stock Exchange</a:t>
          </a:r>
          <a:endParaRPr lang="en-US" sz="1900" kern="1200" dirty="0">
            <a:solidFill>
              <a:schemeClr val="tx1"/>
            </a:solidFill>
          </a:endParaRPr>
        </a:p>
      </dsp:txBody>
      <dsp:txXfrm>
        <a:off x="3219954" y="2462"/>
        <a:ext cx="2399859" cy="1439915"/>
      </dsp:txXfrm>
    </dsp:sp>
    <dsp:sp modelId="{48543818-C2CF-4797-9ABB-969FC3E1E808}">
      <dsp:nvSpPr>
        <dsp:cNvPr id="0" name=""/>
        <dsp:cNvSpPr/>
      </dsp:nvSpPr>
      <dsp:spPr>
        <a:xfrm>
          <a:off x="5859799" y="2462"/>
          <a:ext cx="2399859" cy="1439915"/>
        </a:xfrm>
        <a:prstGeom prst="rect">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bg1"/>
              </a:solidFill>
            </a:rPr>
            <a:t>Sick companies</a:t>
          </a:r>
          <a:endParaRPr lang="en-US" sz="1900" kern="1200" dirty="0">
            <a:solidFill>
              <a:schemeClr val="bg1"/>
            </a:solidFill>
          </a:endParaRPr>
        </a:p>
      </dsp:txBody>
      <dsp:txXfrm>
        <a:off x="5859799" y="2462"/>
        <a:ext cx="2399859" cy="1439915"/>
      </dsp:txXfrm>
    </dsp:sp>
    <dsp:sp modelId="{08882F0E-84CD-4B73-95E2-E4C01090EBAE}">
      <dsp:nvSpPr>
        <dsp:cNvPr id="0" name=""/>
        <dsp:cNvSpPr/>
      </dsp:nvSpPr>
      <dsp:spPr>
        <a:xfrm>
          <a:off x="580109" y="1682363"/>
          <a:ext cx="2399859" cy="1439915"/>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tx1"/>
              </a:solidFill>
            </a:rPr>
            <a:t>Suspended companies, companies under liquidation, etc.</a:t>
          </a:r>
          <a:endParaRPr lang="en-US" sz="1900" kern="1200" dirty="0">
            <a:solidFill>
              <a:schemeClr val="tx1"/>
            </a:solidFill>
          </a:endParaRPr>
        </a:p>
      </dsp:txBody>
      <dsp:txXfrm>
        <a:off x="580109" y="1682363"/>
        <a:ext cx="2399859" cy="1439915"/>
      </dsp:txXfrm>
    </dsp:sp>
    <dsp:sp modelId="{4681BF50-DF87-4D01-841A-4DC3D78AC0D3}">
      <dsp:nvSpPr>
        <dsp:cNvPr id="0" name=""/>
        <dsp:cNvSpPr/>
      </dsp:nvSpPr>
      <dsp:spPr>
        <a:xfrm>
          <a:off x="3219954" y="1682363"/>
          <a:ext cx="2399859" cy="1439915"/>
        </a:xfrm>
        <a:prstGeom prst="rect">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bg1"/>
              </a:solidFill>
            </a:rPr>
            <a:t>Vanishing company</a:t>
          </a:r>
          <a:endParaRPr lang="en-US" sz="1900" kern="1200" dirty="0">
            <a:solidFill>
              <a:schemeClr val="bg1"/>
            </a:solidFill>
          </a:endParaRPr>
        </a:p>
      </dsp:txBody>
      <dsp:txXfrm>
        <a:off x="3219954" y="1682363"/>
        <a:ext cx="2399859" cy="1439915"/>
      </dsp:txXfrm>
    </dsp:sp>
    <dsp:sp modelId="{A62891E3-5F08-44BE-8FA2-8D5C4618C247}">
      <dsp:nvSpPr>
        <dsp:cNvPr id="0" name=""/>
        <dsp:cNvSpPr/>
      </dsp:nvSpPr>
      <dsp:spPr>
        <a:xfrm>
          <a:off x="1793334" y="3354983"/>
          <a:ext cx="2399859" cy="1439915"/>
        </a:xfrm>
        <a:prstGeom prst="rect">
          <a:avLst/>
        </a:prstGeom>
        <a:solidFill>
          <a:schemeClr val="accent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t>Complaints that are sub-</a:t>
          </a:r>
          <a:r>
            <a:rPr lang="en-IN" sz="1900" kern="1200" dirty="0" err="1" smtClean="0"/>
            <a:t>judice</a:t>
          </a:r>
          <a:r>
            <a:rPr lang="en-IN" sz="1900" kern="1200" dirty="0" smtClean="0"/>
            <a:t> </a:t>
          </a:r>
          <a:endParaRPr lang="en-US" sz="1900" kern="1200" dirty="0"/>
        </a:p>
      </dsp:txBody>
      <dsp:txXfrm>
        <a:off x="1793334" y="3354983"/>
        <a:ext cx="2399859" cy="1439915"/>
      </dsp:txXfrm>
    </dsp:sp>
    <dsp:sp modelId="{06077739-5DDB-4415-94B9-1D0005433D8B}">
      <dsp:nvSpPr>
        <dsp:cNvPr id="0" name=""/>
        <dsp:cNvSpPr/>
      </dsp:nvSpPr>
      <dsp:spPr>
        <a:xfrm>
          <a:off x="5881566" y="1704994"/>
          <a:ext cx="2399859" cy="1439915"/>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tx1"/>
              </a:solidFill>
            </a:rPr>
            <a:t>Company falling under the purview of other regulatory bodies </a:t>
          </a:r>
          <a:endParaRPr lang="en-US" sz="1900" kern="1200" dirty="0">
            <a:solidFill>
              <a:schemeClr val="tx1"/>
            </a:solidFill>
          </a:endParaRPr>
        </a:p>
      </dsp:txBody>
      <dsp:txXfrm>
        <a:off x="5881566" y="1704994"/>
        <a:ext cx="2399859" cy="1439915"/>
      </dsp:txXfrm>
    </dsp:sp>
    <dsp:sp modelId="{B00AA875-31F6-4A5C-AEE7-6BE7FC742678}">
      <dsp:nvSpPr>
        <dsp:cNvPr id="0" name=""/>
        <dsp:cNvSpPr/>
      </dsp:nvSpPr>
      <dsp:spPr>
        <a:xfrm>
          <a:off x="4539877" y="3362265"/>
          <a:ext cx="2399859" cy="1439915"/>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IN" sz="1900" kern="1200" dirty="0" smtClean="0">
              <a:solidFill>
                <a:schemeClr val="tx1"/>
              </a:solidFill>
            </a:rPr>
            <a:t>Company where a moratorium order is passed in winding up / insolvency proceedings</a:t>
          </a:r>
          <a:endParaRPr lang="en-US" sz="1900" kern="1200" dirty="0">
            <a:solidFill>
              <a:schemeClr val="tx1"/>
            </a:solidFill>
          </a:endParaRPr>
        </a:p>
      </dsp:txBody>
      <dsp:txXfrm>
        <a:off x="4539877" y="3362265"/>
        <a:ext cx="2399859" cy="14399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6E69E-DDA8-4664-9C1B-5562EA75BD21}">
      <dsp:nvSpPr>
        <dsp:cNvPr id="0" name=""/>
        <dsp:cNvSpPr/>
      </dsp:nvSpPr>
      <dsp:spPr>
        <a:xfrm>
          <a:off x="631" y="0"/>
          <a:ext cx="4646880" cy="1934769"/>
        </a:xfrm>
        <a:prstGeom prst="chevr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t>Complaint forwarded to respective DP/ RTA for </a:t>
          </a:r>
          <a:r>
            <a:rPr lang="en-US" sz="2400" kern="1200" dirty="0" err="1" smtClean="0"/>
            <a:t>redressal</a:t>
          </a:r>
          <a:r>
            <a:rPr lang="en-US" sz="2400" kern="1200" dirty="0" smtClean="0"/>
            <a:t>.</a:t>
          </a:r>
          <a:endParaRPr lang="en-US" sz="2400" kern="1200" dirty="0"/>
        </a:p>
      </dsp:txBody>
      <dsp:txXfrm>
        <a:off x="968016" y="0"/>
        <a:ext cx="2712111" cy="1934769"/>
      </dsp:txXfrm>
    </dsp:sp>
    <dsp:sp modelId="{FEE06D71-2DEB-4C82-80A3-79DCB095AD09}">
      <dsp:nvSpPr>
        <dsp:cNvPr id="0" name=""/>
        <dsp:cNvSpPr/>
      </dsp:nvSpPr>
      <dsp:spPr>
        <a:xfrm>
          <a:off x="3988014" y="0"/>
          <a:ext cx="4956052" cy="1934769"/>
        </a:xfrm>
        <a:prstGeom prst="chevr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Status of grievance may be checked from – </a:t>
          </a:r>
          <a:r>
            <a:rPr lang="en-US" sz="2400" u="sng" kern="1200" dirty="0" smtClean="0">
              <a:solidFill>
                <a:schemeClr val="tx1"/>
              </a:solidFill>
            </a:rPr>
            <a:t>Inquire your Complaints</a:t>
          </a:r>
          <a:r>
            <a:rPr lang="en-US" sz="2400" kern="1200" dirty="0" smtClean="0">
              <a:solidFill>
                <a:schemeClr val="tx1"/>
              </a:solidFill>
            </a:rPr>
            <a:t>.</a:t>
          </a:r>
          <a:endParaRPr lang="en-US" sz="2400" kern="1200" dirty="0">
            <a:solidFill>
              <a:schemeClr val="tx1"/>
            </a:solidFill>
          </a:endParaRPr>
        </a:p>
      </dsp:txBody>
      <dsp:txXfrm>
        <a:off x="4955399" y="0"/>
        <a:ext cx="3021283" cy="1934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421CB-3EC8-4447-B173-C74E475A5F6F}">
      <dsp:nvSpPr>
        <dsp:cNvPr id="0" name=""/>
        <dsp:cNvSpPr/>
      </dsp:nvSpPr>
      <dsp:spPr>
        <a:xfrm>
          <a:off x="0" y="32990"/>
          <a:ext cx="2626305" cy="1575783"/>
        </a:xfrm>
        <a:prstGeom prst="ellipse">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Name</a:t>
          </a:r>
          <a:endParaRPr lang="en-US" sz="3200" kern="1200" dirty="0"/>
        </a:p>
      </dsp:txBody>
      <dsp:txXfrm>
        <a:off x="384613" y="263758"/>
        <a:ext cx="1857079" cy="1114247"/>
      </dsp:txXfrm>
    </dsp:sp>
    <dsp:sp modelId="{5CA5AF2C-7B12-44AE-BEE8-6413899D14B8}">
      <dsp:nvSpPr>
        <dsp:cNvPr id="0" name=""/>
        <dsp:cNvSpPr/>
      </dsp:nvSpPr>
      <dsp:spPr>
        <a:xfrm>
          <a:off x="2888936" y="32990"/>
          <a:ext cx="2626305" cy="1575783"/>
        </a:xfrm>
        <a:prstGeom prst="ellipse">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Address</a:t>
          </a:r>
          <a:endParaRPr lang="en-US" sz="3200" kern="1200" dirty="0">
            <a:solidFill>
              <a:schemeClr val="tx1"/>
            </a:solidFill>
          </a:endParaRPr>
        </a:p>
      </dsp:txBody>
      <dsp:txXfrm>
        <a:off x="3273549" y="263758"/>
        <a:ext cx="1857079" cy="1114247"/>
      </dsp:txXfrm>
    </dsp:sp>
    <dsp:sp modelId="{A2620D78-A663-46D5-AA5B-1D15C2A7A030}">
      <dsp:nvSpPr>
        <dsp:cNvPr id="0" name=""/>
        <dsp:cNvSpPr/>
      </dsp:nvSpPr>
      <dsp:spPr>
        <a:xfrm>
          <a:off x="5777872" y="32990"/>
          <a:ext cx="2626305" cy="1575783"/>
        </a:xfrm>
        <a:prstGeom prst="ellipse">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E-mail Address</a:t>
          </a:r>
          <a:endParaRPr lang="en-US" sz="3200" kern="1200" dirty="0"/>
        </a:p>
      </dsp:txBody>
      <dsp:txXfrm>
        <a:off x="6162485" y="263758"/>
        <a:ext cx="1857079" cy="1114247"/>
      </dsp:txXfrm>
    </dsp:sp>
    <dsp:sp modelId="{A7190245-8438-4C77-A1E2-F0E842D78197}">
      <dsp:nvSpPr>
        <dsp:cNvPr id="0" name=""/>
        <dsp:cNvSpPr/>
      </dsp:nvSpPr>
      <dsp:spPr>
        <a:xfrm>
          <a:off x="1444468" y="1871404"/>
          <a:ext cx="2626305" cy="1575783"/>
        </a:xfrm>
        <a:prstGeom prst="ellipse">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PAN</a:t>
          </a:r>
          <a:endParaRPr lang="en-US" sz="3200" kern="1200" dirty="0">
            <a:solidFill>
              <a:schemeClr val="tx1"/>
            </a:solidFill>
          </a:endParaRPr>
        </a:p>
      </dsp:txBody>
      <dsp:txXfrm>
        <a:off x="1829081" y="2102172"/>
        <a:ext cx="1857079" cy="1114247"/>
      </dsp:txXfrm>
    </dsp:sp>
    <dsp:sp modelId="{F4613201-1D1F-48A0-9938-F0CC5CD4F04F}">
      <dsp:nvSpPr>
        <dsp:cNvPr id="0" name=""/>
        <dsp:cNvSpPr/>
      </dsp:nvSpPr>
      <dsp:spPr>
        <a:xfrm>
          <a:off x="4333404" y="1871404"/>
          <a:ext cx="2626305" cy="1575783"/>
        </a:xfrm>
        <a:prstGeom prst="ellipse">
          <a:avLst/>
        </a:prstGeom>
        <a:solidFill>
          <a:schemeClr val="accent4">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Mobile Number</a:t>
          </a:r>
          <a:endParaRPr lang="en-US" sz="3200" kern="1200" dirty="0"/>
        </a:p>
      </dsp:txBody>
      <dsp:txXfrm>
        <a:off x="4718017" y="2102172"/>
        <a:ext cx="1857079" cy="11142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4E650-FC97-4196-88D0-FA0B79D303D6}">
      <dsp:nvSpPr>
        <dsp:cNvPr id="0" name=""/>
        <dsp:cNvSpPr/>
      </dsp:nvSpPr>
      <dsp:spPr>
        <a:xfrm>
          <a:off x="1772" y="292698"/>
          <a:ext cx="3780731" cy="2268438"/>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Visit SEBI    SCORES website. </a:t>
          </a:r>
          <a:endParaRPr lang="en-US" sz="3200" kern="1200" dirty="0">
            <a:solidFill>
              <a:schemeClr val="bg1"/>
            </a:solidFill>
          </a:endParaRPr>
        </a:p>
      </dsp:txBody>
      <dsp:txXfrm>
        <a:off x="68212" y="359138"/>
        <a:ext cx="3647851" cy="2135558"/>
      </dsp:txXfrm>
    </dsp:sp>
    <dsp:sp modelId="{7F219335-AF39-422B-813B-A093580D9EF8}">
      <dsp:nvSpPr>
        <dsp:cNvPr id="0" name=""/>
        <dsp:cNvSpPr/>
      </dsp:nvSpPr>
      <dsp:spPr>
        <a:xfrm>
          <a:off x="4115208" y="958107"/>
          <a:ext cx="801515" cy="93762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4115208" y="1145631"/>
        <a:ext cx="561061" cy="562573"/>
      </dsp:txXfrm>
    </dsp:sp>
    <dsp:sp modelId="{5D2CA4EC-A887-4447-8783-69B1A73A0240}">
      <dsp:nvSpPr>
        <dsp:cNvPr id="0" name=""/>
        <dsp:cNvSpPr/>
      </dsp:nvSpPr>
      <dsp:spPr>
        <a:xfrm>
          <a:off x="5294796" y="292698"/>
          <a:ext cx="3780731" cy="2268438"/>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bg1"/>
              </a:solidFill>
            </a:rPr>
            <a:t>Register on SCORES before lodging a complaint.</a:t>
          </a:r>
          <a:endParaRPr lang="en-US" sz="3200" kern="1200" dirty="0">
            <a:solidFill>
              <a:schemeClr val="bg1"/>
            </a:solidFill>
          </a:endParaRPr>
        </a:p>
      </dsp:txBody>
      <dsp:txXfrm>
        <a:off x="5361236" y="359138"/>
        <a:ext cx="3647851" cy="21355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7071E-9B05-4D95-953F-7D8A5DCAFF31}">
      <dsp:nvSpPr>
        <dsp:cNvPr id="0" name=""/>
        <dsp:cNvSpPr/>
      </dsp:nvSpPr>
      <dsp:spPr>
        <a:xfrm>
          <a:off x="114721" y="480"/>
          <a:ext cx="2236318" cy="2316440"/>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Provide your complaint details.</a:t>
          </a:r>
          <a:endParaRPr lang="en-US" sz="1800" kern="1200" dirty="0">
            <a:solidFill>
              <a:schemeClr val="bg1"/>
            </a:solidFill>
          </a:endParaRPr>
        </a:p>
      </dsp:txBody>
      <dsp:txXfrm>
        <a:off x="180221" y="65980"/>
        <a:ext cx="2105318" cy="2185440"/>
      </dsp:txXfrm>
    </dsp:sp>
    <dsp:sp modelId="{CF770964-2A44-437F-929E-EC01B511ED38}">
      <dsp:nvSpPr>
        <dsp:cNvPr id="0" name=""/>
        <dsp:cNvSpPr/>
      </dsp:nvSpPr>
      <dsp:spPr>
        <a:xfrm>
          <a:off x="2493565" y="957869"/>
          <a:ext cx="343356" cy="40166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493565" y="1038201"/>
        <a:ext cx="240349" cy="240998"/>
      </dsp:txXfrm>
    </dsp:sp>
    <dsp:sp modelId="{627811DF-E380-413A-A0EC-29FFDCCE8EB5}">
      <dsp:nvSpPr>
        <dsp:cNvPr id="0" name=""/>
        <dsp:cNvSpPr/>
      </dsp:nvSpPr>
      <dsp:spPr>
        <a:xfrm>
          <a:off x="2998882" y="480"/>
          <a:ext cx="2236318" cy="2316440"/>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Select correct complaint category, entity name and nature of complaint. </a:t>
          </a:r>
          <a:endParaRPr lang="en-US" sz="1800" kern="1200" dirty="0">
            <a:solidFill>
              <a:schemeClr val="bg1"/>
            </a:solidFill>
          </a:endParaRPr>
        </a:p>
      </dsp:txBody>
      <dsp:txXfrm>
        <a:off x="3064382" y="65980"/>
        <a:ext cx="2105318" cy="2185440"/>
      </dsp:txXfrm>
    </dsp:sp>
    <dsp:sp modelId="{A08F4C67-1ACE-4226-9187-98C298A99A97}">
      <dsp:nvSpPr>
        <dsp:cNvPr id="0" name=""/>
        <dsp:cNvSpPr/>
      </dsp:nvSpPr>
      <dsp:spPr>
        <a:xfrm rot="5400000">
          <a:off x="3945363" y="2430293"/>
          <a:ext cx="343356" cy="40166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5400000">
        <a:off x="3996543" y="2459446"/>
        <a:ext cx="240998" cy="240349"/>
      </dsp:txXfrm>
    </dsp:sp>
    <dsp:sp modelId="{DBFA66D5-B1BF-4CA6-86B7-B79C4B1C7B26}">
      <dsp:nvSpPr>
        <dsp:cNvPr id="0" name=""/>
        <dsp:cNvSpPr/>
      </dsp:nvSpPr>
      <dsp:spPr>
        <a:xfrm>
          <a:off x="2998882" y="2964763"/>
          <a:ext cx="2236318" cy="2316440"/>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Provide complaint details in brief (up to 1000 characters). </a:t>
          </a:r>
          <a:endParaRPr lang="en-US" sz="1800" kern="1200" dirty="0">
            <a:solidFill>
              <a:schemeClr val="bg1"/>
            </a:solidFill>
          </a:endParaRPr>
        </a:p>
      </dsp:txBody>
      <dsp:txXfrm>
        <a:off x="3064382" y="3030263"/>
        <a:ext cx="2105318" cy="2185440"/>
      </dsp:txXfrm>
    </dsp:sp>
    <dsp:sp modelId="{DA7202C9-5548-4CAA-BB51-C85440C72CC1}">
      <dsp:nvSpPr>
        <dsp:cNvPr id="0" name=""/>
        <dsp:cNvSpPr/>
      </dsp:nvSpPr>
      <dsp:spPr>
        <a:xfrm rot="10800000">
          <a:off x="2513000" y="3922152"/>
          <a:ext cx="343356" cy="401662"/>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616007" y="4002484"/>
        <a:ext cx="240349" cy="240998"/>
      </dsp:txXfrm>
    </dsp:sp>
    <dsp:sp modelId="{98C1D43A-3D80-42C2-814B-48EDAC8EF431}">
      <dsp:nvSpPr>
        <dsp:cNvPr id="0" name=""/>
        <dsp:cNvSpPr/>
      </dsp:nvSpPr>
      <dsp:spPr>
        <a:xfrm>
          <a:off x="114721" y="2964763"/>
          <a:ext cx="2236318" cy="2316440"/>
        </a:xfrm>
        <a:prstGeom prst="roundRect">
          <a:avLst>
            <a:gd name="adj" fmla="val 10000"/>
          </a:avLst>
        </a:prstGeom>
        <a:solidFill>
          <a:schemeClr val="accent5">
            <a:lumMod val="7500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PDF document (up to a maximum size of 2 MB) can also be attached along with complaint as supporting document. </a:t>
          </a:r>
          <a:endParaRPr lang="en-US" sz="1800" kern="1200" dirty="0">
            <a:solidFill>
              <a:schemeClr val="bg1"/>
            </a:solidFill>
          </a:endParaRPr>
        </a:p>
      </dsp:txBody>
      <dsp:txXfrm>
        <a:off x="180221" y="3030263"/>
        <a:ext cx="2105318" cy="2185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9C073-E7AC-45A4-B2CE-B87D1F9F6172}">
      <dsp:nvSpPr>
        <dsp:cNvPr id="0" name=""/>
        <dsp:cNvSpPr/>
      </dsp:nvSpPr>
      <dsp:spPr>
        <a:xfrm rot="5400000">
          <a:off x="3473779" y="222873"/>
          <a:ext cx="2193141" cy="2343351"/>
        </a:xfrm>
        <a:prstGeom prst="hexag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 Investor to first register on App to lodge complaints.</a:t>
          </a:r>
          <a:endParaRPr lang="en-US" sz="1800" kern="1200" dirty="0">
            <a:solidFill>
              <a:schemeClr val="tx1"/>
            </a:solidFill>
          </a:endParaRPr>
        </a:p>
      </dsp:txBody>
      <dsp:txXfrm rot="-5400000">
        <a:off x="3789232" y="663502"/>
        <a:ext cx="1562234" cy="1462094"/>
      </dsp:txXfrm>
    </dsp:sp>
    <dsp:sp modelId="{21985462-6793-43CC-A911-9203587AF826}">
      <dsp:nvSpPr>
        <dsp:cNvPr id="0" name=""/>
        <dsp:cNvSpPr/>
      </dsp:nvSpPr>
      <dsp:spPr>
        <a:xfrm>
          <a:off x="5451622" y="723535"/>
          <a:ext cx="2447546" cy="1315885"/>
        </a:xfrm>
        <a:prstGeom prst="rect">
          <a:avLst/>
        </a:prstGeom>
        <a:noFill/>
        <a:ln>
          <a:noFill/>
        </a:ln>
        <a:effectLst/>
      </dsp:spPr>
      <dsp:style>
        <a:lnRef idx="0">
          <a:scrgbClr r="0" g="0" b="0"/>
        </a:lnRef>
        <a:fillRef idx="0">
          <a:scrgbClr r="0" g="0" b="0"/>
        </a:fillRef>
        <a:effectRef idx="0">
          <a:scrgbClr r="0" g="0" b="0"/>
        </a:effectRef>
        <a:fontRef idx="minor"/>
      </dsp:style>
    </dsp:sp>
    <dsp:sp modelId="{8FA48452-E6F6-4832-BF44-2F156C73B570}">
      <dsp:nvSpPr>
        <dsp:cNvPr id="0" name=""/>
        <dsp:cNvSpPr/>
      </dsp:nvSpPr>
      <dsp:spPr>
        <a:xfrm rot="5400000">
          <a:off x="903639" y="209802"/>
          <a:ext cx="2193141" cy="2343351"/>
        </a:xfrm>
        <a:prstGeom prst="hexag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Facilitate lodging of investor grievances with SEBI.</a:t>
          </a:r>
          <a:endParaRPr lang="en-US" sz="1800" kern="1200" dirty="0"/>
        </a:p>
      </dsp:txBody>
      <dsp:txXfrm rot="-5400000">
        <a:off x="1219092" y="650431"/>
        <a:ext cx="1562234" cy="1462094"/>
      </dsp:txXfrm>
    </dsp:sp>
    <dsp:sp modelId="{259D096B-BE9B-46D5-87C6-930A4D8C5A68}">
      <dsp:nvSpPr>
        <dsp:cNvPr id="0" name=""/>
        <dsp:cNvSpPr/>
      </dsp:nvSpPr>
      <dsp:spPr>
        <a:xfrm rot="5400000">
          <a:off x="2178226" y="2019100"/>
          <a:ext cx="2193141" cy="2343351"/>
        </a:xfrm>
        <a:prstGeom prst="hexagon">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Can be accessed at the convenience of a smartphone.</a:t>
          </a:r>
          <a:endParaRPr lang="en-US" sz="1800" kern="1200" dirty="0">
            <a:solidFill>
              <a:schemeClr val="tx1"/>
            </a:solidFill>
          </a:endParaRPr>
        </a:p>
      </dsp:txBody>
      <dsp:txXfrm rot="-5400000">
        <a:off x="2493679" y="2459729"/>
        <a:ext cx="1562234" cy="1462094"/>
      </dsp:txXfrm>
    </dsp:sp>
    <dsp:sp modelId="{AD5FF531-3878-4255-B636-D9E674C66F27}">
      <dsp:nvSpPr>
        <dsp:cNvPr id="0" name=""/>
        <dsp:cNvSpPr/>
      </dsp:nvSpPr>
      <dsp:spPr>
        <a:xfrm>
          <a:off x="3858" y="2585073"/>
          <a:ext cx="2368593" cy="1315885"/>
        </a:xfrm>
        <a:prstGeom prst="rect">
          <a:avLst/>
        </a:prstGeom>
        <a:noFill/>
        <a:ln>
          <a:noFill/>
        </a:ln>
        <a:effectLst/>
      </dsp:spPr>
      <dsp:style>
        <a:lnRef idx="0">
          <a:scrgbClr r="0" g="0" b="0"/>
        </a:lnRef>
        <a:fillRef idx="0">
          <a:scrgbClr r="0" g="0" b="0"/>
        </a:fillRef>
        <a:effectRef idx="0">
          <a:scrgbClr r="0" g="0" b="0"/>
        </a:effectRef>
        <a:fontRef idx="minor"/>
      </dsp:style>
    </dsp:sp>
    <dsp:sp modelId="{071B098E-7574-4B83-A6B9-1540CE852F7C}">
      <dsp:nvSpPr>
        <dsp:cNvPr id="0" name=""/>
        <dsp:cNvSpPr/>
      </dsp:nvSpPr>
      <dsp:spPr>
        <a:xfrm rot="5400000">
          <a:off x="4656914" y="2019100"/>
          <a:ext cx="2193141" cy="2343351"/>
        </a:xfrm>
        <a:prstGeom prst="hexagon">
          <a:avLst/>
        </a:prstGeom>
        <a:solidFill>
          <a:schemeClr val="accent2">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 Enables investors to track status of the complaint </a:t>
          </a:r>
          <a:r>
            <a:rPr lang="en-US" sz="1800" kern="1200" dirty="0" err="1" smtClean="0"/>
            <a:t>redressal</a:t>
          </a:r>
          <a:r>
            <a:rPr lang="en-US" sz="1800" kern="1200" dirty="0" smtClean="0"/>
            <a:t>.</a:t>
          </a:r>
          <a:endParaRPr lang="en-US" sz="1800" kern="1200" dirty="0"/>
        </a:p>
      </dsp:txBody>
      <dsp:txXfrm rot="-5400000">
        <a:off x="4972367" y="2459729"/>
        <a:ext cx="1562234" cy="14620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F380B-42ED-4969-BAEF-C1C88788965F}">
      <dsp:nvSpPr>
        <dsp:cNvPr id="0" name=""/>
        <dsp:cNvSpPr/>
      </dsp:nvSpPr>
      <dsp:spPr>
        <a:xfrm>
          <a:off x="0" y="2892"/>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Immediately question your TM about any transaction that you do not understand or you did not authorize your trading member.</a:t>
          </a:r>
          <a:endParaRPr lang="en-US" sz="1600" kern="1200" dirty="0"/>
        </a:p>
      </dsp:txBody>
      <dsp:txXfrm>
        <a:off x="19807" y="22699"/>
        <a:ext cx="6564386" cy="636638"/>
      </dsp:txXfrm>
    </dsp:sp>
    <dsp:sp modelId="{C86AA271-9A9D-4CE6-8A1A-5505CDA9CB35}">
      <dsp:nvSpPr>
        <dsp:cNvPr id="0" name=""/>
        <dsp:cNvSpPr/>
      </dsp:nvSpPr>
      <dsp:spPr>
        <a:xfrm rot="5400000">
          <a:off x="3175202" y="696050"/>
          <a:ext cx="253594" cy="304313"/>
        </a:xfrm>
        <a:prstGeom prst="rightArrow">
          <a:avLst>
            <a:gd name="adj1" fmla="val 60000"/>
            <a:gd name="adj2" fmla="val 50000"/>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10706" y="721409"/>
        <a:ext cx="182587" cy="177516"/>
      </dsp:txXfrm>
    </dsp:sp>
    <dsp:sp modelId="{ACB8C764-82B0-497A-BD68-A104FDEA9186}">
      <dsp:nvSpPr>
        <dsp:cNvPr id="0" name=""/>
        <dsp:cNvSpPr/>
      </dsp:nvSpPr>
      <dsp:spPr>
        <a:xfrm>
          <a:off x="0" y="1017270"/>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Not satisfied with your trading member’s response </a:t>
          </a:r>
          <a:r>
            <a:rPr lang="en-US" sz="1600" kern="1200" dirty="0" smtClean="0">
              <a:sym typeface="Wingdings" panose="05000000000000000000" pitchFamily="2" charset="2"/>
            </a:rPr>
            <a:t> C</a:t>
          </a:r>
          <a:r>
            <a:rPr lang="en-US" sz="1600" kern="1200" dirty="0" smtClean="0"/>
            <a:t>ontact firm’s branch manager or customer care. </a:t>
          </a:r>
          <a:endParaRPr lang="en-US" sz="1600" kern="1200" dirty="0"/>
        </a:p>
      </dsp:txBody>
      <dsp:txXfrm>
        <a:off x="19807" y="1037077"/>
        <a:ext cx="6564386" cy="636638"/>
      </dsp:txXfrm>
    </dsp:sp>
    <dsp:sp modelId="{EAB7BE71-A185-48ED-9DDC-CCF38746D166}">
      <dsp:nvSpPr>
        <dsp:cNvPr id="0" name=""/>
        <dsp:cNvSpPr/>
      </dsp:nvSpPr>
      <dsp:spPr>
        <a:xfrm rot="5400000">
          <a:off x="3175202" y="1710429"/>
          <a:ext cx="253594" cy="304313"/>
        </a:xfrm>
        <a:prstGeom prst="rightArrow">
          <a:avLst>
            <a:gd name="adj1" fmla="val 60000"/>
            <a:gd name="adj2" fmla="val 50000"/>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10706" y="1735788"/>
        <a:ext cx="182587" cy="177516"/>
      </dsp:txXfrm>
    </dsp:sp>
    <dsp:sp modelId="{94D3AF90-667A-4F9F-8A8B-9871524F7D3D}">
      <dsp:nvSpPr>
        <dsp:cNvPr id="0" name=""/>
        <dsp:cNvSpPr/>
      </dsp:nvSpPr>
      <dsp:spPr>
        <a:xfrm>
          <a:off x="0" y="2031648"/>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Any dispute with trading member </a:t>
          </a:r>
          <a:r>
            <a:rPr lang="en-US" sz="1600" kern="1200" dirty="0" smtClean="0">
              <a:sym typeface="Wingdings" panose="05000000000000000000" pitchFamily="2" charset="2"/>
            </a:rPr>
            <a:t> C</a:t>
          </a:r>
          <a:r>
            <a:rPr lang="en-US" sz="1600" kern="1200" dirty="0" smtClean="0"/>
            <a:t>omplain in writing to trading member.</a:t>
          </a:r>
          <a:endParaRPr lang="en-US" sz="1600" kern="1200" dirty="0"/>
        </a:p>
      </dsp:txBody>
      <dsp:txXfrm>
        <a:off x="19807" y="2051455"/>
        <a:ext cx="6564386" cy="636638"/>
      </dsp:txXfrm>
    </dsp:sp>
    <dsp:sp modelId="{A28265C3-5EF8-4604-B4C8-4EF45D700DAB}">
      <dsp:nvSpPr>
        <dsp:cNvPr id="0" name=""/>
        <dsp:cNvSpPr/>
      </dsp:nvSpPr>
      <dsp:spPr>
        <a:xfrm rot="5400000">
          <a:off x="3175202" y="2724807"/>
          <a:ext cx="253594" cy="304313"/>
        </a:xfrm>
        <a:prstGeom prst="rightArrow">
          <a:avLst>
            <a:gd name="adj1" fmla="val 60000"/>
            <a:gd name="adj2" fmla="val 50000"/>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10706" y="2750166"/>
        <a:ext cx="182587" cy="177516"/>
      </dsp:txXfrm>
    </dsp:sp>
    <dsp:sp modelId="{79A2109E-7DCC-46A5-8482-FA11E7552908}">
      <dsp:nvSpPr>
        <dsp:cNvPr id="0" name=""/>
        <dsp:cNvSpPr/>
      </dsp:nvSpPr>
      <dsp:spPr>
        <a:xfrm>
          <a:off x="0" y="3046027"/>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Retain copies of your letter and all related correspondence done with trading member.</a:t>
          </a:r>
          <a:endParaRPr lang="en-US" sz="1600" kern="1200" dirty="0"/>
        </a:p>
      </dsp:txBody>
      <dsp:txXfrm>
        <a:off x="19807" y="3065834"/>
        <a:ext cx="6564386" cy="636638"/>
      </dsp:txXfrm>
    </dsp:sp>
    <dsp:sp modelId="{8F68AB8F-8005-4AE9-8204-2F65E3583612}">
      <dsp:nvSpPr>
        <dsp:cNvPr id="0" name=""/>
        <dsp:cNvSpPr/>
      </dsp:nvSpPr>
      <dsp:spPr>
        <a:xfrm rot="5400000">
          <a:off x="3175202" y="3739185"/>
          <a:ext cx="253594" cy="304313"/>
        </a:xfrm>
        <a:prstGeom prst="rightArrow">
          <a:avLst>
            <a:gd name="adj1" fmla="val 60000"/>
            <a:gd name="adj2" fmla="val 50000"/>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210706" y="3764544"/>
        <a:ext cx="182587" cy="177516"/>
      </dsp:txXfrm>
    </dsp:sp>
    <dsp:sp modelId="{172E9363-425C-422B-9A62-146A0ADE0F2C}">
      <dsp:nvSpPr>
        <dsp:cNvPr id="0" name=""/>
        <dsp:cNvSpPr/>
      </dsp:nvSpPr>
      <dsp:spPr>
        <a:xfrm>
          <a:off x="0" y="4060405"/>
          <a:ext cx="6604000" cy="676252"/>
        </a:xfrm>
        <a:prstGeom prst="roundRect">
          <a:avLst>
            <a:gd name="adj" fmla="val 10000"/>
          </a:avLst>
        </a:prstGeom>
        <a:solidFill>
          <a:schemeClr val="accent1">
            <a:hueOff val="0"/>
            <a:satOff val="0"/>
            <a:lumOff val="0"/>
            <a:alphaOff val="0"/>
          </a:schemeClr>
        </a:solidFill>
        <a:ln w="2540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Complaint not addressed/ redressed by the trading member </a:t>
          </a:r>
          <a:r>
            <a:rPr lang="en-US" sz="1600" kern="1200" dirty="0" smtClean="0">
              <a:sym typeface="Wingdings" panose="05000000000000000000" pitchFamily="2" charset="2"/>
            </a:rPr>
            <a:t> </a:t>
          </a:r>
        </a:p>
        <a:p>
          <a:pPr lvl="0" algn="ctr" defTabSz="711200">
            <a:lnSpc>
              <a:spcPct val="90000"/>
            </a:lnSpc>
            <a:spcBef>
              <a:spcPct val="0"/>
            </a:spcBef>
            <a:spcAft>
              <a:spcPct val="35000"/>
            </a:spcAft>
          </a:pPr>
          <a:r>
            <a:rPr lang="en-US" sz="1600" kern="1200" dirty="0" smtClean="0">
              <a:sym typeface="Wingdings" panose="05000000000000000000" pitchFamily="2" charset="2"/>
            </a:rPr>
            <a:t>F</a:t>
          </a:r>
          <a:r>
            <a:rPr lang="en-US" sz="1600" kern="1200" dirty="0" smtClean="0"/>
            <a:t>ile complaint with NSE </a:t>
          </a:r>
          <a:endParaRPr lang="en-US" sz="1600" kern="1200" dirty="0"/>
        </a:p>
      </dsp:txBody>
      <dsp:txXfrm>
        <a:off x="19807" y="4080212"/>
        <a:ext cx="6564386" cy="636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28B18-CF45-4C84-833A-C32D12765F9C}">
      <dsp:nvSpPr>
        <dsp:cNvPr id="0" name=""/>
        <dsp:cNvSpPr/>
      </dsp:nvSpPr>
      <dsp:spPr>
        <a:xfrm>
          <a:off x="4571" y="681348"/>
          <a:ext cx="1461140" cy="999967"/>
        </a:xfrm>
        <a:prstGeom prst="roundRect">
          <a:avLst>
            <a:gd name="adj" fmla="val 10000"/>
          </a:avLst>
        </a:prstGeom>
        <a:solidFill>
          <a:schemeClr val="accent2">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Investor Services Cell</a:t>
          </a:r>
        </a:p>
      </dsp:txBody>
      <dsp:txXfrm>
        <a:off x="33859" y="710636"/>
        <a:ext cx="1402564" cy="941391"/>
      </dsp:txXfrm>
    </dsp:sp>
    <dsp:sp modelId="{59A4C5BF-2922-4D3A-9C6A-C1A61B95D34B}">
      <dsp:nvSpPr>
        <dsp:cNvPr id="0" name=""/>
        <dsp:cNvSpPr/>
      </dsp:nvSpPr>
      <dsp:spPr>
        <a:xfrm>
          <a:off x="1611825" y="1000151"/>
          <a:ext cx="309761" cy="3623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611825" y="1072623"/>
        <a:ext cx="216833" cy="217418"/>
      </dsp:txXfrm>
    </dsp:sp>
    <dsp:sp modelId="{F481D55D-AC5A-4270-9145-5176471A0A93}">
      <dsp:nvSpPr>
        <dsp:cNvPr id="0" name=""/>
        <dsp:cNvSpPr/>
      </dsp:nvSpPr>
      <dsp:spPr>
        <a:xfrm>
          <a:off x="2050167" y="681348"/>
          <a:ext cx="1461140" cy="999967"/>
        </a:xfrm>
        <a:prstGeom prst="roundRect">
          <a:avLst>
            <a:gd name="adj" fmla="val 10000"/>
          </a:avLst>
        </a:prstGeom>
        <a:solidFill>
          <a:schemeClr val="accent2">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Arbitration</a:t>
          </a:r>
        </a:p>
      </dsp:txBody>
      <dsp:txXfrm>
        <a:off x="2079455" y="710636"/>
        <a:ext cx="1402564" cy="941391"/>
      </dsp:txXfrm>
    </dsp:sp>
    <dsp:sp modelId="{E8EBB8EE-0EB7-427D-BB57-213320DE82A7}">
      <dsp:nvSpPr>
        <dsp:cNvPr id="0" name=""/>
        <dsp:cNvSpPr/>
      </dsp:nvSpPr>
      <dsp:spPr>
        <a:xfrm rot="240">
          <a:off x="3654747" y="1000222"/>
          <a:ext cx="304093" cy="3623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654747" y="1072691"/>
        <a:ext cx="212865" cy="217418"/>
      </dsp:txXfrm>
    </dsp:sp>
    <dsp:sp modelId="{2DFE2CE6-82EF-49F5-96CC-B6E910BCCEED}">
      <dsp:nvSpPr>
        <dsp:cNvPr id="0" name=""/>
        <dsp:cNvSpPr/>
      </dsp:nvSpPr>
      <dsp:spPr>
        <a:xfrm>
          <a:off x="4085067" y="681498"/>
          <a:ext cx="1695273" cy="999967"/>
        </a:xfrm>
        <a:prstGeom prst="roundRect">
          <a:avLst>
            <a:gd name="adj" fmla="val 10000"/>
          </a:avLst>
        </a:prstGeom>
        <a:solidFill>
          <a:schemeClr val="accent2">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Appeal Mechanism</a:t>
          </a:r>
        </a:p>
      </dsp:txBody>
      <dsp:txXfrm>
        <a:off x="4114355" y="710786"/>
        <a:ext cx="1636697" cy="941391"/>
      </dsp:txXfrm>
    </dsp:sp>
    <dsp:sp modelId="{808CFA3D-1038-4DBC-83E9-8EBE49424862}">
      <dsp:nvSpPr>
        <dsp:cNvPr id="0" name=""/>
        <dsp:cNvSpPr/>
      </dsp:nvSpPr>
      <dsp:spPr>
        <a:xfrm rot="21599763">
          <a:off x="5929128" y="1000221"/>
          <a:ext cx="315430" cy="36236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929128" y="1072696"/>
        <a:ext cx="220801" cy="217418"/>
      </dsp:txXfrm>
    </dsp:sp>
    <dsp:sp modelId="{436B182B-689B-437F-B62E-93E2C38D1989}">
      <dsp:nvSpPr>
        <dsp:cNvPr id="0" name=""/>
        <dsp:cNvSpPr/>
      </dsp:nvSpPr>
      <dsp:spPr>
        <a:xfrm>
          <a:off x="6375492" y="681348"/>
          <a:ext cx="1461140" cy="999967"/>
        </a:xfrm>
        <a:prstGeom prst="roundRect">
          <a:avLst>
            <a:gd name="adj" fmla="val 10000"/>
          </a:avLst>
        </a:prstGeom>
        <a:solidFill>
          <a:schemeClr val="accent2">
            <a:hueOff val="0"/>
            <a:satOff val="0"/>
            <a:lumOff val="0"/>
            <a:alphaOff val="0"/>
          </a:schemeClr>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Court of law u/s 34</a:t>
          </a:r>
        </a:p>
      </dsp:txBody>
      <dsp:txXfrm>
        <a:off x="6404780" y="710636"/>
        <a:ext cx="1402564" cy="9413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7099-CB26-4B3D-8F64-54E0D804EDBF}">
      <dsp:nvSpPr>
        <dsp:cNvPr id="0" name=""/>
        <dsp:cNvSpPr/>
      </dsp:nvSpPr>
      <dsp:spPr>
        <a:xfrm>
          <a:off x="0" y="0"/>
          <a:ext cx="8839200" cy="691758"/>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baseline="0" dirty="0">
              <a:solidFill>
                <a:schemeClr val="tx1"/>
              </a:solidFill>
              <a:latin typeface="+mn-lt"/>
              <a:cs typeface="Times New Roman" pitchFamily="18" charset="0"/>
            </a:rPr>
            <a:t>Receive</a:t>
          </a:r>
          <a:r>
            <a:rPr lang="en-US" sz="2400" kern="1200" dirty="0">
              <a:solidFill>
                <a:schemeClr val="tx1"/>
              </a:solidFill>
              <a:latin typeface="+mn-lt"/>
              <a:cs typeface="Times New Roman" pitchFamily="18" charset="0"/>
            </a:rPr>
            <a:t> investor complaints</a:t>
          </a:r>
        </a:p>
      </dsp:txBody>
      <dsp:txXfrm>
        <a:off x="20261" y="20261"/>
        <a:ext cx="8798678" cy="651236"/>
      </dsp:txXfrm>
    </dsp:sp>
    <dsp:sp modelId="{048108E8-EE91-477A-8613-2BCBE62CED84}">
      <dsp:nvSpPr>
        <dsp:cNvPr id="0" name=""/>
        <dsp:cNvSpPr/>
      </dsp:nvSpPr>
      <dsp:spPr>
        <a:xfrm rot="5400000">
          <a:off x="4270230" y="685936"/>
          <a:ext cx="298738" cy="311291"/>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n-lt"/>
          </a:endParaRPr>
        </a:p>
      </dsp:txBody>
      <dsp:txXfrm rot="-5400000">
        <a:off x="4326212" y="692213"/>
        <a:ext cx="186775" cy="209117"/>
      </dsp:txXfrm>
    </dsp:sp>
    <dsp:sp modelId="{4BE0797B-F13F-4676-8B73-21D0DBC79D03}">
      <dsp:nvSpPr>
        <dsp:cNvPr id="0" name=""/>
        <dsp:cNvSpPr/>
      </dsp:nvSpPr>
      <dsp:spPr>
        <a:xfrm>
          <a:off x="0" y="991405"/>
          <a:ext cx="8839200" cy="691758"/>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mn-lt"/>
              <a:cs typeface="Times New Roman" pitchFamily="18" charset="0"/>
            </a:rPr>
            <a:t>Analyze issues raised by the investor &amp; take up with trading member</a:t>
          </a:r>
        </a:p>
      </dsp:txBody>
      <dsp:txXfrm>
        <a:off x="20261" y="1011666"/>
        <a:ext cx="8798678" cy="651236"/>
      </dsp:txXfrm>
    </dsp:sp>
    <dsp:sp modelId="{0DC4D4AB-4342-4BD6-AFCA-72E9F6786AA4}">
      <dsp:nvSpPr>
        <dsp:cNvPr id="0" name=""/>
        <dsp:cNvSpPr/>
      </dsp:nvSpPr>
      <dsp:spPr>
        <a:xfrm rot="5400000">
          <a:off x="4221753" y="1725967"/>
          <a:ext cx="395693" cy="311291"/>
        </a:xfrm>
        <a:prstGeom prst="rightArrow">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n-lt"/>
          </a:endParaRPr>
        </a:p>
      </dsp:txBody>
      <dsp:txXfrm rot="-5400000">
        <a:off x="4326212" y="1683767"/>
        <a:ext cx="186775" cy="302306"/>
      </dsp:txXfrm>
    </dsp:sp>
    <dsp:sp modelId="{6CA2DCF0-00A1-4826-92B8-5758C626F940}">
      <dsp:nvSpPr>
        <dsp:cNvPr id="0" name=""/>
        <dsp:cNvSpPr/>
      </dsp:nvSpPr>
      <dsp:spPr>
        <a:xfrm>
          <a:off x="0" y="2080061"/>
          <a:ext cx="8839200" cy="691758"/>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mn-lt"/>
              <a:cs typeface="Times New Roman" pitchFamily="18" charset="0"/>
            </a:rPr>
            <a:t>Analyze response from TM and then forward to Investor</a:t>
          </a:r>
        </a:p>
      </dsp:txBody>
      <dsp:txXfrm>
        <a:off x="20261" y="2100322"/>
        <a:ext cx="8798678" cy="651236"/>
      </dsp:txXfrm>
    </dsp:sp>
    <dsp:sp modelId="{1F3E1F27-D28B-42E8-B79D-1F2E6DD1AE8B}">
      <dsp:nvSpPr>
        <dsp:cNvPr id="0" name=""/>
        <dsp:cNvSpPr/>
      </dsp:nvSpPr>
      <dsp:spPr>
        <a:xfrm rot="5400000">
          <a:off x="4247184" y="2789114"/>
          <a:ext cx="344830" cy="311291"/>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n-lt"/>
          </a:endParaRPr>
        </a:p>
      </dsp:txBody>
      <dsp:txXfrm rot="-5400000">
        <a:off x="4326212" y="2772345"/>
        <a:ext cx="186775" cy="251443"/>
      </dsp:txXfrm>
    </dsp:sp>
    <dsp:sp modelId="{AC7EDB2A-27BF-470A-AA55-C00D8768B74E}">
      <dsp:nvSpPr>
        <dsp:cNvPr id="0" name=""/>
        <dsp:cNvSpPr/>
      </dsp:nvSpPr>
      <dsp:spPr>
        <a:xfrm>
          <a:off x="0" y="3117699"/>
          <a:ext cx="8839200" cy="691758"/>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mn-lt"/>
              <a:cs typeface="Times New Roman" pitchFamily="18" charset="0"/>
            </a:rPr>
            <a:t>Hold meetings /teleconferencing </a:t>
          </a:r>
        </a:p>
      </dsp:txBody>
      <dsp:txXfrm>
        <a:off x="20261" y="3137960"/>
        <a:ext cx="8798678" cy="651236"/>
      </dsp:txXfrm>
    </dsp:sp>
    <dsp:sp modelId="{D8D35E17-B2DA-443C-8109-9D01A9C3AC60}">
      <dsp:nvSpPr>
        <dsp:cNvPr id="0" name=""/>
        <dsp:cNvSpPr/>
      </dsp:nvSpPr>
      <dsp:spPr>
        <a:xfrm rot="5400000">
          <a:off x="4244800" y="3829144"/>
          <a:ext cx="349599" cy="311291"/>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solidFill>
              <a:schemeClr val="tx1"/>
            </a:solidFill>
            <a:latin typeface="+mn-lt"/>
          </a:endParaRPr>
        </a:p>
      </dsp:txBody>
      <dsp:txXfrm rot="-5400000">
        <a:off x="4326212" y="3809991"/>
        <a:ext cx="186775" cy="256212"/>
      </dsp:txXfrm>
    </dsp:sp>
    <dsp:sp modelId="{8CCF0885-ABE9-4EFB-BADD-DACCBF224AEB}">
      <dsp:nvSpPr>
        <dsp:cNvPr id="0" name=""/>
        <dsp:cNvSpPr/>
      </dsp:nvSpPr>
      <dsp:spPr>
        <a:xfrm>
          <a:off x="0" y="4160121"/>
          <a:ext cx="8839200" cy="606624"/>
        </a:xfrm>
        <a:prstGeom prst="roundRect">
          <a:avLst>
            <a:gd name="adj" fmla="val 10000"/>
          </a:avLst>
        </a:prstGeom>
        <a:solidFill>
          <a:schemeClr val="accent2">
            <a:lumMod val="40000"/>
            <a:lumOff val="6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latin typeface="+mn-lt"/>
              <a:cs typeface="Times New Roman" pitchFamily="18" charset="0"/>
            </a:rPr>
            <a:t>Resolve the complaint. If not resolved, hold GRC </a:t>
          </a:r>
          <a:r>
            <a:rPr lang="en-US" sz="2400" kern="1200" dirty="0" smtClean="0">
              <a:solidFill>
                <a:schemeClr val="tx1"/>
              </a:solidFill>
              <a:latin typeface="+mn-lt"/>
              <a:cs typeface="Times New Roman" pitchFamily="18" charset="0"/>
            </a:rPr>
            <a:t>meeting.</a:t>
          </a:r>
          <a:endParaRPr lang="en-US" sz="2400" kern="1200" dirty="0">
            <a:solidFill>
              <a:schemeClr val="tx1"/>
            </a:solidFill>
            <a:latin typeface="+mn-lt"/>
            <a:cs typeface="Times New Roman" pitchFamily="18" charset="0"/>
          </a:endParaRPr>
        </a:p>
      </dsp:txBody>
      <dsp:txXfrm>
        <a:off x="17767" y="4177888"/>
        <a:ext cx="8803666" cy="57109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sz="quarter" idx="1"/>
          </p:nvPr>
        </p:nvSpPr>
        <p:spPr>
          <a:xfrm>
            <a:off x="3848125" y="1"/>
            <a:ext cx="2944949" cy="498413"/>
          </a:xfrm>
          <a:prstGeom prst="rect">
            <a:avLst/>
          </a:prstGeom>
        </p:spPr>
        <p:txBody>
          <a:bodyPr vert="horz" lIns="83796" tIns="41898" rIns="83796" bIns="41898" rtlCol="0"/>
          <a:lstStyle>
            <a:lvl1pPr algn="r">
              <a:defRPr sz="1100"/>
            </a:lvl1pPr>
          </a:lstStyle>
          <a:p>
            <a:fld id="{8DC73E4E-73B0-476C-869D-FA5483EE700D}" type="datetimeFigureOut">
              <a:rPr lang="en-IN" smtClean="0"/>
              <a:t>31/12/2020</a:t>
            </a:fld>
            <a:endParaRPr lang="en-IN" dirty="0"/>
          </a:p>
        </p:txBody>
      </p:sp>
      <p:sp>
        <p:nvSpPr>
          <p:cNvPr id="4" name="Footer Placeholder 3"/>
          <p:cNvSpPr>
            <a:spLocks noGrp="1"/>
          </p:cNvSpPr>
          <p:nvPr>
            <p:ph type="ftr" sz="quarter" idx="2"/>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dirty="0"/>
          </a:p>
        </p:txBody>
      </p:sp>
      <p:sp>
        <p:nvSpPr>
          <p:cNvPr id="5" name="Slide Number Placeholder 4"/>
          <p:cNvSpPr>
            <a:spLocks noGrp="1"/>
          </p:cNvSpPr>
          <p:nvPr>
            <p:ph type="sldNum" sz="quarter" idx="3"/>
          </p:nvPr>
        </p:nvSpPr>
        <p:spPr>
          <a:xfrm>
            <a:off x="3848125" y="9432987"/>
            <a:ext cx="2944949" cy="498413"/>
          </a:xfrm>
          <a:prstGeom prst="rect">
            <a:avLst/>
          </a:prstGeom>
        </p:spPr>
        <p:txBody>
          <a:bodyPr vert="horz" lIns="83796" tIns="41898" rIns="83796" bIns="41898" rtlCol="0" anchor="b"/>
          <a:lstStyle>
            <a:lvl1pPr algn="r">
              <a:defRPr sz="1100"/>
            </a:lvl1pPr>
          </a:lstStyle>
          <a:p>
            <a:fld id="{44C30701-AEB4-4B7D-A6DB-A44757E8EA88}" type="slidenum">
              <a:rPr lang="en-IN" smtClean="0"/>
              <a:t>‹#›</a:t>
            </a:fld>
            <a:endParaRPr lang="en-IN" dirty="0"/>
          </a:p>
        </p:txBody>
      </p:sp>
    </p:spTree>
    <p:extLst>
      <p:ext uri="{BB962C8B-B14F-4D97-AF65-F5344CB8AC3E}">
        <p14:creationId xmlns:p14="http://schemas.microsoft.com/office/powerpoint/2010/main" val="250523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49" cy="498413"/>
          </a:xfrm>
          <a:prstGeom prst="rect">
            <a:avLst/>
          </a:prstGeom>
        </p:spPr>
        <p:txBody>
          <a:bodyPr vert="horz" lIns="83796" tIns="41898" rIns="83796" bIns="41898" rtlCol="0"/>
          <a:lstStyle>
            <a:lvl1pPr algn="l">
              <a:defRPr sz="1100"/>
            </a:lvl1pPr>
          </a:lstStyle>
          <a:p>
            <a:endParaRPr lang="en-IN" dirty="0"/>
          </a:p>
        </p:txBody>
      </p:sp>
      <p:sp>
        <p:nvSpPr>
          <p:cNvPr id="3" name="Date Placeholder 2"/>
          <p:cNvSpPr>
            <a:spLocks noGrp="1"/>
          </p:cNvSpPr>
          <p:nvPr>
            <p:ph type="dt" idx="1"/>
          </p:nvPr>
        </p:nvSpPr>
        <p:spPr>
          <a:xfrm>
            <a:off x="3848125" y="1"/>
            <a:ext cx="2944949" cy="498413"/>
          </a:xfrm>
          <a:prstGeom prst="rect">
            <a:avLst/>
          </a:prstGeom>
        </p:spPr>
        <p:txBody>
          <a:bodyPr vert="horz" lIns="83796" tIns="41898" rIns="83796" bIns="41898" rtlCol="0"/>
          <a:lstStyle>
            <a:lvl1pPr algn="r">
              <a:defRPr sz="1100"/>
            </a:lvl1pPr>
          </a:lstStyle>
          <a:p>
            <a:fld id="{42FE3ADF-BF59-4134-B99A-EDC802708E50}" type="datetimeFigureOut">
              <a:rPr lang="en-IN" smtClean="0"/>
              <a:t>31/12/2020</a:t>
            </a:fld>
            <a:endParaRPr lang="en-IN" dirty="0"/>
          </a:p>
        </p:txBody>
      </p:sp>
      <p:sp>
        <p:nvSpPr>
          <p:cNvPr id="4" name="Slide Image Placeholder 3"/>
          <p:cNvSpPr>
            <a:spLocks noGrp="1" noRot="1" noChangeAspect="1"/>
          </p:cNvSpPr>
          <p:nvPr>
            <p:ph type="sldImg" idx="2"/>
          </p:nvPr>
        </p:nvSpPr>
        <p:spPr>
          <a:xfrm>
            <a:off x="977900" y="1241425"/>
            <a:ext cx="4838700" cy="3351213"/>
          </a:xfrm>
          <a:prstGeom prst="rect">
            <a:avLst/>
          </a:prstGeom>
          <a:noFill/>
          <a:ln w="12700">
            <a:solidFill>
              <a:prstClr val="black"/>
            </a:solidFill>
          </a:ln>
        </p:spPr>
        <p:txBody>
          <a:bodyPr vert="horz" lIns="83796" tIns="41898" rIns="83796" bIns="41898" rtlCol="0" anchor="ctr"/>
          <a:lstStyle/>
          <a:p>
            <a:endParaRPr lang="en-IN" dirty="0"/>
          </a:p>
        </p:txBody>
      </p:sp>
      <p:sp>
        <p:nvSpPr>
          <p:cNvPr id="5" name="Notes Placeholder 4"/>
          <p:cNvSpPr>
            <a:spLocks noGrp="1"/>
          </p:cNvSpPr>
          <p:nvPr>
            <p:ph type="body" sz="quarter" idx="3"/>
          </p:nvPr>
        </p:nvSpPr>
        <p:spPr>
          <a:xfrm>
            <a:off x="679165" y="4779164"/>
            <a:ext cx="5436171" cy="3910627"/>
          </a:xfrm>
          <a:prstGeom prst="rect">
            <a:avLst/>
          </a:prstGeom>
        </p:spPr>
        <p:txBody>
          <a:bodyPr vert="horz" lIns="83796" tIns="41898" rIns="83796" bIns="4189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32987"/>
            <a:ext cx="2944949" cy="498413"/>
          </a:xfrm>
          <a:prstGeom prst="rect">
            <a:avLst/>
          </a:prstGeom>
        </p:spPr>
        <p:txBody>
          <a:bodyPr vert="horz" lIns="83796" tIns="41898" rIns="83796" bIns="41898" rtlCol="0" anchor="b"/>
          <a:lstStyle>
            <a:lvl1pPr algn="l">
              <a:defRPr sz="1100"/>
            </a:lvl1pPr>
          </a:lstStyle>
          <a:p>
            <a:endParaRPr lang="en-IN" dirty="0"/>
          </a:p>
        </p:txBody>
      </p:sp>
      <p:sp>
        <p:nvSpPr>
          <p:cNvPr id="7" name="Slide Number Placeholder 6"/>
          <p:cNvSpPr>
            <a:spLocks noGrp="1"/>
          </p:cNvSpPr>
          <p:nvPr>
            <p:ph type="sldNum" sz="quarter" idx="5"/>
          </p:nvPr>
        </p:nvSpPr>
        <p:spPr>
          <a:xfrm>
            <a:off x="3848125" y="9432987"/>
            <a:ext cx="2944949" cy="498413"/>
          </a:xfrm>
          <a:prstGeom prst="rect">
            <a:avLst/>
          </a:prstGeom>
        </p:spPr>
        <p:txBody>
          <a:bodyPr vert="horz" lIns="83796" tIns="41898" rIns="83796" bIns="41898" rtlCol="0" anchor="b"/>
          <a:lstStyle>
            <a:lvl1pPr algn="r">
              <a:defRPr sz="1100"/>
            </a:lvl1pPr>
          </a:lstStyle>
          <a:p>
            <a:fld id="{92C3979C-F96A-4366-BC2E-1CDF5905F739}" type="slidenum">
              <a:rPr lang="en-IN" smtClean="0"/>
              <a:t>‹#›</a:t>
            </a:fld>
            <a:endParaRPr lang="en-IN" dirty="0"/>
          </a:p>
        </p:txBody>
      </p:sp>
    </p:spTree>
    <p:extLst>
      <p:ext uri="{BB962C8B-B14F-4D97-AF65-F5344CB8AC3E}">
        <p14:creationId xmlns:p14="http://schemas.microsoft.com/office/powerpoint/2010/main" val="1277867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2749550" y="471488"/>
            <a:ext cx="3422650" cy="2370137"/>
          </a:xfrm>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6388" name="Slide Number Placeholder 3"/>
          <p:cNvSpPr>
            <a:spLocks noGrp="1"/>
          </p:cNvSpPr>
          <p:nvPr>
            <p:ph type="sldNum" sz="quarter" idx="5"/>
          </p:nvPr>
        </p:nvSpPr>
        <p:spPr bwMode="auto">
          <a:noFill/>
          <a:ln>
            <a:miter lim="800000"/>
            <a:headEnd/>
            <a:tailEnd/>
          </a:ln>
        </p:spPr>
        <p:txBody>
          <a:bodyPr/>
          <a:lstStyle/>
          <a:p>
            <a:fld id="{7BDF3239-CC68-4A3F-8E85-34C3089E0462}" type="slidenum">
              <a:rPr lang="en-US" altLang="en-US"/>
              <a:pPr/>
              <a:t>1</a:t>
            </a:fld>
            <a:endParaRPr lang="en-US" altLang="en-US" dirty="0"/>
          </a:p>
        </p:txBody>
      </p:sp>
    </p:spTree>
    <p:extLst>
      <p:ext uri="{BB962C8B-B14F-4D97-AF65-F5344CB8AC3E}">
        <p14:creationId xmlns:p14="http://schemas.microsoft.com/office/powerpoint/2010/main" val="415827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31</a:t>
            </a:fld>
            <a:endParaRPr lang="en-US" dirty="0"/>
          </a:p>
        </p:txBody>
      </p:sp>
    </p:spTree>
    <p:extLst>
      <p:ext uri="{BB962C8B-B14F-4D97-AF65-F5344CB8AC3E}">
        <p14:creationId xmlns:p14="http://schemas.microsoft.com/office/powerpoint/2010/main" val="3416811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32</a:t>
            </a:fld>
            <a:endParaRPr lang="en-US"/>
          </a:p>
        </p:txBody>
      </p:sp>
    </p:spTree>
    <p:extLst>
      <p:ext uri="{BB962C8B-B14F-4D97-AF65-F5344CB8AC3E}">
        <p14:creationId xmlns:p14="http://schemas.microsoft.com/office/powerpoint/2010/main" val="387327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33</a:t>
            </a:fld>
            <a:endParaRPr lang="en-US"/>
          </a:p>
        </p:txBody>
      </p:sp>
    </p:spTree>
    <p:extLst>
      <p:ext uri="{BB962C8B-B14F-4D97-AF65-F5344CB8AC3E}">
        <p14:creationId xmlns:p14="http://schemas.microsoft.com/office/powerpoint/2010/main" val="303787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34</a:t>
            </a:fld>
            <a:endParaRPr lang="en-US"/>
          </a:p>
        </p:txBody>
      </p:sp>
    </p:spTree>
    <p:extLst>
      <p:ext uri="{BB962C8B-B14F-4D97-AF65-F5344CB8AC3E}">
        <p14:creationId xmlns:p14="http://schemas.microsoft.com/office/powerpoint/2010/main" val="3606889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35</a:t>
            </a:fld>
            <a:endParaRPr lang="en-US"/>
          </a:p>
        </p:txBody>
      </p:sp>
    </p:spTree>
    <p:extLst>
      <p:ext uri="{BB962C8B-B14F-4D97-AF65-F5344CB8AC3E}">
        <p14:creationId xmlns:p14="http://schemas.microsoft.com/office/powerpoint/2010/main" val="3970218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36</a:t>
            </a:fld>
            <a:endParaRPr lang="en-US"/>
          </a:p>
        </p:txBody>
      </p:sp>
    </p:spTree>
    <p:extLst>
      <p:ext uri="{BB962C8B-B14F-4D97-AF65-F5344CB8AC3E}">
        <p14:creationId xmlns:p14="http://schemas.microsoft.com/office/powerpoint/2010/main" val="348775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37</a:t>
            </a:fld>
            <a:endParaRPr lang="en-US"/>
          </a:p>
        </p:txBody>
      </p:sp>
    </p:spTree>
    <p:extLst>
      <p:ext uri="{BB962C8B-B14F-4D97-AF65-F5344CB8AC3E}">
        <p14:creationId xmlns:p14="http://schemas.microsoft.com/office/powerpoint/2010/main" val="1942402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38</a:t>
            </a:fld>
            <a:endParaRPr lang="en-US"/>
          </a:p>
        </p:txBody>
      </p:sp>
    </p:spTree>
    <p:extLst>
      <p:ext uri="{BB962C8B-B14F-4D97-AF65-F5344CB8AC3E}">
        <p14:creationId xmlns:p14="http://schemas.microsoft.com/office/powerpoint/2010/main" val="3770665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39</a:t>
            </a:fld>
            <a:endParaRPr lang="en-US"/>
          </a:p>
        </p:txBody>
      </p:sp>
    </p:spTree>
    <p:extLst>
      <p:ext uri="{BB962C8B-B14F-4D97-AF65-F5344CB8AC3E}">
        <p14:creationId xmlns:p14="http://schemas.microsoft.com/office/powerpoint/2010/main" val="2708903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40</a:t>
            </a:fld>
            <a:endParaRPr lang="en-US"/>
          </a:p>
        </p:txBody>
      </p:sp>
    </p:spTree>
    <p:extLst>
      <p:ext uri="{BB962C8B-B14F-4D97-AF65-F5344CB8AC3E}">
        <p14:creationId xmlns:p14="http://schemas.microsoft.com/office/powerpoint/2010/main" val="319639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a:t>
            </a:fld>
            <a:endParaRPr lang="en-US"/>
          </a:p>
        </p:txBody>
      </p:sp>
    </p:spTree>
    <p:extLst>
      <p:ext uri="{BB962C8B-B14F-4D97-AF65-F5344CB8AC3E}">
        <p14:creationId xmlns:p14="http://schemas.microsoft.com/office/powerpoint/2010/main" val="2815807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41</a:t>
            </a:fld>
            <a:endParaRPr lang="en-US"/>
          </a:p>
        </p:txBody>
      </p:sp>
    </p:spTree>
    <p:extLst>
      <p:ext uri="{BB962C8B-B14F-4D97-AF65-F5344CB8AC3E}">
        <p14:creationId xmlns:p14="http://schemas.microsoft.com/office/powerpoint/2010/main" val="223381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42</a:t>
            </a:fld>
            <a:endParaRPr lang="en-US"/>
          </a:p>
        </p:txBody>
      </p:sp>
    </p:spTree>
    <p:extLst>
      <p:ext uri="{BB962C8B-B14F-4D97-AF65-F5344CB8AC3E}">
        <p14:creationId xmlns:p14="http://schemas.microsoft.com/office/powerpoint/2010/main" val="1824670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43</a:t>
            </a:fld>
            <a:endParaRPr lang="en-US"/>
          </a:p>
        </p:txBody>
      </p:sp>
    </p:spTree>
    <p:extLst>
      <p:ext uri="{BB962C8B-B14F-4D97-AF65-F5344CB8AC3E}">
        <p14:creationId xmlns:p14="http://schemas.microsoft.com/office/powerpoint/2010/main" val="46427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44</a:t>
            </a:fld>
            <a:endParaRPr lang="en-US"/>
          </a:p>
        </p:txBody>
      </p:sp>
    </p:spTree>
    <p:extLst>
      <p:ext uri="{BB962C8B-B14F-4D97-AF65-F5344CB8AC3E}">
        <p14:creationId xmlns:p14="http://schemas.microsoft.com/office/powerpoint/2010/main" val="3069748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45</a:t>
            </a:fld>
            <a:endParaRPr lang="en-US"/>
          </a:p>
        </p:txBody>
      </p:sp>
    </p:spTree>
    <p:extLst>
      <p:ext uri="{BB962C8B-B14F-4D97-AF65-F5344CB8AC3E}">
        <p14:creationId xmlns:p14="http://schemas.microsoft.com/office/powerpoint/2010/main" val="3692881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46</a:t>
            </a:fld>
            <a:endParaRPr lang="en-US"/>
          </a:p>
        </p:txBody>
      </p:sp>
    </p:spTree>
    <p:extLst>
      <p:ext uri="{BB962C8B-B14F-4D97-AF65-F5344CB8AC3E}">
        <p14:creationId xmlns:p14="http://schemas.microsoft.com/office/powerpoint/2010/main" val="1692341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48</a:t>
            </a:fld>
            <a:endParaRPr lang="en-US"/>
          </a:p>
        </p:txBody>
      </p:sp>
    </p:spTree>
    <p:extLst>
      <p:ext uri="{BB962C8B-B14F-4D97-AF65-F5344CB8AC3E}">
        <p14:creationId xmlns:p14="http://schemas.microsoft.com/office/powerpoint/2010/main" val="4246090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49</a:t>
            </a:fld>
            <a:endParaRPr lang="en-US"/>
          </a:p>
        </p:txBody>
      </p:sp>
    </p:spTree>
    <p:extLst>
      <p:ext uri="{BB962C8B-B14F-4D97-AF65-F5344CB8AC3E}">
        <p14:creationId xmlns:p14="http://schemas.microsoft.com/office/powerpoint/2010/main" val="3503564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50</a:t>
            </a:fld>
            <a:endParaRPr lang="en-US"/>
          </a:p>
        </p:txBody>
      </p:sp>
    </p:spTree>
    <p:extLst>
      <p:ext uri="{BB962C8B-B14F-4D97-AF65-F5344CB8AC3E}">
        <p14:creationId xmlns:p14="http://schemas.microsoft.com/office/powerpoint/2010/main" val="3867629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51</a:t>
            </a:fld>
            <a:endParaRPr lang="en-US"/>
          </a:p>
        </p:txBody>
      </p:sp>
    </p:spTree>
    <p:extLst>
      <p:ext uri="{BB962C8B-B14F-4D97-AF65-F5344CB8AC3E}">
        <p14:creationId xmlns:p14="http://schemas.microsoft.com/office/powerpoint/2010/main" val="137710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AD717-AB37-4AD6-9BE8-71B2FCCED5DE}" type="slidenum">
              <a:rPr lang="en-US" altLang="en-US" smtClean="0"/>
              <a:pPr/>
              <a:t>21</a:t>
            </a:fld>
            <a:endParaRPr lang="en-US" altLang="en-US"/>
          </a:p>
        </p:txBody>
      </p:sp>
    </p:spTree>
    <p:extLst>
      <p:ext uri="{BB962C8B-B14F-4D97-AF65-F5344CB8AC3E}">
        <p14:creationId xmlns:p14="http://schemas.microsoft.com/office/powerpoint/2010/main" val="2537636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52</a:t>
            </a:fld>
            <a:endParaRPr lang="en-US"/>
          </a:p>
        </p:txBody>
      </p:sp>
    </p:spTree>
    <p:extLst>
      <p:ext uri="{BB962C8B-B14F-4D97-AF65-F5344CB8AC3E}">
        <p14:creationId xmlns:p14="http://schemas.microsoft.com/office/powerpoint/2010/main" val="27375700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54</a:t>
            </a:fld>
            <a:endParaRPr lang="en-US"/>
          </a:p>
        </p:txBody>
      </p:sp>
    </p:spTree>
    <p:extLst>
      <p:ext uri="{BB962C8B-B14F-4D97-AF65-F5344CB8AC3E}">
        <p14:creationId xmlns:p14="http://schemas.microsoft.com/office/powerpoint/2010/main" val="2512119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55</a:t>
            </a:fld>
            <a:endParaRPr lang="en-US"/>
          </a:p>
        </p:txBody>
      </p:sp>
    </p:spTree>
    <p:extLst>
      <p:ext uri="{BB962C8B-B14F-4D97-AF65-F5344CB8AC3E}">
        <p14:creationId xmlns:p14="http://schemas.microsoft.com/office/powerpoint/2010/main" val="385583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56</a:t>
            </a:fld>
            <a:endParaRPr lang="en-US"/>
          </a:p>
        </p:txBody>
      </p:sp>
    </p:spTree>
    <p:extLst>
      <p:ext uri="{BB962C8B-B14F-4D97-AF65-F5344CB8AC3E}">
        <p14:creationId xmlns:p14="http://schemas.microsoft.com/office/powerpoint/2010/main" val="1376497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57</a:t>
            </a:fld>
            <a:endParaRPr lang="en-US"/>
          </a:p>
        </p:txBody>
      </p:sp>
    </p:spTree>
    <p:extLst>
      <p:ext uri="{BB962C8B-B14F-4D97-AF65-F5344CB8AC3E}">
        <p14:creationId xmlns:p14="http://schemas.microsoft.com/office/powerpoint/2010/main" val="2978581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58</a:t>
            </a:fld>
            <a:endParaRPr lang="en-US"/>
          </a:p>
        </p:txBody>
      </p:sp>
    </p:spTree>
    <p:extLst>
      <p:ext uri="{BB962C8B-B14F-4D97-AF65-F5344CB8AC3E}">
        <p14:creationId xmlns:p14="http://schemas.microsoft.com/office/powerpoint/2010/main" val="4217895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60</a:t>
            </a:fld>
            <a:endParaRPr lang="en-US"/>
          </a:p>
        </p:txBody>
      </p:sp>
    </p:spTree>
    <p:extLst>
      <p:ext uri="{BB962C8B-B14F-4D97-AF65-F5344CB8AC3E}">
        <p14:creationId xmlns:p14="http://schemas.microsoft.com/office/powerpoint/2010/main" val="1184384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61</a:t>
            </a:fld>
            <a:endParaRPr lang="en-US"/>
          </a:p>
        </p:txBody>
      </p:sp>
    </p:spTree>
    <p:extLst>
      <p:ext uri="{BB962C8B-B14F-4D97-AF65-F5344CB8AC3E}">
        <p14:creationId xmlns:p14="http://schemas.microsoft.com/office/powerpoint/2010/main" val="33395924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62</a:t>
            </a:fld>
            <a:endParaRPr lang="en-US"/>
          </a:p>
        </p:txBody>
      </p:sp>
    </p:spTree>
    <p:extLst>
      <p:ext uri="{BB962C8B-B14F-4D97-AF65-F5344CB8AC3E}">
        <p14:creationId xmlns:p14="http://schemas.microsoft.com/office/powerpoint/2010/main" val="1410527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63</a:t>
            </a:fld>
            <a:endParaRPr lang="en-US"/>
          </a:p>
        </p:txBody>
      </p:sp>
    </p:spTree>
    <p:extLst>
      <p:ext uri="{BB962C8B-B14F-4D97-AF65-F5344CB8AC3E}">
        <p14:creationId xmlns:p14="http://schemas.microsoft.com/office/powerpoint/2010/main" val="199031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25</a:t>
            </a:fld>
            <a:endParaRPr lang="en-US"/>
          </a:p>
        </p:txBody>
      </p:sp>
    </p:spTree>
    <p:extLst>
      <p:ext uri="{BB962C8B-B14F-4D97-AF65-F5344CB8AC3E}">
        <p14:creationId xmlns:p14="http://schemas.microsoft.com/office/powerpoint/2010/main" val="37444730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64</a:t>
            </a:fld>
            <a:endParaRPr lang="en-US"/>
          </a:p>
        </p:txBody>
      </p:sp>
    </p:spTree>
    <p:extLst>
      <p:ext uri="{BB962C8B-B14F-4D97-AF65-F5344CB8AC3E}">
        <p14:creationId xmlns:p14="http://schemas.microsoft.com/office/powerpoint/2010/main" val="3821050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65</a:t>
            </a:fld>
            <a:endParaRPr lang="en-US"/>
          </a:p>
        </p:txBody>
      </p:sp>
    </p:spTree>
    <p:extLst>
      <p:ext uri="{BB962C8B-B14F-4D97-AF65-F5344CB8AC3E}">
        <p14:creationId xmlns:p14="http://schemas.microsoft.com/office/powerpoint/2010/main" val="24158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26</a:t>
            </a:fld>
            <a:endParaRPr lang="en-US"/>
          </a:p>
        </p:txBody>
      </p:sp>
    </p:spTree>
    <p:extLst>
      <p:ext uri="{BB962C8B-B14F-4D97-AF65-F5344CB8AC3E}">
        <p14:creationId xmlns:p14="http://schemas.microsoft.com/office/powerpoint/2010/main" val="281455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27</a:t>
            </a:fld>
            <a:endParaRPr lang="en-US"/>
          </a:p>
        </p:txBody>
      </p:sp>
    </p:spTree>
    <p:extLst>
      <p:ext uri="{BB962C8B-B14F-4D97-AF65-F5344CB8AC3E}">
        <p14:creationId xmlns:p14="http://schemas.microsoft.com/office/powerpoint/2010/main" val="1922865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28</a:t>
            </a:fld>
            <a:endParaRPr lang="en-US"/>
          </a:p>
        </p:txBody>
      </p:sp>
    </p:spTree>
    <p:extLst>
      <p:ext uri="{BB962C8B-B14F-4D97-AF65-F5344CB8AC3E}">
        <p14:creationId xmlns:p14="http://schemas.microsoft.com/office/powerpoint/2010/main" val="258257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29</a:t>
            </a:fld>
            <a:endParaRPr lang="en-US"/>
          </a:p>
        </p:txBody>
      </p:sp>
    </p:spTree>
    <p:extLst>
      <p:ext uri="{BB962C8B-B14F-4D97-AF65-F5344CB8AC3E}">
        <p14:creationId xmlns:p14="http://schemas.microsoft.com/office/powerpoint/2010/main" val="1843154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B8629F-7387-43CD-8957-E25292D1F380}" type="slidenum">
              <a:rPr lang="en-US" smtClean="0"/>
              <a:pPr/>
              <a:t>30</a:t>
            </a:fld>
            <a:endParaRPr lang="en-US"/>
          </a:p>
        </p:txBody>
      </p:sp>
    </p:spTree>
    <p:extLst>
      <p:ext uri="{BB962C8B-B14F-4D97-AF65-F5344CB8AC3E}">
        <p14:creationId xmlns:p14="http://schemas.microsoft.com/office/powerpoint/2010/main" val="395026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8"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29"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1"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32"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33"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34"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36"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7"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38"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39"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40"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41"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11"/>
          <p:cNvSpPr/>
          <p:nvPr userDrawn="1"/>
        </p:nvSpPr>
        <p:spPr>
          <a:xfrm>
            <a:off x="454025" y="5916614"/>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6" name="Rectangle 88"/>
          <p:cNvSpPr/>
          <p:nvPr userDrawn="1"/>
        </p:nvSpPr>
        <p:spPr>
          <a:xfrm>
            <a:off x="454025" y="59658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sp>
        <p:nvSpPr>
          <p:cNvPr id="8" name="Rectangle 103"/>
          <p:cNvSpPr/>
          <p:nvPr userDrawn="1"/>
        </p:nvSpPr>
        <p:spPr>
          <a:xfrm>
            <a:off x="454025" y="1190626"/>
            <a:ext cx="8997950" cy="136525"/>
          </a:xfrm>
          <a:prstGeom prst="rect">
            <a:avLst/>
          </a:prstGeom>
          <a:solidFill>
            <a:srgbClr val="0771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63" tIns="45683" rIns="91363" bIns="45683" anchor="ctr"/>
          <a:lstStyle/>
          <a:p>
            <a:pPr algn="ctr" eaLnBrk="1" fontAlgn="auto" hangingPunct="1">
              <a:spcBef>
                <a:spcPts val="0"/>
              </a:spcBef>
              <a:spcAft>
                <a:spcPts val="0"/>
              </a:spcAft>
              <a:defRPr/>
            </a:pPr>
            <a:endParaRPr lang="en-US" dirty="0"/>
          </a:p>
        </p:txBody>
      </p:sp>
      <p:pic>
        <p:nvPicPr>
          <p:cNvPr id="12" name="Picture 6" descr="http://www.sebi.gov.in/cms/sebi_data/gimages/press_logo.jpg"/>
          <p:cNvPicPr>
            <a:picLocks noChangeAspect="1" noChangeArrowheads="1"/>
          </p:cNvPicPr>
          <p:nvPr userDrawn="1"/>
        </p:nvPicPr>
        <p:blipFill>
          <a:blip r:embed="rId2" cstate="print"/>
          <a:srcRect/>
          <a:stretch>
            <a:fillRect/>
          </a:stretch>
        </p:blipFill>
        <p:spPr bwMode="auto">
          <a:xfrm>
            <a:off x="457201" y="228600"/>
            <a:ext cx="6400800" cy="919818"/>
          </a:xfrm>
          <a:prstGeom prst="rect">
            <a:avLst/>
          </a:prstGeom>
          <a:noFill/>
          <a:ln w="9525">
            <a:noFill/>
            <a:miter lim="800000"/>
            <a:headEnd/>
            <a:tailEnd/>
          </a:ln>
        </p:spPr>
      </p:pic>
    </p:spTree>
    <p:extLst>
      <p:ext uri="{BB962C8B-B14F-4D97-AF65-F5344CB8AC3E}">
        <p14:creationId xmlns:p14="http://schemas.microsoft.com/office/powerpoint/2010/main" val="372094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49"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1"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3"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54"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58"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59"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60"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2"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63"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4"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6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6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68"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0"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71"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3"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74"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75"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76"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78"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79"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80"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81"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82"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83"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50" y="533400"/>
            <a:ext cx="87503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77850" y="4114800"/>
            <a:ext cx="6915515"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9432" y="6172204"/>
            <a:ext cx="1300502" cy="215369"/>
          </a:xfrm>
          <a:prstGeom prst="rect">
            <a:avLst/>
          </a:prstGeom>
        </p:spPr>
        <p:txBody>
          <a:bodyPr/>
          <a:lstStyle/>
          <a:p>
            <a:endParaRPr lang="en-US"/>
          </a:p>
        </p:txBody>
      </p:sp>
      <p:sp>
        <p:nvSpPr>
          <p:cNvPr id="5" name="Footer Placeholder 4"/>
          <p:cNvSpPr>
            <a:spLocks noGrp="1"/>
          </p:cNvSpPr>
          <p:nvPr>
            <p:ph type="ftr" sz="quarter" idx="11"/>
          </p:nvPr>
        </p:nvSpPr>
        <p:spPr>
          <a:xfrm>
            <a:off x="577850" y="6172201"/>
            <a:ext cx="629603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422295" y="5578479"/>
            <a:ext cx="928316" cy="669925"/>
          </a:xfrm>
          <a:prstGeom prst="rect">
            <a:avLst/>
          </a:prstGeom>
        </p:spPr>
        <p:txBody>
          <a:bodyPr/>
          <a:lstStyle/>
          <a:p>
            <a:fld id="{3BE0416C-5F2D-4A08-BB6B-13EAA47728CF}" type="slidenum">
              <a:rPr lang="en-US" smtClean="0"/>
              <a:pPr/>
              <a:t>‹#›</a:t>
            </a:fld>
            <a:endParaRPr lang="en-US"/>
          </a:p>
        </p:txBody>
      </p:sp>
    </p:spTree>
    <p:extLst>
      <p:ext uri="{BB962C8B-B14F-4D97-AF65-F5344CB8AC3E}">
        <p14:creationId xmlns:p14="http://schemas.microsoft.com/office/powerpoint/2010/main" val="2889322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3" name="PlaceHolder 2"/>
          <p:cNvSpPr>
            <a:spLocks noGrp="1"/>
          </p:cNvSpPr>
          <p:nvPr>
            <p:ph type="subTitle"/>
          </p:nvPr>
        </p:nvSpPr>
        <p:spPr>
          <a:xfrm>
            <a:off x="495000" y="1604520"/>
            <a:ext cx="8914680" cy="397692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5"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9" name="PlaceHolder 2"/>
          <p:cNvSpPr>
            <a:spLocks noGrp="1"/>
          </p:cNvSpPr>
          <p:nvPr>
            <p:ph type="body"/>
          </p:nvPr>
        </p:nvSpPr>
        <p:spPr>
          <a:xfrm>
            <a:off x="495000" y="1604520"/>
            <a:ext cx="891468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37"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38"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2"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3"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4"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46"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47"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48"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0"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2"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4" name="PlaceHolder 2"/>
          <p:cNvSpPr>
            <a:spLocks noGrp="1"/>
          </p:cNvSpPr>
          <p:nvPr>
            <p:ph type="body"/>
          </p:nvPr>
        </p:nvSpPr>
        <p:spPr>
          <a:xfrm>
            <a:off x="495000" y="1604520"/>
            <a:ext cx="8914680" cy="1896840"/>
          </a:xfrm>
          <a:prstGeom prst="rect">
            <a:avLst/>
          </a:prstGeom>
        </p:spPr>
        <p:txBody>
          <a:bodyPr lIns="0" tIns="0" rIns="0" bIns="0">
            <a:normAutofit/>
          </a:bodyPr>
          <a:lstStyle/>
          <a:p>
            <a:endParaRPr lang="en-IN" sz="3200" b="0" strike="noStrike" spc="-1">
              <a:latin typeface="Arial"/>
            </a:endParaRPr>
          </a:p>
        </p:txBody>
      </p:sp>
      <p:sp>
        <p:nvSpPr>
          <p:cNvPr id="155" name="PlaceHolder 3"/>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57"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8"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159"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
        <p:nvSpPr>
          <p:cNvPr id="160" name="PlaceHolder 5"/>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2" name="PlaceHolder 2"/>
          <p:cNvSpPr>
            <a:spLocks noGrp="1"/>
          </p:cNvSpPr>
          <p:nvPr>
            <p:ph type="body"/>
          </p:nvPr>
        </p:nvSpPr>
        <p:spPr>
          <a:xfrm>
            <a:off x="4950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3" name="PlaceHolder 3"/>
          <p:cNvSpPr>
            <a:spLocks noGrp="1"/>
          </p:cNvSpPr>
          <p:nvPr>
            <p:ph type="body"/>
          </p:nvPr>
        </p:nvSpPr>
        <p:spPr>
          <a:xfrm>
            <a:off x="350928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4" name="PlaceHolder 4"/>
          <p:cNvSpPr>
            <a:spLocks noGrp="1"/>
          </p:cNvSpPr>
          <p:nvPr>
            <p:ph type="body"/>
          </p:nvPr>
        </p:nvSpPr>
        <p:spPr>
          <a:xfrm>
            <a:off x="6523200" y="1604520"/>
            <a:ext cx="2870280" cy="1896840"/>
          </a:xfrm>
          <a:prstGeom prst="rect">
            <a:avLst/>
          </a:prstGeom>
        </p:spPr>
        <p:txBody>
          <a:bodyPr lIns="0" tIns="0" rIns="0" bIns="0">
            <a:normAutofit/>
          </a:bodyPr>
          <a:lstStyle/>
          <a:p>
            <a:endParaRPr lang="en-IN" sz="3200" b="0" strike="noStrike" spc="-1">
              <a:latin typeface="Arial"/>
            </a:endParaRPr>
          </a:p>
        </p:txBody>
      </p:sp>
      <p:sp>
        <p:nvSpPr>
          <p:cNvPr id="165" name="PlaceHolder 5"/>
          <p:cNvSpPr>
            <a:spLocks noGrp="1"/>
          </p:cNvSpPr>
          <p:nvPr>
            <p:ph type="body"/>
          </p:nvPr>
        </p:nvSpPr>
        <p:spPr>
          <a:xfrm>
            <a:off x="49500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6" name="PlaceHolder 6"/>
          <p:cNvSpPr>
            <a:spLocks noGrp="1"/>
          </p:cNvSpPr>
          <p:nvPr>
            <p:ph type="body"/>
          </p:nvPr>
        </p:nvSpPr>
        <p:spPr>
          <a:xfrm>
            <a:off x="3509280" y="3682080"/>
            <a:ext cx="2870280" cy="1896840"/>
          </a:xfrm>
          <a:prstGeom prst="rect">
            <a:avLst/>
          </a:prstGeom>
        </p:spPr>
        <p:txBody>
          <a:bodyPr lIns="0" tIns="0" rIns="0" bIns="0">
            <a:normAutofit/>
          </a:bodyPr>
          <a:lstStyle/>
          <a:p>
            <a:endParaRPr lang="en-IN" sz="3200" b="0" strike="noStrike" spc="-1">
              <a:latin typeface="Arial"/>
            </a:endParaRPr>
          </a:p>
        </p:txBody>
      </p:sp>
      <p:sp>
        <p:nvSpPr>
          <p:cNvPr id="167" name="PlaceHolder 7"/>
          <p:cNvSpPr>
            <a:spLocks noGrp="1"/>
          </p:cNvSpPr>
          <p:nvPr>
            <p:ph type="body"/>
          </p:nvPr>
        </p:nvSpPr>
        <p:spPr>
          <a:xfrm>
            <a:off x="6523200" y="3682080"/>
            <a:ext cx="28702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1"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12"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95360" y="146160"/>
            <a:ext cx="7501680" cy="3494160"/>
          </a:xfrm>
          <a:prstGeom prst="rect">
            <a:avLst/>
          </a:prstGeom>
        </p:spPr>
        <p:txBody>
          <a:bodyPr lIns="0" tIns="0" rIns="0" bIns="0" anchor="ctr"/>
          <a:lstStyle/>
          <a:p>
            <a:pPr algn="ctr"/>
            <a:endParaRPr lang="en-IN"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16"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17" name="PlaceHolder 3"/>
          <p:cNvSpPr>
            <a:spLocks noGrp="1"/>
          </p:cNvSpPr>
          <p:nvPr>
            <p:ph type="body"/>
          </p:nvPr>
        </p:nvSpPr>
        <p:spPr>
          <a:xfrm>
            <a:off x="5063040" y="1604520"/>
            <a:ext cx="4350240" cy="3976920"/>
          </a:xfrm>
          <a:prstGeom prst="rect">
            <a:avLst/>
          </a:prstGeom>
        </p:spPr>
        <p:txBody>
          <a:bodyPr lIns="0" tIns="0" rIns="0" bIns="0">
            <a:normAutofit/>
          </a:bodyPr>
          <a:lstStyle/>
          <a:p>
            <a:endParaRPr lang="en-IN" sz="3200" b="0" strike="noStrike" spc="-1">
              <a:latin typeface="Arial"/>
            </a:endParaRPr>
          </a:p>
        </p:txBody>
      </p:sp>
      <p:sp>
        <p:nvSpPr>
          <p:cNvPr id="18" name="PlaceHolder 4"/>
          <p:cNvSpPr>
            <a:spLocks noGrp="1"/>
          </p:cNvSpPr>
          <p:nvPr>
            <p:ph type="body"/>
          </p:nvPr>
        </p:nvSpPr>
        <p:spPr>
          <a:xfrm>
            <a:off x="49500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0" name="PlaceHolder 2"/>
          <p:cNvSpPr>
            <a:spLocks noGrp="1"/>
          </p:cNvSpPr>
          <p:nvPr>
            <p:ph type="body"/>
          </p:nvPr>
        </p:nvSpPr>
        <p:spPr>
          <a:xfrm>
            <a:off x="495000" y="1604520"/>
            <a:ext cx="4350240" cy="3976920"/>
          </a:xfrm>
          <a:prstGeom prst="rect">
            <a:avLst/>
          </a:prstGeom>
        </p:spPr>
        <p:txBody>
          <a:bodyPr lIns="0" tIns="0" rIns="0" bIns="0">
            <a:normAutofit/>
          </a:bodyPr>
          <a:lstStyle/>
          <a:p>
            <a:endParaRPr lang="en-IN" sz="3200" b="0" strike="noStrike" spc="-1">
              <a:latin typeface="Arial"/>
            </a:endParaRPr>
          </a:p>
        </p:txBody>
      </p:sp>
      <p:sp>
        <p:nvSpPr>
          <p:cNvPr id="21"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2" name="PlaceHolder 4"/>
          <p:cNvSpPr>
            <a:spLocks noGrp="1"/>
          </p:cNvSpPr>
          <p:nvPr>
            <p:ph type="body"/>
          </p:nvPr>
        </p:nvSpPr>
        <p:spPr>
          <a:xfrm>
            <a:off x="5063040" y="3682080"/>
            <a:ext cx="435024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95360" y="146160"/>
            <a:ext cx="7501680" cy="753480"/>
          </a:xfrm>
          <a:prstGeom prst="rect">
            <a:avLst/>
          </a:prstGeom>
        </p:spPr>
        <p:txBody>
          <a:bodyPr lIns="0" tIns="0" rIns="0" bIns="0" anchor="ctr"/>
          <a:lstStyle/>
          <a:p>
            <a:pPr algn="ctr"/>
            <a:endParaRPr lang="en-IN" sz="4400" b="0" strike="noStrike" spc="-1">
              <a:latin typeface="Arial"/>
            </a:endParaRPr>
          </a:p>
        </p:txBody>
      </p:sp>
      <p:sp>
        <p:nvSpPr>
          <p:cNvPr id="24" name="PlaceHolder 2"/>
          <p:cNvSpPr>
            <a:spLocks noGrp="1"/>
          </p:cNvSpPr>
          <p:nvPr>
            <p:ph type="body"/>
          </p:nvPr>
        </p:nvSpPr>
        <p:spPr>
          <a:xfrm>
            <a:off x="495000" y="1604520"/>
            <a:ext cx="4350240" cy="1896840"/>
          </a:xfrm>
          <a:prstGeom prst="rect">
            <a:avLst/>
          </a:prstGeom>
        </p:spPr>
        <p:txBody>
          <a:bodyPr lIns="0" tIns="0" rIns="0" bIns="0">
            <a:normAutofit/>
          </a:bodyPr>
          <a:lstStyle/>
          <a:p>
            <a:endParaRPr lang="en-IN" sz="3200" b="0" strike="noStrike" spc="-1">
              <a:latin typeface="Arial"/>
            </a:endParaRPr>
          </a:p>
        </p:txBody>
      </p:sp>
      <p:sp>
        <p:nvSpPr>
          <p:cNvPr id="25" name="PlaceHolder 3"/>
          <p:cNvSpPr>
            <a:spLocks noGrp="1"/>
          </p:cNvSpPr>
          <p:nvPr>
            <p:ph type="body"/>
          </p:nvPr>
        </p:nvSpPr>
        <p:spPr>
          <a:xfrm>
            <a:off x="5063040" y="1604520"/>
            <a:ext cx="4350240" cy="1896840"/>
          </a:xfrm>
          <a:prstGeom prst="rect">
            <a:avLst/>
          </a:prstGeom>
        </p:spPr>
        <p:txBody>
          <a:bodyPr lIns="0" tIns="0" rIns="0" bIns="0">
            <a:normAutofit/>
          </a:bodyPr>
          <a:lstStyle/>
          <a:p>
            <a:endParaRPr lang="en-IN" sz="3200" b="0" strike="noStrike" spc="-1">
              <a:latin typeface="Arial"/>
            </a:endParaRPr>
          </a:p>
        </p:txBody>
      </p:sp>
      <p:sp>
        <p:nvSpPr>
          <p:cNvPr id="26" name="PlaceHolder 4"/>
          <p:cNvSpPr>
            <a:spLocks noGrp="1"/>
          </p:cNvSpPr>
          <p:nvPr>
            <p:ph type="body"/>
          </p:nvPr>
        </p:nvSpPr>
        <p:spPr>
          <a:xfrm>
            <a:off x="495000" y="3682080"/>
            <a:ext cx="8914680" cy="1896840"/>
          </a:xfrm>
          <a:prstGeom prst="rect">
            <a:avLst/>
          </a:prstGeom>
        </p:spPr>
        <p:txBody>
          <a:bodyPr lIns="0" tIns="0" rIns="0" bIns="0">
            <a:normAutofit/>
          </a:bodyPr>
          <a:lstStyle/>
          <a:p>
            <a:endParaRPr lang="en-IN"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1"/>
          <p:cNvGrpSpPr/>
          <p:nvPr/>
        </p:nvGrpSpPr>
        <p:grpSpPr>
          <a:xfrm>
            <a:off x="263520" y="663840"/>
            <a:ext cx="9145440" cy="222120"/>
            <a:chOff x="263520" y="663840"/>
            <a:chExt cx="9145440" cy="222120"/>
          </a:xfrm>
        </p:grpSpPr>
        <p:sp>
          <p:nvSpPr>
            <p:cNvPr id="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2"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3"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5"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2" name="Group 1"/>
          <p:cNvGrpSpPr/>
          <p:nvPr/>
        </p:nvGrpSpPr>
        <p:grpSpPr>
          <a:xfrm>
            <a:off x="263520" y="663840"/>
            <a:ext cx="9145440" cy="222120"/>
            <a:chOff x="263520" y="663840"/>
            <a:chExt cx="9145440" cy="222120"/>
          </a:xfrm>
        </p:grpSpPr>
        <p:sp>
          <p:nvSpPr>
            <p:cNvPr id="43"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4"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45"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46" name="PlaceHolder 5"/>
          <p:cNvSpPr>
            <a:spLocks noGrp="1"/>
          </p:cNvSpPr>
          <p:nvPr>
            <p:ph type="title"/>
          </p:nvPr>
        </p:nvSpPr>
        <p:spPr>
          <a:xfrm>
            <a:off x="495000" y="273600"/>
            <a:ext cx="8915040" cy="1144800"/>
          </a:xfrm>
          <a:prstGeom prst="rect">
            <a:avLst/>
          </a:prstGeom>
        </p:spPr>
        <p:txBody>
          <a:bodyPr lIns="0" tIns="0" rIns="0" bIns="0" anchor="ctr"/>
          <a:lstStyle/>
          <a:p>
            <a:pPr algn="ctr"/>
            <a:r>
              <a:rPr lang="en-IN" sz="4400" b="0" strike="noStrike" spc="-1">
                <a:latin typeface="Arial"/>
              </a:rPr>
              <a:t>Click to edit the title text format</a:t>
            </a:r>
          </a:p>
        </p:txBody>
      </p:sp>
      <p:sp>
        <p:nvSpPr>
          <p:cNvPr id="47" name="PlaceHolder 6"/>
          <p:cNvSpPr>
            <a:spLocks noGrp="1"/>
          </p:cNvSpPr>
          <p:nvPr>
            <p:ph type="body"/>
          </p:nvPr>
        </p:nvSpPr>
        <p:spPr>
          <a:xfrm>
            <a:off x="495000" y="1604520"/>
            <a:ext cx="89150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2800" b="0" strike="noStrike" spc="-1">
                <a:latin typeface="Arial"/>
              </a:rPr>
              <a:t>Second Outline Level</a:t>
            </a:r>
          </a:p>
          <a:p>
            <a:pPr marL="1296000" lvl="2" indent="-288000">
              <a:spcBef>
                <a:spcPts val="850"/>
              </a:spcBef>
              <a:buClr>
                <a:srgbClr val="000000"/>
              </a:buClr>
              <a:buSzPct val="45000"/>
              <a:buFont typeface="Wingdings" charset="2"/>
              <a:buChar char=""/>
            </a:pPr>
            <a:r>
              <a:rPr lang="en-IN" sz="2400" b="0" strike="noStrike" spc="-1">
                <a:latin typeface="Arial"/>
              </a:rPr>
              <a:t>Third Outline Level</a:t>
            </a:r>
          </a:p>
          <a:p>
            <a:pPr marL="1728000" lvl="3" indent="-216000">
              <a:spcBef>
                <a:spcPts val="567"/>
              </a:spcBef>
              <a:buClr>
                <a:srgbClr val="000000"/>
              </a:buClr>
              <a:buSzPct val="75000"/>
              <a:buFont typeface="Symbol" charset="2"/>
              <a:buChar char=""/>
            </a:pPr>
            <a:r>
              <a:rPr lang="en-IN" sz="2000" b="0" strike="noStrike" spc="-1">
                <a:latin typeface="Arial"/>
              </a:rPr>
              <a:t>Fourth Outline Level</a:t>
            </a:r>
          </a:p>
          <a:p>
            <a:pPr marL="2160000" lvl="4" indent="-216000">
              <a:spcBef>
                <a:spcPts val="283"/>
              </a:spcBef>
              <a:buClr>
                <a:srgbClr val="000000"/>
              </a:buClr>
              <a:buSzPct val="45000"/>
              <a:buFont typeface="Wingdings" charset="2"/>
              <a:buChar char=""/>
            </a:pPr>
            <a:r>
              <a:rPr lang="en-IN" sz="2000" b="0" strike="noStrike" spc="-1">
                <a:latin typeface="Arial"/>
              </a:rPr>
              <a:t>Fifth Outline Level</a:t>
            </a:r>
          </a:p>
          <a:p>
            <a:pPr marL="2592000" lvl="5" indent="-216000">
              <a:spcBef>
                <a:spcPts val="283"/>
              </a:spcBef>
              <a:buClr>
                <a:srgbClr val="000000"/>
              </a:buClr>
              <a:buSzPct val="45000"/>
              <a:buFont typeface="Wingdings" charset="2"/>
              <a:buChar char=""/>
            </a:pPr>
            <a:r>
              <a:rPr lang="en-IN" sz="2000" b="0" strike="noStrike" spc="-1">
                <a:latin typeface="Arial"/>
              </a:rPr>
              <a:t>Sixth Outline Level</a:t>
            </a:r>
          </a:p>
          <a:p>
            <a:pPr marL="3024000" lvl="6" indent="-216000">
              <a:spcBef>
                <a:spcPts val="283"/>
              </a:spcBef>
              <a:buClr>
                <a:srgbClr val="000000"/>
              </a:buClr>
              <a:buSzPct val="45000"/>
              <a:buFont typeface="Wingdings" charset="2"/>
              <a:buChar char=""/>
            </a:pPr>
            <a:r>
              <a:rPr lang="en-IN"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6" name="Group 1"/>
          <p:cNvGrpSpPr/>
          <p:nvPr/>
        </p:nvGrpSpPr>
        <p:grpSpPr>
          <a:xfrm>
            <a:off x="263520" y="663840"/>
            <a:ext cx="9145440" cy="222120"/>
            <a:chOff x="263520" y="663840"/>
            <a:chExt cx="9145440" cy="222120"/>
          </a:xfrm>
        </p:grpSpPr>
        <p:sp>
          <p:nvSpPr>
            <p:cNvPr id="127" name="Line 2"/>
            <p:cNvSpPr/>
            <p:nvPr/>
          </p:nvSpPr>
          <p:spPr>
            <a:xfrm>
              <a:off x="266400" y="885600"/>
              <a:ext cx="9142560" cy="36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28" name="CustomShape 3"/>
            <p:cNvSpPr/>
            <p:nvPr/>
          </p:nvSpPr>
          <p:spPr>
            <a:xfrm>
              <a:off x="263520" y="663840"/>
              <a:ext cx="11880" cy="11880"/>
            </a:xfrm>
            <a:prstGeom prst="rect">
              <a:avLst/>
            </a:prstGeom>
            <a:solidFill>
              <a:srgbClr val="0771B0"/>
            </a:solidFill>
            <a:ln w="12600">
              <a:noFill/>
            </a:ln>
          </p:spPr>
          <p:style>
            <a:lnRef idx="0">
              <a:scrgbClr r="0" g="0" b="0"/>
            </a:lnRef>
            <a:fillRef idx="0">
              <a:scrgbClr r="0" g="0" b="0"/>
            </a:fillRef>
            <a:effectRef idx="0">
              <a:scrgbClr r="0" g="0" b="0"/>
            </a:effectRef>
            <a:fontRef idx="minor"/>
          </p:style>
        </p:sp>
      </p:grpSp>
      <p:sp>
        <p:nvSpPr>
          <p:cNvPr id="129" name="Line 4"/>
          <p:cNvSpPr/>
          <p:nvPr/>
        </p:nvSpPr>
        <p:spPr>
          <a:xfrm>
            <a:off x="495000" y="6324480"/>
            <a:ext cx="9144000" cy="1440"/>
          </a:xfrm>
          <a:prstGeom prst="line">
            <a:avLst/>
          </a:prstGeom>
          <a:ln w="31680">
            <a:solidFill>
              <a:srgbClr val="0771B0"/>
            </a:solidFill>
            <a:round/>
          </a:ln>
        </p:spPr>
        <p:style>
          <a:lnRef idx="0">
            <a:scrgbClr r="0" g="0" b="0"/>
          </a:lnRef>
          <a:fillRef idx="0">
            <a:scrgbClr r="0" g="0" b="0"/>
          </a:fillRef>
          <a:effectRef idx="0">
            <a:scrgbClr r="0" g="0" b="0"/>
          </a:effectRef>
          <a:fontRef idx="minor"/>
        </p:style>
      </p:sp>
      <p:sp>
        <p:nvSpPr>
          <p:cNvPr id="130" name="PlaceHolder 5"/>
          <p:cNvSpPr>
            <a:spLocks noGrp="1"/>
          </p:cNvSpPr>
          <p:nvPr>
            <p:ph type="title"/>
          </p:nvPr>
        </p:nvSpPr>
        <p:spPr>
          <a:xfrm>
            <a:off x="495360" y="146160"/>
            <a:ext cx="7501680" cy="753480"/>
          </a:xfrm>
          <a:prstGeom prst="rect">
            <a:avLst/>
          </a:prstGeom>
        </p:spPr>
        <p:txBody>
          <a:bodyPr lIns="0" tIns="0" rIns="0" bIns="0" anchor="ctr"/>
          <a:lstStyle/>
          <a:p>
            <a:r>
              <a:rPr lang="en-IN" sz="1800" b="0" strike="noStrike" spc="-1">
                <a:latin typeface="Arial"/>
              </a:rPr>
              <a:t>Click to edit the title text format</a:t>
            </a:r>
          </a:p>
        </p:txBody>
      </p:sp>
      <p:sp>
        <p:nvSpPr>
          <p:cNvPr id="131" name="PlaceHolder 6"/>
          <p:cNvSpPr>
            <a:spLocks noGrp="1"/>
          </p:cNvSpPr>
          <p:nvPr>
            <p:ph type="body"/>
          </p:nvPr>
        </p:nvSpPr>
        <p:spPr>
          <a:xfrm>
            <a:off x="495000" y="1604520"/>
            <a:ext cx="89146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IN" sz="18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IN" sz="1800" b="0" strike="noStrike" spc="-1">
                <a:latin typeface="Arial"/>
              </a:rPr>
              <a:t>Second Outline Level</a:t>
            </a:r>
          </a:p>
          <a:p>
            <a:pPr marL="1296000" lvl="2" indent="-288000">
              <a:spcBef>
                <a:spcPts val="850"/>
              </a:spcBef>
              <a:buClr>
                <a:srgbClr val="000000"/>
              </a:buClr>
              <a:buSzPct val="45000"/>
              <a:buFont typeface="Wingdings" charset="2"/>
              <a:buChar char=""/>
            </a:pPr>
            <a:r>
              <a:rPr lang="en-IN" sz="1800" b="0" strike="noStrike" spc="-1">
                <a:latin typeface="Arial"/>
              </a:rPr>
              <a:t>Third Outline Level</a:t>
            </a:r>
          </a:p>
          <a:p>
            <a:pPr marL="1728000" lvl="3" indent="-216000">
              <a:spcBef>
                <a:spcPts val="567"/>
              </a:spcBef>
              <a:buClr>
                <a:srgbClr val="000000"/>
              </a:buClr>
              <a:buSzPct val="75000"/>
              <a:buFont typeface="Symbol" charset="2"/>
              <a:buChar char=""/>
            </a:pPr>
            <a:r>
              <a:rPr lang="en-IN" sz="1800" b="0" strike="noStrike" spc="-1">
                <a:latin typeface="Arial"/>
              </a:rPr>
              <a:t>Fourth Outline Level</a:t>
            </a:r>
          </a:p>
          <a:p>
            <a:pPr marL="2160000" lvl="4" indent="-216000">
              <a:spcBef>
                <a:spcPts val="283"/>
              </a:spcBef>
              <a:buClr>
                <a:srgbClr val="000000"/>
              </a:buClr>
              <a:buSzPct val="45000"/>
              <a:buFont typeface="Wingdings" charset="2"/>
              <a:buChar char=""/>
            </a:pPr>
            <a:r>
              <a:rPr lang="en-IN" sz="1800" b="0" strike="noStrike" spc="-1">
                <a:latin typeface="Arial"/>
              </a:rPr>
              <a:t>Fifth Outline Level</a:t>
            </a:r>
          </a:p>
          <a:p>
            <a:pPr marL="2592000" lvl="5" indent="-216000">
              <a:spcBef>
                <a:spcPts val="283"/>
              </a:spcBef>
              <a:buClr>
                <a:srgbClr val="000000"/>
              </a:buClr>
              <a:buSzPct val="45000"/>
              <a:buFont typeface="Wingdings" charset="2"/>
              <a:buChar char=""/>
            </a:pPr>
            <a:r>
              <a:rPr lang="en-IN" sz="1800" b="0" strike="noStrike" spc="-1">
                <a:latin typeface="Arial"/>
              </a:rPr>
              <a:t>Sixth Outline Level</a:t>
            </a:r>
          </a:p>
          <a:p>
            <a:pPr marL="3024000" lvl="6" indent="-216000">
              <a:spcBef>
                <a:spcPts val="283"/>
              </a:spcBef>
              <a:buClr>
                <a:srgbClr val="000000"/>
              </a:buClr>
              <a:buSzPct val="45000"/>
              <a:buFont typeface="Wingdings" charset="2"/>
              <a:buChar char=""/>
            </a:pPr>
            <a:r>
              <a:rPr lang="en-IN"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isitsebi@sebi.gov.in"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5.png"/><Relationship Id="rId7" Type="http://schemas.openxmlformats.org/officeDocument/2006/relationships/diagramQuickStyle" Target="../diagrams/quickStyle7.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image" Target="../media/image3.png"/><Relationship Id="rId4" Type="http://schemas.openxmlformats.org/officeDocument/2006/relationships/image" Target="../media/image16.png"/><Relationship Id="rId9" Type="http://schemas.microsoft.com/office/2007/relationships/diagramDrawing" Target="../diagrams/drawing7.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www.nseindia.com/invest/file-a-complaint-online"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www.nseindia.com/invest/download-complaint-form-for-offline-registration"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image" Target="../media/image3.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www.nseindia.com/invest/about-arbitration"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hyperlink" Target="https://www.nseindia.com/invest/arbitration-panel"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https://www.nseindia.com/invest/details-to-be-provided-for-lodging-claims"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scores.gov.in/"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hyperlink" Target="https://www.bseindia.com/static/investors/arbitration_mechanism.aspx"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hyperlink" Target="https://www.bseindia.com/investors/ArbitAwards.aspx" TargetMode="External"/><Relationship Id="rId4" Type="http://schemas.openxmlformats.org/officeDocument/2006/relationships/hyperlink" Target="https://www.bseindia.com/investors/invgrievstats.aspx"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bseindia.com/static/investors/cac_tm.aspx"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7.jpeg"/><Relationship Id="rId7" Type="http://schemas.openxmlformats.org/officeDocument/2006/relationships/diagramColors" Target="../diagrams/colors14.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3.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6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2.png"/><Relationship Id="rId7" Type="http://schemas.openxmlformats.org/officeDocument/2006/relationships/diagramColors" Target="../diagrams/colors17.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 Id="rId9" Type="http://schemas.openxmlformats.org/officeDocument/2006/relationships/image" Target="../media/image3.png"/></Relationships>
</file>

<file path=ppt/slides/_rels/slide6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 Id="rId9" Type="http://schemas.openxmlformats.org/officeDocument/2006/relationships/image" Target="../media/image3.png"/></Relationships>
</file>

<file path=ppt/slides/_rels/slide6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3.png"/></Relationships>
</file>

<file path=ppt/slides/_rels/slide6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3.png"/></Relationships>
</file>

<file path=ppt/slides/_rels/slide65.xml.rels><?xml version="1.0" encoding="UTF-8" standalone="yes"?>
<Relationships xmlns="http://schemas.openxmlformats.org/package/2006/relationships"><Relationship Id="rId8" Type="http://schemas.openxmlformats.org/officeDocument/2006/relationships/hyperlink" Target="http://www.nsdl.co.in/" TargetMode="External"/><Relationship Id="rId3" Type="http://schemas.openxmlformats.org/officeDocument/2006/relationships/hyperlink" Target="http://www.sebi.gov.in/" TargetMode="External"/><Relationship Id="rId7" Type="http://schemas.openxmlformats.org/officeDocument/2006/relationships/hyperlink" Target="http://www.msei.in/"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hyperlink" Target="http://www.bseindi.com/" TargetMode="External"/><Relationship Id="rId5" Type="http://schemas.openxmlformats.org/officeDocument/2006/relationships/hyperlink" Target="http://www.nseindia.com/" TargetMode="External"/><Relationship Id="rId10" Type="http://schemas.openxmlformats.org/officeDocument/2006/relationships/image" Target="../media/image3.png"/><Relationship Id="rId4" Type="http://schemas.openxmlformats.org/officeDocument/2006/relationships/hyperlink" Target="http://www.scores.gov.in/" TargetMode="External"/><Relationship Id="rId9" Type="http://schemas.openxmlformats.org/officeDocument/2006/relationships/hyperlink" Target="http://www.cdslindia.com/"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images.jpg"/>
          <p:cNvPicPr>
            <a:picLocks noChangeAspect="1"/>
          </p:cNvPicPr>
          <p:nvPr/>
        </p:nvPicPr>
        <p:blipFill>
          <a:blip r:embed="rId3" cstate="print"/>
          <a:srcRect/>
          <a:stretch>
            <a:fillRect/>
          </a:stretch>
        </p:blipFill>
        <p:spPr bwMode="auto">
          <a:xfrm>
            <a:off x="457200" y="1447800"/>
            <a:ext cx="3071247" cy="4419600"/>
          </a:xfrm>
          <a:prstGeom prst="rect">
            <a:avLst/>
          </a:prstGeom>
          <a:noFill/>
          <a:ln w="9525">
            <a:noFill/>
            <a:miter lim="800000"/>
            <a:headEnd/>
            <a:tailEnd/>
          </a:ln>
        </p:spPr>
      </p:pic>
      <p:sp>
        <p:nvSpPr>
          <p:cNvPr id="2" name="TextBox 1"/>
          <p:cNvSpPr txBox="1"/>
          <p:nvPr/>
        </p:nvSpPr>
        <p:spPr>
          <a:xfrm>
            <a:off x="3875966" y="1604512"/>
            <a:ext cx="5404512" cy="4708981"/>
          </a:xfrm>
          <a:prstGeom prst="rect">
            <a:avLst/>
          </a:prstGeom>
          <a:noFill/>
        </p:spPr>
        <p:txBody>
          <a:bodyPr wrap="square" rtlCol="0">
            <a:spAutoFit/>
          </a:bodyPr>
          <a:lstStyle/>
          <a:p>
            <a:pPr algn="ctr"/>
            <a:r>
              <a:rPr lang="en-US" sz="4800" b="1" dirty="0" smtClean="0"/>
              <a:t>Investor Grievance </a:t>
            </a:r>
            <a:r>
              <a:rPr lang="en-US" sz="4800" b="1" dirty="0" err="1" smtClean="0"/>
              <a:t>Redressal</a:t>
            </a:r>
            <a:r>
              <a:rPr lang="en-US" sz="4800" b="1" dirty="0" smtClean="0"/>
              <a:t> Mechanism in Securities Market</a:t>
            </a:r>
            <a:endParaRPr lang="en-US" sz="6000" b="1" dirty="0"/>
          </a:p>
          <a:p>
            <a:pPr algn="ctr"/>
            <a:endParaRPr lang="en-US" sz="6000" b="1" dirty="0" smtClean="0"/>
          </a:p>
        </p:txBody>
      </p:sp>
    </p:spTree>
    <p:extLst>
      <p:ext uri="{BB962C8B-B14F-4D97-AF65-F5344CB8AC3E}">
        <p14:creationId xmlns:p14="http://schemas.microsoft.com/office/powerpoint/2010/main" val="3396223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0"/>
            <a:ext cx="8686800" cy="800219"/>
          </a:xfrm>
          <a:prstGeom prst="rect">
            <a:avLst/>
          </a:prstGeom>
        </p:spPr>
        <p:txBody>
          <a:bodyPr wrap="square">
            <a:spAutoFit/>
          </a:bodyPr>
          <a:lstStyle/>
          <a:p>
            <a:endParaRPr lang="en-US" dirty="0"/>
          </a:p>
          <a:p>
            <a:pPr algn="ctr"/>
            <a:r>
              <a:rPr lang="en-US" sz="2800" b="1" dirty="0" smtClean="0"/>
              <a:t>Lodging </a:t>
            </a:r>
            <a:r>
              <a:rPr lang="en-US" sz="2800" b="1" dirty="0"/>
              <a:t>complaint </a:t>
            </a:r>
            <a:r>
              <a:rPr lang="en-US" sz="2800" b="1" dirty="0" smtClean="0"/>
              <a:t>in </a:t>
            </a:r>
            <a:r>
              <a:rPr lang="en-US" sz="2800" b="1" dirty="0"/>
              <a:t>SCORES</a:t>
            </a:r>
          </a:p>
        </p:txBody>
      </p:sp>
      <p:sp>
        <p:nvSpPr>
          <p:cNvPr id="4" name="Rectangle 3"/>
          <p:cNvSpPr/>
          <p:nvPr/>
        </p:nvSpPr>
        <p:spPr>
          <a:xfrm>
            <a:off x="304800" y="1096581"/>
            <a:ext cx="9144000" cy="4832092"/>
          </a:xfrm>
          <a:prstGeom prst="rect">
            <a:avLst/>
          </a:prstGeom>
        </p:spPr>
        <p:txBody>
          <a:bodyPr wrap="square">
            <a:spAutoFit/>
          </a:bodyPr>
          <a:lstStyle/>
          <a:p>
            <a:pPr marL="285750" indent="-285750" algn="just">
              <a:buFont typeface="Wingdings" panose="05000000000000000000" pitchFamily="2" charset="2"/>
              <a:buChar char="Ø"/>
            </a:pPr>
            <a:r>
              <a:rPr lang="en-US" sz="2400" dirty="0" smtClean="0"/>
              <a:t>Investor </a:t>
            </a:r>
            <a:r>
              <a:rPr lang="en-US" sz="2400" dirty="0"/>
              <a:t>may lodge </a:t>
            </a:r>
            <a:r>
              <a:rPr lang="en-US" sz="2400" dirty="0" smtClean="0"/>
              <a:t>complaint </a:t>
            </a:r>
            <a:r>
              <a:rPr lang="en-US" sz="2400" dirty="0"/>
              <a:t>on SCORES within </a:t>
            </a:r>
            <a:r>
              <a:rPr lang="en-US" sz="2400" b="1" u="sng" dirty="0" smtClean="0"/>
              <a:t>three (</a:t>
            </a:r>
            <a:r>
              <a:rPr lang="en-US" sz="2400" b="1" dirty="0" smtClean="0"/>
              <a:t>03) </a:t>
            </a:r>
            <a:r>
              <a:rPr lang="en-US" sz="2400" dirty="0" smtClean="0"/>
              <a:t>years </a:t>
            </a:r>
            <a:r>
              <a:rPr lang="en-US" sz="2400" dirty="0"/>
              <a:t>from </a:t>
            </a:r>
            <a:r>
              <a:rPr lang="en-US" sz="2400" dirty="0" smtClean="0"/>
              <a:t>date </a:t>
            </a:r>
            <a:r>
              <a:rPr lang="en-US" sz="2400" dirty="0"/>
              <a:t>of cause of complaint, where; </a:t>
            </a:r>
          </a:p>
          <a:p>
            <a:pPr marL="285750" indent="-285750" algn="just">
              <a:buFont typeface="Wingdings" panose="05000000000000000000" pitchFamily="2" charset="2"/>
              <a:buChar char="§"/>
            </a:pPr>
            <a:endParaRPr lang="en-US" sz="2000" dirty="0"/>
          </a:p>
          <a:p>
            <a:pPr marL="540000" indent="-285750" algn="just">
              <a:buFontTx/>
              <a:buChar char="-"/>
            </a:pPr>
            <a:r>
              <a:rPr lang="en-US" sz="2000" dirty="0" smtClean="0"/>
              <a:t>Investor </a:t>
            </a:r>
            <a:r>
              <a:rPr lang="en-US" sz="2000" dirty="0"/>
              <a:t>has approached </a:t>
            </a:r>
            <a:r>
              <a:rPr lang="en-US" sz="2000" dirty="0" smtClean="0"/>
              <a:t>listed </a:t>
            </a:r>
            <a:r>
              <a:rPr lang="en-US" sz="2000" dirty="0"/>
              <a:t>company or registered intermediary for redressal of </a:t>
            </a:r>
            <a:r>
              <a:rPr lang="en-US" sz="2000" dirty="0" smtClean="0"/>
              <a:t>complaint </a:t>
            </a:r>
            <a:r>
              <a:rPr lang="en-US" sz="2000" dirty="0"/>
              <a:t>and, </a:t>
            </a:r>
          </a:p>
          <a:p>
            <a:pPr marL="540000" indent="-285750" algn="just">
              <a:buFontTx/>
              <a:buChar char="-"/>
            </a:pPr>
            <a:endParaRPr lang="en-US" sz="2000" dirty="0" smtClean="0"/>
          </a:p>
          <a:p>
            <a:pPr marL="540000" indent="-285750" algn="just">
              <a:buFontTx/>
              <a:buChar char="-"/>
            </a:pPr>
            <a:r>
              <a:rPr lang="en-US" sz="2000" dirty="0" smtClean="0"/>
              <a:t>Concerned </a:t>
            </a:r>
            <a:r>
              <a:rPr lang="en-US" sz="2000" dirty="0"/>
              <a:t>listed company or registered intermediary rejected the complaint </a:t>
            </a:r>
            <a:r>
              <a:rPr lang="en-US" sz="2000" dirty="0" smtClean="0"/>
              <a:t>or,</a:t>
            </a:r>
          </a:p>
          <a:p>
            <a:pPr marL="540000" indent="-285750" algn="just">
              <a:buFontTx/>
              <a:buChar char="-"/>
            </a:pPr>
            <a:endParaRPr lang="en-US" sz="2000" dirty="0"/>
          </a:p>
          <a:p>
            <a:pPr marL="540000" indent="-285750" algn="just">
              <a:buFontTx/>
              <a:buChar char="-"/>
            </a:pPr>
            <a:r>
              <a:rPr lang="en-US" sz="2000" dirty="0" smtClean="0"/>
              <a:t>Complainant hasn’t received any </a:t>
            </a:r>
            <a:r>
              <a:rPr lang="en-US" sz="2000" dirty="0"/>
              <a:t>communication from </a:t>
            </a:r>
            <a:r>
              <a:rPr lang="en-US" sz="2000" dirty="0" smtClean="0"/>
              <a:t>listed </a:t>
            </a:r>
            <a:r>
              <a:rPr lang="en-US" sz="2000" dirty="0"/>
              <a:t>company or intermediary concerned </a:t>
            </a:r>
            <a:r>
              <a:rPr lang="en-US" sz="2000" dirty="0" smtClean="0"/>
              <a:t>or,</a:t>
            </a:r>
          </a:p>
          <a:p>
            <a:pPr marL="540000" indent="-285750" algn="just">
              <a:buFontTx/>
              <a:buChar char="-"/>
            </a:pPr>
            <a:endParaRPr lang="en-US" sz="2000" dirty="0"/>
          </a:p>
          <a:p>
            <a:pPr marL="540000" indent="-285750" algn="just">
              <a:buFontTx/>
              <a:buChar char="-"/>
            </a:pPr>
            <a:r>
              <a:rPr lang="en-US" sz="2000" dirty="0" smtClean="0"/>
              <a:t>Complainant </a:t>
            </a:r>
            <a:r>
              <a:rPr lang="en-US" sz="2000" dirty="0"/>
              <a:t>is not satisfied with </a:t>
            </a:r>
            <a:r>
              <a:rPr lang="en-US" sz="2000" dirty="0" smtClean="0"/>
              <a:t>reply </a:t>
            </a:r>
            <a:r>
              <a:rPr lang="en-US" sz="2000" dirty="0"/>
              <a:t>given to him or redressal action taken by the listed company or an intermediary. </a:t>
            </a:r>
          </a:p>
          <a:p>
            <a:pPr marL="285750" indent="-285750" algn="just">
              <a:buFont typeface="Wingdings" panose="05000000000000000000" pitchFamily="2" charset="2"/>
              <a:buChar char="§"/>
            </a:pPr>
            <a:endParaRPr lang="en-US" sz="2000"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10</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10178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800" y="0"/>
            <a:ext cx="8686800" cy="800219"/>
          </a:xfrm>
          <a:prstGeom prst="rect">
            <a:avLst/>
          </a:prstGeom>
        </p:spPr>
        <p:txBody>
          <a:bodyPr wrap="square">
            <a:spAutoFit/>
          </a:bodyPr>
          <a:lstStyle/>
          <a:p>
            <a:pPr algn="ctr"/>
            <a:endParaRPr lang="en-US" dirty="0"/>
          </a:p>
          <a:p>
            <a:pPr algn="ctr"/>
            <a:r>
              <a:rPr lang="en-US" sz="2800" b="1" dirty="0"/>
              <a:t>Mandatory information required </a:t>
            </a:r>
          </a:p>
        </p:txBody>
      </p:sp>
      <p:sp>
        <p:nvSpPr>
          <p:cNvPr id="4" name="Rectangle 3"/>
          <p:cNvSpPr/>
          <p:nvPr/>
        </p:nvSpPr>
        <p:spPr>
          <a:xfrm>
            <a:off x="228600" y="892248"/>
            <a:ext cx="9220200" cy="2354491"/>
          </a:xfrm>
          <a:prstGeom prst="rect">
            <a:avLst/>
          </a:prstGeom>
        </p:spPr>
        <p:txBody>
          <a:bodyPr wrap="square">
            <a:spAutoFit/>
          </a:bodyPr>
          <a:lstStyle/>
          <a:p>
            <a:pPr>
              <a:lnSpc>
                <a:spcPct val="150000"/>
              </a:lnSpc>
            </a:pPr>
            <a:endParaRPr lang="en-IN" sz="2000" dirty="0"/>
          </a:p>
          <a:p>
            <a:pPr marL="342900" indent="-342900" algn="just">
              <a:lnSpc>
                <a:spcPct val="150000"/>
              </a:lnSpc>
              <a:buFont typeface="Wingdings" panose="05000000000000000000" pitchFamily="2" charset="2"/>
              <a:buChar char="Ø"/>
            </a:pPr>
            <a:r>
              <a:rPr lang="en-IN" sz="2000" dirty="0"/>
              <a:t>For lodging a complaint in SCORES, </a:t>
            </a:r>
            <a:r>
              <a:rPr lang="en-IN" sz="2000" dirty="0" smtClean="0"/>
              <a:t>following </a:t>
            </a:r>
            <a:r>
              <a:rPr lang="en-IN" sz="2000" dirty="0"/>
              <a:t>personal information has to be mandatorily provided by investors/complainants:</a:t>
            </a:r>
          </a:p>
          <a:p>
            <a:pPr>
              <a:lnSpc>
                <a:spcPct val="150000"/>
              </a:lnSpc>
            </a:pPr>
            <a:endParaRPr lang="en-IN" sz="2000" dirty="0"/>
          </a:p>
          <a:p>
            <a:pPr>
              <a:lnSpc>
                <a:spcPct val="150000"/>
              </a:lnSpc>
            </a:pPr>
            <a:endParaRPr lang="en-US" dirty="0"/>
          </a:p>
        </p:txBody>
      </p:sp>
      <p:graphicFrame>
        <p:nvGraphicFramePr>
          <p:cNvPr id="8" name="Diagram 7"/>
          <p:cNvGraphicFramePr/>
          <p:nvPr>
            <p:extLst>
              <p:ext uri="{D42A27DB-BD31-4B8C-83A1-F6EECF244321}">
                <p14:modId xmlns:p14="http://schemas.microsoft.com/office/powerpoint/2010/main" val="1910797332"/>
              </p:ext>
            </p:extLst>
          </p:nvPr>
        </p:nvGraphicFramePr>
        <p:xfrm>
          <a:off x="777922" y="2524836"/>
          <a:ext cx="8404178" cy="3480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11</a:t>
            </a:r>
            <a:endParaRPr lang="en-IN" sz="1000" b="1" strike="noStrike" spc="-1" dirty="0">
              <a:solidFill>
                <a:schemeClr val="bg1"/>
              </a:solidFill>
              <a:latin typeface="Arial"/>
            </a:endParaRPr>
          </a:p>
        </p:txBody>
      </p:sp>
      <p:pic>
        <p:nvPicPr>
          <p:cNvPr id="10" name="Picture 3"/>
          <p:cNvPicPr/>
          <p:nvPr/>
        </p:nvPicPr>
        <p:blipFill>
          <a:blip r:embed="rId7"/>
          <a:stretch/>
        </p:blipFill>
        <p:spPr>
          <a:xfrm>
            <a:off x="8876400" y="0"/>
            <a:ext cx="1029600" cy="803880"/>
          </a:xfrm>
          <a:prstGeom prst="rect">
            <a:avLst/>
          </a:prstGeom>
          <a:ln>
            <a:noFill/>
          </a:ln>
        </p:spPr>
      </p:pic>
      <p:sp>
        <p:nvSpPr>
          <p:cNvPr id="11" name="TextBox 1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997364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7275" y="-268784"/>
            <a:ext cx="7848600" cy="954107"/>
          </a:xfrm>
          <a:prstGeom prst="rect">
            <a:avLst/>
          </a:prstGeom>
        </p:spPr>
        <p:txBody>
          <a:bodyPr wrap="square">
            <a:spAutoFit/>
          </a:bodyPr>
          <a:lstStyle/>
          <a:p>
            <a:endParaRPr lang="en-US" sz="2800" dirty="0"/>
          </a:p>
          <a:p>
            <a:r>
              <a:rPr lang="en-US" sz="2800" b="1" dirty="0"/>
              <a:t>How to lodge </a:t>
            </a:r>
            <a:r>
              <a:rPr lang="en-US" sz="2800" b="1" dirty="0" smtClean="0"/>
              <a:t>complaint </a:t>
            </a:r>
            <a:r>
              <a:rPr lang="en-US" sz="2800" b="1" dirty="0"/>
              <a:t>online in SCORES?</a:t>
            </a:r>
          </a:p>
        </p:txBody>
      </p:sp>
      <p:graphicFrame>
        <p:nvGraphicFramePr>
          <p:cNvPr id="6" name="Diagram 5"/>
          <p:cNvGraphicFramePr/>
          <p:nvPr>
            <p:extLst>
              <p:ext uri="{D42A27DB-BD31-4B8C-83A1-F6EECF244321}">
                <p14:modId xmlns:p14="http://schemas.microsoft.com/office/powerpoint/2010/main" val="17827133"/>
              </p:ext>
            </p:extLst>
          </p:nvPr>
        </p:nvGraphicFramePr>
        <p:xfrm>
          <a:off x="376249" y="689270"/>
          <a:ext cx="9077301" cy="2853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19"/>
          <p:cNvSpPr/>
          <p:nvPr/>
        </p:nvSpPr>
        <p:spPr>
          <a:xfrm>
            <a:off x="376249" y="3696994"/>
            <a:ext cx="3909148" cy="25460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1" name="Picture 20"/>
          <p:cNvPicPr/>
          <p:nvPr/>
        </p:nvPicPr>
        <p:blipFill>
          <a:blip r:embed="rId7" cstate="print">
            <a:extLst>
              <a:ext uri="{28A0092B-C50C-407E-A947-70E740481C1C}">
                <a14:useLocalDpi xmlns:a14="http://schemas.microsoft.com/office/drawing/2010/main" val="0"/>
              </a:ext>
            </a:extLst>
          </a:blip>
          <a:stretch>
            <a:fillRect/>
          </a:stretch>
        </p:blipFill>
        <p:spPr>
          <a:xfrm>
            <a:off x="444227" y="3791064"/>
            <a:ext cx="3783085" cy="2379616"/>
          </a:xfrm>
          <a:prstGeom prst="rect">
            <a:avLst/>
          </a:prstGeom>
        </p:spPr>
      </p:pic>
      <p:sp>
        <p:nvSpPr>
          <p:cNvPr id="22" name="TextBox 21"/>
          <p:cNvSpPr txBox="1"/>
          <p:nvPr/>
        </p:nvSpPr>
        <p:spPr>
          <a:xfrm>
            <a:off x="1062049" y="3389217"/>
            <a:ext cx="2895600" cy="307777"/>
          </a:xfrm>
          <a:prstGeom prst="rect">
            <a:avLst/>
          </a:prstGeom>
          <a:noFill/>
        </p:spPr>
        <p:txBody>
          <a:bodyPr wrap="square" rtlCol="0">
            <a:spAutoFit/>
          </a:bodyPr>
          <a:lstStyle/>
          <a:p>
            <a:r>
              <a:rPr lang="en-US" sz="1400" b="1" dirty="0">
                <a:solidFill>
                  <a:schemeClr val="tx2"/>
                </a:solidFill>
              </a:rPr>
              <a:t>SCORES Website Homepage</a:t>
            </a:r>
            <a:endParaRPr lang="en-IN" sz="1400" b="1" dirty="0">
              <a:solidFill>
                <a:schemeClr val="tx2"/>
              </a:solidFill>
            </a:endParaRPr>
          </a:p>
        </p:txBody>
      </p:sp>
      <p:sp>
        <p:nvSpPr>
          <p:cNvPr id="23" name="TextBox 22"/>
          <p:cNvSpPr txBox="1"/>
          <p:nvPr/>
        </p:nvSpPr>
        <p:spPr>
          <a:xfrm>
            <a:off x="5809800" y="3389217"/>
            <a:ext cx="3581400" cy="307777"/>
          </a:xfrm>
          <a:prstGeom prst="rect">
            <a:avLst/>
          </a:prstGeom>
          <a:noFill/>
        </p:spPr>
        <p:txBody>
          <a:bodyPr wrap="square" rtlCol="0">
            <a:spAutoFit/>
          </a:bodyPr>
          <a:lstStyle/>
          <a:p>
            <a:r>
              <a:rPr lang="en-US" sz="1400" b="1" dirty="0">
                <a:solidFill>
                  <a:schemeClr val="tx2"/>
                </a:solidFill>
              </a:rPr>
              <a:t>SCORES Complaint Registration Form</a:t>
            </a:r>
            <a:endParaRPr lang="en-IN" sz="1400" b="1" dirty="0">
              <a:solidFill>
                <a:schemeClr val="tx2"/>
              </a:solidFill>
            </a:endParaRPr>
          </a:p>
        </p:txBody>
      </p:sp>
      <p:sp>
        <p:nvSpPr>
          <p:cNvPr id="24" name="Rectangle 23"/>
          <p:cNvSpPr/>
          <p:nvPr/>
        </p:nvSpPr>
        <p:spPr>
          <a:xfrm>
            <a:off x="5380523" y="3696994"/>
            <a:ext cx="4073028" cy="25514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5" name="Picture 24"/>
          <p:cNvPicPr/>
          <p:nvPr/>
        </p:nvPicPr>
        <p:blipFill>
          <a:blip r:embed="rId8"/>
          <a:stretch>
            <a:fillRect/>
          </a:stretch>
        </p:blipFill>
        <p:spPr>
          <a:xfrm>
            <a:off x="5463758" y="3697880"/>
            <a:ext cx="3873197" cy="2398119"/>
          </a:xfrm>
          <a:prstGeom prst="rect">
            <a:avLst/>
          </a:prstGeom>
        </p:spPr>
      </p:pic>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12</a:t>
            </a:r>
            <a:endParaRPr lang="en-IN" sz="1000" b="1" strike="noStrike" spc="-1" dirty="0">
              <a:solidFill>
                <a:schemeClr val="bg1"/>
              </a:solidFill>
              <a:latin typeface="Arial"/>
            </a:endParaRPr>
          </a:p>
        </p:txBody>
      </p:sp>
      <p:pic>
        <p:nvPicPr>
          <p:cNvPr id="13" name="Picture 3"/>
          <p:cNvPicPr/>
          <p:nvPr/>
        </p:nvPicPr>
        <p:blipFill>
          <a:blip r:embed="rId9"/>
          <a:stretch/>
        </p:blipFill>
        <p:spPr>
          <a:xfrm>
            <a:off x="8876400" y="0"/>
            <a:ext cx="1029600" cy="803880"/>
          </a:xfrm>
          <a:prstGeom prst="rect">
            <a:avLst/>
          </a:prstGeom>
          <a:ln>
            <a:noFill/>
          </a:ln>
        </p:spPr>
      </p:pic>
      <p:sp>
        <p:nvSpPr>
          <p:cNvPr id="14" name="TextBox 13"/>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758977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3297" y="-264837"/>
            <a:ext cx="7848600" cy="954107"/>
          </a:xfrm>
          <a:prstGeom prst="rect">
            <a:avLst/>
          </a:prstGeom>
        </p:spPr>
        <p:txBody>
          <a:bodyPr wrap="square">
            <a:spAutoFit/>
          </a:bodyPr>
          <a:lstStyle/>
          <a:p>
            <a:endParaRPr lang="en-US" sz="2800" dirty="0"/>
          </a:p>
          <a:p>
            <a:r>
              <a:rPr lang="en-US" sz="2800" b="1" dirty="0"/>
              <a:t>How to lodge </a:t>
            </a:r>
            <a:r>
              <a:rPr lang="en-US" sz="2800" b="1" dirty="0" smtClean="0"/>
              <a:t>complaint </a:t>
            </a:r>
            <a:r>
              <a:rPr lang="en-US" sz="2800" b="1" dirty="0"/>
              <a:t>online in SCORES?</a:t>
            </a:r>
          </a:p>
        </p:txBody>
      </p:sp>
      <p:graphicFrame>
        <p:nvGraphicFramePr>
          <p:cNvPr id="2" name="Diagram 1"/>
          <p:cNvGraphicFramePr/>
          <p:nvPr>
            <p:extLst>
              <p:ext uri="{D42A27DB-BD31-4B8C-83A1-F6EECF244321}">
                <p14:modId xmlns:p14="http://schemas.microsoft.com/office/powerpoint/2010/main" val="1222740336"/>
              </p:ext>
            </p:extLst>
          </p:nvPr>
        </p:nvGraphicFramePr>
        <p:xfrm>
          <a:off x="200654" y="955343"/>
          <a:ext cx="5349922" cy="5281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5704764" y="1389831"/>
            <a:ext cx="4048348" cy="48471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a:blip r:embed="rId7"/>
          <a:stretch>
            <a:fillRect/>
          </a:stretch>
        </p:blipFill>
        <p:spPr>
          <a:xfrm>
            <a:off x="5768029" y="1488356"/>
            <a:ext cx="3830895" cy="4695914"/>
          </a:xfrm>
          <a:prstGeom prst="rect">
            <a:avLst/>
          </a:prstGeom>
        </p:spPr>
      </p:pic>
      <p:sp>
        <p:nvSpPr>
          <p:cNvPr id="10" name="TextBox 9"/>
          <p:cNvSpPr txBox="1"/>
          <p:nvPr/>
        </p:nvSpPr>
        <p:spPr>
          <a:xfrm>
            <a:off x="6705112" y="955343"/>
            <a:ext cx="3048000" cy="338554"/>
          </a:xfrm>
          <a:prstGeom prst="rect">
            <a:avLst/>
          </a:prstGeom>
          <a:noFill/>
        </p:spPr>
        <p:txBody>
          <a:bodyPr wrap="square" rtlCol="0">
            <a:spAutoFit/>
          </a:bodyPr>
          <a:lstStyle/>
          <a:p>
            <a:r>
              <a:rPr lang="en-US" sz="1600" b="1" dirty="0">
                <a:solidFill>
                  <a:schemeClr val="tx2"/>
                </a:solidFill>
              </a:rPr>
              <a:t>Complaint Details</a:t>
            </a:r>
            <a:endParaRPr lang="en-IN" sz="1600" b="1" dirty="0">
              <a:solidFill>
                <a:schemeClr val="tx2"/>
              </a:solidFill>
            </a:endParaRPr>
          </a:p>
        </p:txBody>
      </p:sp>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13</a:t>
            </a:r>
            <a:endParaRPr lang="en-IN" sz="1000" b="1" strike="noStrike" spc="-1" dirty="0">
              <a:solidFill>
                <a:schemeClr val="bg1"/>
              </a:solidFill>
              <a:latin typeface="Arial"/>
            </a:endParaRPr>
          </a:p>
        </p:txBody>
      </p:sp>
      <p:pic>
        <p:nvPicPr>
          <p:cNvPr id="13" name="Picture 3"/>
          <p:cNvPicPr/>
          <p:nvPr/>
        </p:nvPicPr>
        <p:blipFill>
          <a:blip r:embed="rId8"/>
          <a:stretch/>
        </p:blipFill>
        <p:spPr>
          <a:xfrm>
            <a:off x="8876400" y="0"/>
            <a:ext cx="1029600" cy="803880"/>
          </a:xfrm>
          <a:prstGeom prst="rect">
            <a:avLst/>
          </a:prstGeom>
          <a:ln>
            <a:noFill/>
          </a:ln>
        </p:spPr>
      </p:pic>
      <p:sp>
        <p:nvSpPr>
          <p:cNvPr id="14" name="TextBox 13"/>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60082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3703" y="286178"/>
            <a:ext cx="7848600" cy="523220"/>
          </a:xfrm>
          <a:prstGeom prst="rect">
            <a:avLst/>
          </a:prstGeom>
        </p:spPr>
        <p:txBody>
          <a:bodyPr wrap="square">
            <a:spAutoFit/>
          </a:bodyPr>
          <a:lstStyle/>
          <a:p>
            <a:pPr algn="ctr"/>
            <a:r>
              <a:rPr lang="en-US" sz="2800" b="1" dirty="0" smtClean="0"/>
              <a:t>How </a:t>
            </a:r>
            <a:r>
              <a:rPr lang="en-US" sz="2800" b="1" dirty="0"/>
              <a:t>to lodge </a:t>
            </a:r>
            <a:r>
              <a:rPr lang="en-US" sz="2800" b="1" dirty="0" smtClean="0"/>
              <a:t>complaint </a:t>
            </a:r>
            <a:r>
              <a:rPr lang="en-US" sz="2800" b="1" dirty="0"/>
              <a:t>online in SCORES</a:t>
            </a:r>
            <a:r>
              <a:rPr lang="en-US" sz="2800" b="1" dirty="0" smtClean="0"/>
              <a:t>?</a:t>
            </a:r>
            <a:endParaRPr lang="en-US" sz="2800" b="1" dirty="0"/>
          </a:p>
        </p:txBody>
      </p:sp>
      <p:pic>
        <p:nvPicPr>
          <p:cNvPr id="10" name="Picture 9"/>
          <p:cNvPicPr>
            <a:picLocks noChangeAspect="1"/>
          </p:cNvPicPr>
          <p:nvPr/>
        </p:nvPicPr>
        <p:blipFill rotWithShape="1">
          <a:blip r:embed="rId2"/>
          <a:srcRect l="33602" t="12500" r="28331" b="6250"/>
          <a:stretch/>
        </p:blipFill>
        <p:spPr>
          <a:xfrm>
            <a:off x="2667000" y="956128"/>
            <a:ext cx="4953000" cy="5139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14</a:t>
            </a:r>
            <a:endParaRPr lang="en-IN" sz="1000" b="1" strike="noStrike" spc="-1" dirty="0">
              <a:solidFill>
                <a:schemeClr val="bg1"/>
              </a:solidFill>
              <a:latin typeface="Arial"/>
            </a:endParaRPr>
          </a:p>
        </p:txBody>
      </p:sp>
      <p:pic>
        <p:nvPicPr>
          <p:cNvPr id="6" name="Picture 3"/>
          <p:cNvPicPr/>
          <p:nvPr/>
        </p:nvPicPr>
        <p:blipFill>
          <a:blip r:embed="rId3"/>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4008562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427" y="25200"/>
            <a:ext cx="7501680" cy="753480"/>
          </a:xfrm>
        </p:spPr>
        <p:txBody>
          <a:bodyPr/>
          <a:lstStyle/>
          <a:p>
            <a:pPr algn="ctr"/>
            <a:r>
              <a:rPr lang="en-US" sz="2800" b="1" dirty="0"/>
              <a:t>How are investor complaints </a:t>
            </a:r>
            <a:r>
              <a:rPr lang="en-US" sz="2800" b="1" dirty="0" smtClean="0"/>
              <a:t>handled? </a:t>
            </a:r>
            <a:r>
              <a:rPr lang="en-US" sz="2800" b="1" dirty="0"/>
              <a:t>– Existing </a:t>
            </a:r>
            <a:r>
              <a:rPr lang="en-US" sz="2000" b="1" dirty="0" smtClean="0"/>
              <a:t>(Effective from August 01, 2018)</a:t>
            </a:r>
            <a:endParaRPr lang="en-US" sz="2800" b="1" dirty="0"/>
          </a:p>
        </p:txBody>
      </p:sp>
      <p:sp>
        <p:nvSpPr>
          <p:cNvPr id="3" name="Oval 2"/>
          <p:cNvSpPr/>
          <p:nvPr/>
        </p:nvSpPr>
        <p:spPr>
          <a:xfrm>
            <a:off x="653143" y="966118"/>
            <a:ext cx="8757617" cy="574766"/>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Have you taken up your grievances with the Company/ intermediary for resolution?</a:t>
            </a:r>
            <a:endParaRPr lang="en-IN" sz="1600" dirty="0">
              <a:solidFill>
                <a:schemeClr val="tx1"/>
              </a:solidFill>
            </a:endParaRPr>
          </a:p>
        </p:txBody>
      </p:sp>
      <p:sp>
        <p:nvSpPr>
          <p:cNvPr id="4" name="Down Arrow 3"/>
          <p:cNvSpPr/>
          <p:nvPr/>
        </p:nvSpPr>
        <p:spPr>
          <a:xfrm>
            <a:off x="1492427" y="1435293"/>
            <a:ext cx="610693" cy="2131194"/>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ounded Rectangle 8"/>
          <p:cNvSpPr/>
          <p:nvPr/>
        </p:nvSpPr>
        <p:spPr>
          <a:xfrm>
            <a:off x="326162" y="1601995"/>
            <a:ext cx="2664821" cy="30841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YES</a:t>
            </a:r>
            <a:endParaRPr lang="en-IN" sz="1400" dirty="0">
              <a:solidFill>
                <a:schemeClr val="tx1"/>
              </a:solidFill>
            </a:endParaRPr>
          </a:p>
        </p:txBody>
      </p:sp>
      <p:sp>
        <p:nvSpPr>
          <p:cNvPr id="10" name="Rounded Rectangle 9"/>
          <p:cNvSpPr/>
          <p:nvPr/>
        </p:nvSpPr>
        <p:spPr>
          <a:xfrm>
            <a:off x="313510" y="2021013"/>
            <a:ext cx="2664820" cy="57476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New User: Register here</a:t>
            </a:r>
          </a:p>
          <a:p>
            <a:pPr algn="ctr"/>
            <a:r>
              <a:rPr lang="en-US" sz="1400" dirty="0" smtClean="0">
                <a:solidFill>
                  <a:schemeClr val="tx1"/>
                </a:solidFill>
              </a:rPr>
              <a:t>Registered User: Login here</a:t>
            </a:r>
            <a:endParaRPr lang="en-IN" sz="1400" dirty="0">
              <a:solidFill>
                <a:schemeClr val="tx1"/>
              </a:solidFill>
            </a:endParaRPr>
          </a:p>
        </p:txBody>
      </p:sp>
      <p:sp>
        <p:nvSpPr>
          <p:cNvPr id="11" name="Rounded Rectangle 10"/>
          <p:cNvSpPr/>
          <p:nvPr/>
        </p:nvSpPr>
        <p:spPr>
          <a:xfrm>
            <a:off x="313510" y="2733197"/>
            <a:ext cx="2664820" cy="416189"/>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Submission of the complaint</a:t>
            </a:r>
            <a:endParaRPr lang="en-IN" sz="1400" dirty="0">
              <a:solidFill>
                <a:schemeClr val="tx1"/>
              </a:solidFill>
            </a:endParaRPr>
          </a:p>
        </p:txBody>
      </p:sp>
      <p:sp>
        <p:nvSpPr>
          <p:cNvPr id="12" name="Rounded Rectangle 11"/>
          <p:cNvSpPr/>
          <p:nvPr/>
        </p:nvSpPr>
        <p:spPr>
          <a:xfrm>
            <a:off x="326162" y="3576825"/>
            <a:ext cx="2664821" cy="574765"/>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Complaint lands in Inbox of SEBI dealing officer</a:t>
            </a:r>
            <a:endParaRPr lang="en-IN" sz="1400" dirty="0">
              <a:solidFill>
                <a:schemeClr val="tx1"/>
              </a:solidFill>
            </a:endParaRPr>
          </a:p>
        </p:txBody>
      </p:sp>
      <p:sp>
        <p:nvSpPr>
          <p:cNvPr id="13" name="Down Arrow 12"/>
          <p:cNvSpPr/>
          <p:nvPr/>
        </p:nvSpPr>
        <p:spPr>
          <a:xfrm>
            <a:off x="7289074" y="1541416"/>
            <a:ext cx="391886" cy="2620139"/>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 name="Rounded Rectangle 13"/>
          <p:cNvSpPr/>
          <p:nvPr/>
        </p:nvSpPr>
        <p:spPr>
          <a:xfrm>
            <a:off x="6152604" y="1585385"/>
            <a:ext cx="2664825"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NO</a:t>
            </a:r>
            <a:endParaRPr lang="en-IN" sz="1400" dirty="0">
              <a:solidFill>
                <a:schemeClr val="tx1"/>
              </a:solidFill>
            </a:endParaRPr>
          </a:p>
        </p:txBody>
      </p:sp>
      <p:sp>
        <p:nvSpPr>
          <p:cNvPr id="15" name="Rounded Rectangle 14"/>
          <p:cNvSpPr/>
          <p:nvPr/>
        </p:nvSpPr>
        <p:spPr>
          <a:xfrm>
            <a:off x="3714944" y="4190696"/>
            <a:ext cx="5922976"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Entity is required to submit details of </a:t>
            </a:r>
            <a:r>
              <a:rPr lang="en-US" sz="1400" dirty="0" err="1" smtClean="0">
                <a:solidFill>
                  <a:schemeClr val="tx1"/>
                </a:solidFill>
              </a:rPr>
              <a:t>redressal</a:t>
            </a:r>
            <a:r>
              <a:rPr lang="en-US" sz="1400" dirty="0" smtClean="0">
                <a:solidFill>
                  <a:schemeClr val="tx1"/>
                </a:solidFill>
              </a:rPr>
              <a:t> within 30 days.</a:t>
            </a:r>
            <a:endParaRPr lang="en-IN" sz="1400" dirty="0">
              <a:solidFill>
                <a:schemeClr val="tx1"/>
              </a:solidFill>
            </a:endParaRPr>
          </a:p>
        </p:txBody>
      </p:sp>
      <p:sp>
        <p:nvSpPr>
          <p:cNvPr id="16" name="Rounded Rectangle 15"/>
          <p:cNvSpPr/>
          <p:nvPr/>
        </p:nvSpPr>
        <p:spPr>
          <a:xfrm>
            <a:off x="3714944" y="2034528"/>
            <a:ext cx="5922976"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Redirected to complaint lodging screen on SCORES.</a:t>
            </a:r>
            <a:endParaRPr lang="en-IN" sz="1400" dirty="0">
              <a:solidFill>
                <a:schemeClr val="tx1"/>
              </a:solidFill>
            </a:endParaRPr>
          </a:p>
        </p:txBody>
      </p:sp>
      <p:sp>
        <p:nvSpPr>
          <p:cNvPr id="17" name="Rounded Rectangle 16"/>
          <p:cNvSpPr/>
          <p:nvPr/>
        </p:nvSpPr>
        <p:spPr>
          <a:xfrm>
            <a:off x="3714944" y="2505802"/>
            <a:ext cx="5922976" cy="4725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System shall enable the complaint to directly approach the entity (without intervention of SEBI officer) by using SCORES platform.</a:t>
            </a:r>
            <a:endParaRPr lang="en-IN" sz="1400" dirty="0">
              <a:solidFill>
                <a:schemeClr val="tx1"/>
              </a:solidFill>
            </a:endParaRPr>
          </a:p>
        </p:txBody>
      </p:sp>
      <p:sp>
        <p:nvSpPr>
          <p:cNvPr id="18" name="Rounded Rectangle 17"/>
          <p:cNvSpPr/>
          <p:nvPr/>
        </p:nvSpPr>
        <p:spPr>
          <a:xfrm>
            <a:off x="3714944" y="3122807"/>
            <a:ext cx="5922976"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Submission of the complaint.</a:t>
            </a:r>
            <a:endParaRPr lang="en-IN" sz="1400" dirty="0">
              <a:solidFill>
                <a:schemeClr val="tx1"/>
              </a:solidFill>
            </a:endParaRPr>
          </a:p>
        </p:txBody>
      </p:sp>
      <p:sp>
        <p:nvSpPr>
          <p:cNvPr id="19" name="Rounded Rectangle 18"/>
          <p:cNvSpPr/>
          <p:nvPr/>
        </p:nvSpPr>
        <p:spPr>
          <a:xfrm>
            <a:off x="3714944" y="3592312"/>
            <a:ext cx="5922976" cy="32502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Complaint shall land directly with the entity concerned.</a:t>
            </a:r>
            <a:endParaRPr lang="en-IN" sz="1400" dirty="0">
              <a:solidFill>
                <a:schemeClr val="tx1"/>
              </a:solidFill>
            </a:endParaRPr>
          </a:p>
        </p:txBody>
      </p:sp>
      <p:sp>
        <p:nvSpPr>
          <p:cNvPr id="20" name="Down Arrow 19"/>
          <p:cNvSpPr/>
          <p:nvPr/>
        </p:nvSpPr>
        <p:spPr>
          <a:xfrm>
            <a:off x="3879670" y="4557393"/>
            <a:ext cx="91440" cy="1347018"/>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Down Arrow 20"/>
          <p:cNvSpPr/>
          <p:nvPr/>
        </p:nvSpPr>
        <p:spPr>
          <a:xfrm>
            <a:off x="9312788" y="4557392"/>
            <a:ext cx="196971" cy="1347019"/>
          </a:xfrm>
          <a:prstGeom prst="down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2" name="Rounded Rectangle 21"/>
          <p:cNvSpPr/>
          <p:nvPr/>
        </p:nvSpPr>
        <p:spPr>
          <a:xfrm>
            <a:off x="2664823" y="4586832"/>
            <a:ext cx="2664821" cy="30841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Submitted</a:t>
            </a:r>
            <a:endParaRPr lang="en-IN" sz="1400" dirty="0">
              <a:solidFill>
                <a:schemeClr val="tx1"/>
              </a:solidFill>
            </a:endParaRPr>
          </a:p>
        </p:txBody>
      </p:sp>
      <p:sp>
        <p:nvSpPr>
          <p:cNvPr id="23" name="Rounded Rectangle 22"/>
          <p:cNvSpPr/>
          <p:nvPr/>
        </p:nvSpPr>
        <p:spPr>
          <a:xfrm>
            <a:off x="6973099" y="4586832"/>
            <a:ext cx="2664821" cy="308418"/>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Not Submitted</a:t>
            </a:r>
            <a:endParaRPr lang="en-IN" sz="1400" dirty="0">
              <a:solidFill>
                <a:schemeClr val="tx1"/>
              </a:solidFill>
            </a:endParaRPr>
          </a:p>
        </p:txBody>
      </p:sp>
      <p:sp>
        <p:nvSpPr>
          <p:cNvPr id="24" name="Rounded Rectangle 23"/>
          <p:cNvSpPr/>
          <p:nvPr/>
        </p:nvSpPr>
        <p:spPr>
          <a:xfrm>
            <a:off x="653143" y="4965583"/>
            <a:ext cx="5865223" cy="49716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System shall request the complainant to confirm within 15 days whether he is satisfied with resolution of the complaint.</a:t>
            </a:r>
            <a:endParaRPr lang="en-IN" sz="1400" dirty="0">
              <a:solidFill>
                <a:schemeClr val="tx1"/>
              </a:solidFill>
            </a:endParaRPr>
          </a:p>
        </p:txBody>
      </p:sp>
      <p:sp>
        <p:nvSpPr>
          <p:cNvPr id="25" name="Rounded Rectangle 24"/>
          <p:cNvSpPr/>
          <p:nvPr/>
        </p:nvSpPr>
        <p:spPr>
          <a:xfrm>
            <a:off x="2664823" y="5551713"/>
            <a:ext cx="2664821" cy="19594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Satisfied/ No Response</a:t>
            </a:r>
            <a:endParaRPr lang="en-IN" dirty="0">
              <a:solidFill>
                <a:schemeClr val="tx1"/>
              </a:solidFill>
            </a:endParaRPr>
          </a:p>
        </p:txBody>
      </p:sp>
      <p:sp>
        <p:nvSpPr>
          <p:cNvPr id="26" name="Rounded Rectangle 25"/>
          <p:cNvSpPr/>
          <p:nvPr/>
        </p:nvSpPr>
        <p:spPr>
          <a:xfrm>
            <a:off x="2664823" y="5904411"/>
            <a:ext cx="2664821" cy="420069"/>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Complaint closed. No further Action</a:t>
            </a:r>
            <a:endParaRPr lang="en-IN" sz="1400" dirty="0">
              <a:solidFill>
                <a:schemeClr val="tx1"/>
              </a:solidFill>
            </a:endParaRPr>
          </a:p>
        </p:txBody>
      </p:sp>
      <p:sp>
        <p:nvSpPr>
          <p:cNvPr id="27" name="Rounded Rectangle 26"/>
          <p:cNvSpPr/>
          <p:nvPr/>
        </p:nvSpPr>
        <p:spPr>
          <a:xfrm>
            <a:off x="5943600" y="5904410"/>
            <a:ext cx="3694321" cy="420070"/>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Complaint shall land in the inbox of SEBI dealing officer just like a regular complaint.</a:t>
            </a:r>
            <a:endParaRPr lang="en-IN" dirty="0">
              <a:solidFill>
                <a:schemeClr val="tx1"/>
              </a:solidFill>
            </a:endParaRPr>
          </a:p>
        </p:txBody>
      </p:sp>
      <p:sp>
        <p:nvSpPr>
          <p:cNvPr id="28" name="Left Arrow 27"/>
          <p:cNvSpPr/>
          <p:nvPr/>
        </p:nvSpPr>
        <p:spPr>
          <a:xfrm>
            <a:off x="8994107" y="5551713"/>
            <a:ext cx="318681" cy="195944"/>
          </a:xfrm>
          <a:prstGeom prst="leftArrow">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9" name="Rounded Rectangle 28"/>
          <p:cNvSpPr/>
          <p:nvPr/>
        </p:nvSpPr>
        <p:spPr>
          <a:xfrm>
            <a:off x="6256595" y="5550241"/>
            <a:ext cx="2664821" cy="195944"/>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Not Satisfied</a:t>
            </a:r>
            <a:endParaRPr lang="en-IN" dirty="0">
              <a:solidFill>
                <a:schemeClr val="tx1"/>
              </a:solidFill>
            </a:endParaRPr>
          </a:p>
        </p:txBody>
      </p:sp>
      <p:sp>
        <p:nvSpPr>
          <p:cNvPr id="3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15</a:t>
            </a:r>
            <a:endParaRPr lang="en-IN" sz="1000" b="1" strike="noStrike" spc="-1" dirty="0">
              <a:solidFill>
                <a:schemeClr val="bg1"/>
              </a:solidFill>
              <a:latin typeface="Arial"/>
            </a:endParaRPr>
          </a:p>
        </p:txBody>
      </p:sp>
      <p:pic>
        <p:nvPicPr>
          <p:cNvPr id="31" name="Picture 3"/>
          <p:cNvPicPr/>
          <p:nvPr/>
        </p:nvPicPr>
        <p:blipFill>
          <a:blip r:embed="rId2"/>
          <a:stretch/>
        </p:blipFill>
        <p:spPr>
          <a:xfrm>
            <a:off x="8876400" y="0"/>
            <a:ext cx="1029600" cy="803880"/>
          </a:xfrm>
          <a:prstGeom prst="rect">
            <a:avLst/>
          </a:prstGeom>
          <a:ln>
            <a:noFill/>
          </a:ln>
        </p:spPr>
      </p:pic>
      <p:sp>
        <p:nvSpPr>
          <p:cNvPr id="32" name="TextBox 31"/>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90261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089" y="75976"/>
            <a:ext cx="7501680" cy="753480"/>
          </a:xfrm>
        </p:spPr>
        <p:txBody>
          <a:bodyPr/>
          <a:lstStyle/>
          <a:p>
            <a:pPr algn="ctr"/>
            <a:r>
              <a:rPr lang="en-US" sz="3200" b="1" dirty="0" smtClean="0"/>
              <a:t>Disposing of Investor Complaints</a:t>
            </a:r>
            <a:endParaRPr lang="en-US" sz="3200" b="1" dirty="0"/>
          </a:p>
        </p:txBody>
      </p:sp>
      <p:sp>
        <p:nvSpPr>
          <p:cNvPr id="4" name="Rounded Rectangle 3"/>
          <p:cNvSpPr/>
          <p:nvPr/>
        </p:nvSpPr>
        <p:spPr>
          <a:xfrm>
            <a:off x="1378424" y="1105469"/>
            <a:ext cx="7315200" cy="696035"/>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Scenarios when SEBI disposes off complaints</a:t>
            </a:r>
            <a:endParaRPr lang="en-IN" sz="2400" b="1" dirty="0"/>
          </a:p>
        </p:txBody>
      </p:sp>
      <p:cxnSp>
        <p:nvCxnSpPr>
          <p:cNvPr id="7" name="Straight Arrow Connector 6"/>
          <p:cNvCxnSpPr>
            <a:stCxn id="4" idx="2"/>
            <a:endCxn id="12" idx="0"/>
          </p:cNvCxnSpPr>
          <p:nvPr/>
        </p:nvCxnSpPr>
        <p:spPr>
          <a:xfrm flipH="1">
            <a:off x="1651378" y="1801504"/>
            <a:ext cx="3384646" cy="1201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2"/>
          </p:cNvCxnSpPr>
          <p:nvPr/>
        </p:nvCxnSpPr>
        <p:spPr>
          <a:xfrm>
            <a:off x="5036024" y="1801504"/>
            <a:ext cx="0" cy="1201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a:endCxn id="14" idx="0"/>
          </p:cNvCxnSpPr>
          <p:nvPr/>
        </p:nvCxnSpPr>
        <p:spPr>
          <a:xfrm>
            <a:off x="5036024" y="1801504"/>
            <a:ext cx="3262442" cy="1201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37295" y="3002507"/>
            <a:ext cx="3028166" cy="28387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On receipt of satisfactory action taken report along with supporting </a:t>
            </a:r>
            <a:r>
              <a:rPr lang="en-US" sz="2000" dirty="0" smtClean="0">
                <a:solidFill>
                  <a:schemeClr val="tx1"/>
                </a:solidFill>
              </a:rPr>
              <a:t>documents</a:t>
            </a:r>
            <a:r>
              <a:rPr lang="en-US" sz="2000" dirty="0">
                <a:solidFill>
                  <a:schemeClr val="tx1"/>
                </a:solidFill>
              </a:rPr>
              <a:t>, if  any, from the concerned entity responsible for resolving </a:t>
            </a:r>
            <a:r>
              <a:rPr lang="en-US" sz="2000" dirty="0" smtClean="0">
                <a:solidFill>
                  <a:schemeClr val="tx1"/>
                </a:solidFill>
              </a:rPr>
              <a:t>the complaint.</a:t>
            </a:r>
          </a:p>
        </p:txBody>
      </p:sp>
      <p:sp>
        <p:nvSpPr>
          <p:cNvPr id="13" name="Rounded Rectangle 12"/>
          <p:cNvSpPr/>
          <p:nvPr/>
        </p:nvSpPr>
        <p:spPr>
          <a:xfrm>
            <a:off x="3592286" y="3002509"/>
            <a:ext cx="2983286" cy="283873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On failure by the investor/complainant to give complete </a:t>
            </a:r>
            <a:r>
              <a:rPr lang="en-US" sz="2000" dirty="0" smtClean="0">
                <a:solidFill>
                  <a:schemeClr val="tx1"/>
                </a:solidFill>
              </a:rPr>
              <a:t>details/documents required for </a:t>
            </a:r>
            <a:r>
              <a:rPr lang="en-US" sz="2000" dirty="0" err="1">
                <a:solidFill>
                  <a:schemeClr val="tx1"/>
                </a:solidFill>
              </a:rPr>
              <a:t>redressal</a:t>
            </a:r>
            <a:r>
              <a:rPr lang="en-US" sz="2000" dirty="0">
                <a:solidFill>
                  <a:schemeClr val="tx1"/>
                </a:solidFill>
              </a:rPr>
              <a:t> of their complaint within the </a:t>
            </a:r>
            <a:r>
              <a:rPr lang="en-US" sz="2000" dirty="0" smtClean="0">
                <a:solidFill>
                  <a:schemeClr val="tx1"/>
                </a:solidFill>
              </a:rPr>
              <a:t>prescribed time.</a:t>
            </a:r>
            <a:endParaRPr lang="en-US" sz="2000" dirty="0">
              <a:solidFill>
                <a:schemeClr val="tx1"/>
              </a:solidFill>
            </a:endParaRPr>
          </a:p>
        </p:txBody>
      </p:sp>
      <p:sp>
        <p:nvSpPr>
          <p:cNvPr id="14" name="Rounded Rectangle 13"/>
          <p:cNvSpPr/>
          <p:nvPr/>
        </p:nvSpPr>
        <p:spPr>
          <a:xfrm>
            <a:off x="6970730" y="3002509"/>
            <a:ext cx="2655471" cy="283873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rPr>
              <a:t>When the concerned entity’s case is pending with court/ other </a:t>
            </a:r>
            <a:r>
              <a:rPr lang="en-US" sz="2000" dirty="0" smtClean="0">
                <a:solidFill>
                  <a:schemeClr val="tx1"/>
                </a:solidFill>
              </a:rPr>
              <a:t>judicial authority.</a:t>
            </a:r>
            <a:endParaRPr lang="en-US" sz="2000" dirty="0">
              <a:solidFill>
                <a:schemeClr val="tx1"/>
              </a:solidFill>
            </a:endParaRPr>
          </a:p>
        </p:txBody>
      </p:sp>
      <p:sp>
        <p:nvSpPr>
          <p:cNvPr id="1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16</a:t>
            </a:r>
            <a:endParaRPr lang="en-IN" sz="1000" b="1" strike="noStrike" spc="-1" dirty="0">
              <a:solidFill>
                <a:schemeClr val="bg1"/>
              </a:solidFill>
              <a:latin typeface="Arial"/>
            </a:endParaRPr>
          </a:p>
        </p:txBody>
      </p:sp>
      <p:pic>
        <p:nvPicPr>
          <p:cNvPr id="17" name="Picture 3"/>
          <p:cNvPicPr/>
          <p:nvPr/>
        </p:nvPicPr>
        <p:blipFill>
          <a:blip r:embed="rId2"/>
          <a:stretch/>
        </p:blipFill>
        <p:spPr>
          <a:xfrm>
            <a:off x="8876400" y="0"/>
            <a:ext cx="1029600" cy="803880"/>
          </a:xfrm>
          <a:prstGeom prst="rect">
            <a:avLst/>
          </a:prstGeom>
          <a:ln>
            <a:noFill/>
          </a:ln>
        </p:spPr>
      </p:pic>
      <p:sp>
        <p:nvSpPr>
          <p:cNvPr id="18" name="TextBox 1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436725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046" y="127144"/>
            <a:ext cx="7505700" cy="757238"/>
          </a:xfrm>
        </p:spPr>
        <p:txBody>
          <a:bodyPr/>
          <a:lstStyle/>
          <a:p>
            <a:pPr algn="ctr"/>
            <a:r>
              <a:rPr lang="en-US" sz="2800" b="1" dirty="0"/>
              <a:t>Entity Status in SCORES Website</a:t>
            </a:r>
          </a:p>
        </p:txBody>
      </p:sp>
      <p:pic>
        <p:nvPicPr>
          <p:cNvPr id="7" name="Picture 6"/>
          <p:cNvPicPr/>
          <p:nvPr/>
        </p:nvPicPr>
        <p:blipFill>
          <a:blip r:embed="rId2"/>
          <a:stretch>
            <a:fillRect/>
          </a:stretch>
        </p:blipFill>
        <p:spPr>
          <a:xfrm>
            <a:off x="3792830" y="1454331"/>
            <a:ext cx="5731510" cy="42017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261256" y="1878875"/>
            <a:ext cx="3304903" cy="2585323"/>
          </a:xfrm>
          <a:prstGeom prst="rect">
            <a:avLst/>
          </a:prstGeom>
          <a:noFill/>
        </p:spPr>
        <p:txBody>
          <a:bodyPr wrap="square" rtlCol="0">
            <a:spAutoFit/>
          </a:bodyPr>
          <a:lstStyle/>
          <a:p>
            <a:r>
              <a:rPr lang="en-US" b="1" u="sng" dirty="0" smtClean="0"/>
              <a:t>Entity Status:</a:t>
            </a:r>
          </a:p>
          <a:p>
            <a:endParaRPr lang="en-IN" b="1" u="sng" dirty="0" smtClean="0"/>
          </a:p>
          <a:p>
            <a:pPr marL="285750" indent="-285750" algn="just">
              <a:buFont typeface="Wingdings" panose="05000000000000000000" pitchFamily="2" charset="2"/>
              <a:buChar char="Ø"/>
            </a:pPr>
            <a:r>
              <a:rPr lang="en-IN" dirty="0" smtClean="0"/>
              <a:t>Available in entity </a:t>
            </a:r>
            <a:r>
              <a:rPr lang="en-IN" dirty="0"/>
              <a:t>status tab in SCORES </a:t>
            </a:r>
            <a:r>
              <a:rPr lang="en-IN" dirty="0" smtClean="0"/>
              <a:t>Website.</a:t>
            </a:r>
            <a:endParaRPr lang="en-IN" dirty="0"/>
          </a:p>
          <a:p>
            <a:pPr algn="just"/>
            <a:endParaRPr lang="en-IN" dirty="0"/>
          </a:p>
          <a:p>
            <a:pPr marL="285750" indent="-285750" algn="just">
              <a:buFont typeface="Wingdings" panose="05000000000000000000" pitchFamily="2" charset="2"/>
              <a:buChar char="Ø"/>
            </a:pPr>
            <a:r>
              <a:rPr lang="en-IN" dirty="0" smtClean="0"/>
              <a:t>Gives information </a:t>
            </a:r>
            <a:r>
              <a:rPr lang="en-IN" dirty="0"/>
              <a:t>regarding listed companies, SEBI registered </a:t>
            </a:r>
            <a:r>
              <a:rPr lang="en-IN" dirty="0" smtClean="0"/>
              <a:t>intermediaries, CIS, etc.</a:t>
            </a:r>
            <a:endParaRPr lang="en-IN"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17</a:t>
            </a:r>
            <a:endParaRPr lang="en-IN" sz="1000" b="1"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
        <p:nvSpPr>
          <p:cNvPr id="11" name="TextBox 1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996254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69" y="50400"/>
            <a:ext cx="7501680" cy="753480"/>
          </a:xfrm>
        </p:spPr>
        <p:txBody>
          <a:bodyPr/>
          <a:lstStyle/>
          <a:p>
            <a:pPr algn="ctr"/>
            <a:r>
              <a:rPr lang="en-US" sz="3200" b="1" dirty="0"/>
              <a:t>SEBI SCORES </a:t>
            </a:r>
            <a:r>
              <a:rPr lang="en-US" sz="3200" b="1" dirty="0" smtClean="0"/>
              <a:t>App </a:t>
            </a:r>
            <a:endParaRPr lang="en-US" sz="3200" b="1" dirty="0"/>
          </a:p>
        </p:txBody>
      </p:sp>
      <p:graphicFrame>
        <p:nvGraphicFramePr>
          <p:cNvPr id="4" name="Diagram 3"/>
          <p:cNvGraphicFramePr/>
          <p:nvPr>
            <p:extLst>
              <p:ext uri="{D42A27DB-BD31-4B8C-83A1-F6EECF244321}">
                <p14:modId xmlns:p14="http://schemas.microsoft.com/office/powerpoint/2010/main" val="3233890950"/>
              </p:ext>
            </p:extLst>
          </p:nvPr>
        </p:nvGraphicFramePr>
        <p:xfrm>
          <a:off x="1136469" y="1227666"/>
          <a:ext cx="7903028" cy="46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18</a:t>
            </a:r>
            <a:endParaRPr lang="en-IN" sz="1000" b="1" strike="noStrike" spc="-1" dirty="0">
              <a:solidFill>
                <a:schemeClr val="bg1"/>
              </a:solidFill>
              <a:latin typeface="Arial"/>
            </a:endParaRPr>
          </a:p>
        </p:txBody>
      </p:sp>
      <p:pic>
        <p:nvPicPr>
          <p:cNvPr id="6" name="Picture 3"/>
          <p:cNvPicPr/>
          <p:nvPr/>
        </p:nvPicPr>
        <p:blipFill>
          <a:blip r:embed="rId7"/>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39699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52600"/>
            <a:ext cx="2895600" cy="4190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838200" y="1295400"/>
            <a:ext cx="2895600" cy="369332"/>
          </a:xfrm>
          <a:prstGeom prst="rect">
            <a:avLst/>
          </a:prstGeom>
          <a:noFill/>
        </p:spPr>
        <p:txBody>
          <a:bodyPr wrap="square" rtlCol="0">
            <a:spAutoFit/>
          </a:bodyPr>
          <a:lstStyle/>
          <a:p>
            <a:r>
              <a:rPr lang="en-IN" b="1" dirty="0"/>
              <a:t>SCORES APP login page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1" y="1752600"/>
            <a:ext cx="28956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5652542" y="1271666"/>
            <a:ext cx="2895600" cy="369332"/>
          </a:xfrm>
          <a:prstGeom prst="rect">
            <a:avLst/>
          </a:prstGeom>
          <a:noFill/>
        </p:spPr>
        <p:txBody>
          <a:bodyPr wrap="square" rtlCol="0">
            <a:spAutoFit/>
          </a:bodyPr>
          <a:lstStyle/>
          <a:p>
            <a:r>
              <a:rPr lang="en-IN" b="1" dirty="0"/>
              <a:t>SCORES Home page</a:t>
            </a:r>
          </a:p>
        </p:txBody>
      </p:sp>
      <p:sp>
        <p:nvSpPr>
          <p:cNvPr id="11" name="Title 1"/>
          <p:cNvSpPr txBox="1">
            <a:spLocks/>
          </p:cNvSpPr>
          <p:nvPr/>
        </p:nvSpPr>
        <p:spPr>
          <a:xfrm>
            <a:off x="1341120" y="121246"/>
            <a:ext cx="7501680" cy="753480"/>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t>SEBI SCORES App </a:t>
            </a:r>
            <a:endParaRPr lang="en-US" sz="3200" b="1" dirty="0"/>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19</a:t>
            </a:r>
            <a:endParaRPr lang="en-IN" sz="1000" b="1" strike="noStrike" spc="-1" dirty="0">
              <a:solidFill>
                <a:schemeClr val="bg1"/>
              </a:solidFill>
              <a:latin typeface="Arial"/>
            </a:endParaRPr>
          </a:p>
        </p:txBody>
      </p:sp>
      <p:pic>
        <p:nvPicPr>
          <p:cNvPr id="13" name="Picture 3"/>
          <p:cNvPicPr/>
          <p:nvPr/>
        </p:nvPicPr>
        <p:blipFill>
          <a:blip r:embed="rId4"/>
          <a:stretch/>
        </p:blipFill>
        <p:spPr>
          <a:xfrm>
            <a:off x="8876400" y="0"/>
            <a:ext cx="1029600" cy="803880"/>
          </a:xfrm>
          <a:prstGeom prst="rect">
            <a:avLst/>
          </a:prstGeom>
          <a:ln>
            <a:noFill/>
          </a:ln>
        </p:spPr>
      </p:pic>
      <p:sp>
        <p:nvSpPr>
          <p:cNvPr id="14" name="TextBox 13"/>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11792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DISCLAIMER</a:t>
            </a:r>
            <a:endParaRPr lang="en-IN" sz="2800" b="0" strike="noStrike" spc="-1" dirty="0">
              <a:latin typeface="Arial"/>
            </a:endParaRPr>
          </a:p>
        </p:txBody>
      </p:sp>
      <p:sp>
        <p:nvSpPr>
          <p:cNvPr id="170" name="CustomShape 2"/>
          <p:cNvSpPr/>
          <p:nvPr/>
        </p:nvSpPr>
        <p:spPr>
          <a:xfrm>
            <a:off x="256320" y="1015740"/>
            <a:ext cx="9153720"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080" indent="-342360" algn="just">
              <a:lnSpc>
                <a:spcPct val="100000"/>
              </a:lnSpc>
              <a:spcBef>
                <a:spcPts val="1400"/>
              </a:spcBef>
              <a:buClr>
                <a:srgbClr val="000000"/>
              </a:buClr>
              <a:buFont typeface="Wingdings" charset="2"/>
              <a:buChar char=""/>
            </a:pPr>
            <a:r>
              <a:rPr lang="en-US" spc="-1" dirty="0"/>
              <a:t>The information contained in this material is for only educational and awareness purposes related to securities </a:t>
            </a:r>
            <a:r>
              <a:rPr lang="en-US" spc="-1" dirty="0" smtClean="0"/>
              <a:t>market </a:t>
            </a:r>
            <a:r>
              <a:rPr lang="en-US" spc="-1" dirty="0"/>
              <a:t>and shall be used for non-profitable educational and awareness activities for general </a:t>
            </a:r>
            <a:r>
              <a:rPr lang="en-US" spc="-1" dirty="0" smtClean="0"/>
              <a:t>public.</a:t>
            </a:r>
            <a:endParaRPr lang="en-US" spc="-1" dirty="0"/>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No </a:t>
            </a:r>
            <a:r>
              <a:rPr lang="en-US" spc="-1" dirty="0"/>
              <a:t>part of this material can be reproduced or copied in any form or by any means or reproduced on any disc, tape, perforate media or other information storage device, etc. without acknowledging the SEBI or Stock </a:t>
            </a:r>
            <a:r>
              <a:rPr lang="en-US" spc="-1" dirty="0" smtClean="0"/>
              <a:t>Exchanges </a:t>
            </a:r>
            <a:r>
              <a:rPr lang="en-US" spc="-1" dirty="0"/>
              <a:t>or Depositories.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SEBI </a:t>
            </a:r>
            <a:r>
              <a:rPr lang="en-US" spc="-1" dirty="0"/>
              <a:t>or Stock </a:t>
            </a:r>
            <a:r>
              <a:rPr lang="en-US" spc="-1" dirty="0" smtClean="0"/>
              <a:t>Exchanges </a:t>
            </a:r>
            <a:r>
              <a:rPr lang="en-US" spc="-1" dirty="0"/>
              <a:t>or Depositories shall not be responsible for any damage or loss to any </a:t>
            </a:r>
            <a:r>
              <a:rPr lang="en-US" spc="-1" dirty="0" smtClean="0"/>
              <a:t>one </a:t>
            </a:r>
            <a:r>
              <a:rPr lang="en-US" spc="-1" dirty="0"/>
              <a:t>of any </a:t>
            </a:r>
            <a:r>
              <a:rPr lang="en-US" spc="-1" dirty="0" smtClean="0"/>
              <a:t>manner, </a:t>
            </a:r>
            <a:r>
              <a:rPr lang="en-US" spc="-1" dirty="0"/>
              <a:t>from use of this material. </a:t>
            </a:r>
          </a:p>
          <a:p>
            <a:pPr marL="343080" indent="-342360" algn="just">
              <a:lnSpc>
                <a:spcPct val="100000"/>
              </a:lnSpc>
              <a:spcBef>
                <a:spcPts val="1400"/>
              </a:spcBef>
              <a:buClr>
                <a:srgbClr val="000000"/>
              </a:buClr>
              <a:buFont typeface="Wingdings" charset="2"/>
              <a:buChar char=""/>
            </a:pPr>
            <a:endParaRPr lang="en-US" sz="200" spc="-1" dirty="0"/>
          </a:p>
          <a:p>
            <a:pPr marL="343080" indent="-342360" algn="just">
              <a:lnSpc>
                <a:spcPct val="100000"/>
              </a:lnSpc>
              <a:spcBef>
                <a:spcPts val="1400"/>
              </a:spcBef>
              <a:buClr>
                <a:srgbClr val="000000"/>
              </a:buClr>
              <a:buFont typeface="Wingdings" charset="2"/>
              <a:buChar char=""/>
            </a:pPr>
            <a:r>
              <a:rPr lang="en-US" spc="-1" dirty="0" smtClean="0"/>
              <a:t>Every </a:t>
            </a:r>
            <a:r>
              <a:rPr lang="en-US" spc="-1" dirty="0"/>
              <a:t>effort has been made to avoid errors or omissions in this material</a:t>
            </a:r>
            <a:r>
              <a:rPr lang="en-US" spc="-1" dirty="0" smtClean="0"/>
              <a:t>. </a:t>
            </a:r>
            <a:r>
              <a:rPr lang="en-US" spc="-1" dirty="0"/>
              <a:t>For recent market developments and initiatives, readers are requested to refer to recent laws, guidelines, directives framed thereunder and other relevant documents, as being declared from time to time. For any suggestions or feedback, you may send the same to </a:t>
            </a:r>
            <a:r>
              <a:rPr lang="en-US" spc="-1" dirty="0" smtClean="0">
                <a:hlinkClick r:id="rId2"/>
              </a:rPr>
              <a:t>visitsebi@sebi.gov.in</a:t>
            </a:r>
            <a:r>
              <a:rPr lang="en-US" spc="-1" dirty="0" smtClean="0"/>
              <a:t>.</a:t>
            </a:r>
          </a:p>
          <a:p>
            <a:pPr marL="720" algn="just">
              <a:lnSpc>
                <a:spcPct val="100000"/>
              </a:lnSpc>
              <a:spcBef>
                <a:spcPts val="1400"/>
              </a:spcBef>
              <a:buClr>
                <a:srgbClr val="000000"/>
              </a:buClr>
            </a:pPr>
            <a:r>
              <a:rPr lang="en-US" spc="-1" dirty="0" smtClean="0"/>
              <a:t> </a:t>
            </a:r>
          </a:p>
          <a:p>
            <a:pPr marL="343080" indent="-342360" algn="just">
              <a:lnSpc>
                <a:spcPct val="100000"/>
              </a:lnSpc>
              <a:spcBef>
                <a:spcPts val="1400"/>
              </a:spcBef>
              <a:buClr>
                <a:srgbClr val="000000"/>
              </a:buClr>
              <a:buFont typeface="Wingdings" charset="2"/>
              <a:buChar char=""/>
            </a:pPr>
            <a:endParaRPr lang="en-US" spc="-1"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rgbClr val="FFFFFF"/>
                </a:solidFill>
                <a:latin typeface="Calibri"/>
              </a:rPr>
              <a:t>2</a:t>
            </a:r>
            <a:endParaRPr lang="en-IN" sz="1000" b="0" strike="noStrike" spc="-1" dirty="0">
              <a:latin typeface="Arial"/>
            </a:endParaRPr>
          </a:p>
        </p:txBody>
      </p:sp>
      <p:pic>
        <p:nvPicPr>
          <p:cNvPr id="7" name="Picture 3"/>
          <p:cNvPicPr/>
          <p:nvPr/>
        </p:nvPicPr>
        <p:blipFill>
          <a:blip r:embed="rId3"/>
          <a:stretch/>
        </p:blipFill>
        <p:spPr>
          <a:xfrm>
            <a:off x="8876400" y="0"/>
            <a:ext cx="1029600" cy="803880"/>
          </a:xfrm>
          <a:prstGeom prst="rect">
            <a:avLst/>
          </a:prstGeom>
          <a:ln>
            <a:noFill/>
          </a:ln>
        </p:spPr>
      </p:pic>
    </p:spTree>
    <p:extLst>
      <p:ext uri="{BB962C8B-B14F-4D97-AF65-F5344CB8AC3E}">
        <p14:creationId xmlns:p14="http://schemas.microsoft.com/office/powerpoint/2010/main" val="152085980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428" y="61911"/>
            <a:ext cx="7501680" cy="753480"/>
          </a:xfrm>
        </p:spPr>
        <p:txBody>
          <a:bodyPr/>
          <a:lstStyle/>
          <a:p>
            <a:pPr algn="ctr"/>
            <a:r>
              <a:rPr lang="en-US" sz="3200" b="1" dirty="0"/>
              <a:t>SEBI SCORES </a:t>
            </a:r>
            <a:r>
              <a:rPr lang="en-US" sz="3200" b="1" dirty="0" smtClean="0"/>
              <a:t>App </a:t>
            </a:r>
            <a:endParaRPr lang="en-US" sz="3200" b="1" dirty="0"/>
          </a:p>
        </p:txBody>
      </p:sp>
      <p:sp>
        <p:nvSpPr>
          <p:cNvPr id="7" name="TextBox 6"/>
          <p:cNvSpPr txBox="1"/>
          <p:nvPr/>
        </p:nvSpPr>
        <p:spPr>
          <a:xfrm>
            <a:off x="838200" y="1295400"/>
            <a:ext cx="2895600" cy="369332"/>
          </a:xfrm>
          <a:prstGeom prst="rect">
            <a:avLst/>
          </a:prstGeom>
          <a:noFill/>
        </p:spPr>
        <p:txBody>
          <a:bodyPr wrap="square" rtlCol="0">
            <a:spAutoFit/>
          </a:bodyPr>
          <a:lstStyle/>
          <a:p>
            <a:r>
              <a:rPr lang="en-IN" b="1" dirty="0"/>
              <a:t>Register Complaint page</a:t>
            </a:r>
          </a:p>
        </p:txBody>
      </p:sp>
      <p:sp>
        <p:nvSpPr>
          <p:cNvPr id="10" name="TextBox 9"/>
          <p:cNvSpPr txBox="1"/>
          <p:nvPr/>
        </p:nvSpPr>
        <p:spPr>
          <a:xfrm>
            <a:off x="5652542" y="1271666"/>
            <a:ext cx="2895600" cy="369332"/>
          </a:xfrm>
          <a:prstGeom prst="rect">
            <a:avLst/>
          </a:prstGeom>
          <a:noFill/>
        </p:spPr>
        <p:txBody>
          <a:bodyPr wrap="square" rtlCol="0">
            <a:spAutoFit/>
          </a:bodyPr>
          <a:lstStyle/>
          <a:p>
            <a:r>
              <a:rPr lang="en-IN" b="1" dirty="0"/>
              <a:t>Register Complaint page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871271"/>
            <a:ext cx="2809875" cy="407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859" y="1828800"/>
            <a:ext cx="2814142" cy="4114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20</a:t>
            </a:r>
            <a:endParaRPr lang="en-IN" sz="1000" b="1" strike="noStrike" spc="-1" dirty="0">
              <a:solidFill>
                <a:schemeClr val="bg1"/>
              </a:solidFill>
              <a:latin typeface="Arial"/>
            </a:endParaRPr>
          </a:p>
        </p:txBody>
      </p:sp>
      <p:pic>
        <p:nvPicPr>
          <p:cNvPr id="9" name="Picture 3"/>
          <p:cNvPicPr/>
          <p:nvPr/>
        </p:nvPicPr>
        <p:blipFill>
          <a:blip r:embed="rId4"/>
          <a:stretch/>
        </p:blipFill>
        <p:spPr>
          <a:xfrm>
            <a:off x="8876400" y="0"/>
            <a:ext cx="1029600" cy="803880"/>
          </a:xfrm>
          <a:prstGeom prst="rect">
            <a:avLst/>
          </a:prstGeom>
          <a:ln>
            <a:noFill/>
          </a:ln>
        </p:spPr>
      </p:pic>
      <p:sp>
        <p:nvSpPr>
          <p:cNvPr id="13" name="TextBox 12"/>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806751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401" y="761215"/>
            <a:ext cx="2152650" cy="2124075"/>
          </a:xfrm>
          <a:prstGeom prst="rect">
            <a:avLst/>
          </a:prstGeom>
        </p:spPr>
      </p:pic>
      <p:sp>
        <p:nvSpPr>
          <p:cNvPr id="7" name="Rectangle 6"/>
          <p:cNvSpPr/>
          <p:nvPr/>
        </p:nvSpPr>
        <p:spPr>
          <a:xfrm>
            <a:off x="171931" y="1097048"/>
            <a:ext cx="9701590" cy="5469061"/>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en-US" sz="2000" b="1" dirty="0" smtClean="0">
                <a:ea typeface="Calibri" panose="020F0502020204030204" pitchFamily="34" charset="0"/>
              </a:rPr>
              <a:t>SEBI Toll Free Helpline Numbers</a:t>
            </a:r>
            <a:r>
              <a:rPr lang="en-US" sz="2000" dirty="0" smtClean="0">
                <a:ea typeface="Calibri" panose="020F0502020204030204" pitchFamily="34" charset="0"/>
              </a:rPr>
              <a:t>:</a:t>
            </a:r>
          </a:p>
          <a:p>
            <a:pPr algn="just">
              <a:lnSpc>
                <a:spcPct val="107000"/>
              </a:lnSpc>
              <a:spcAft>
                <a:spcPts val="800"/>
              </a:spcAft>
            </a:pPr>
            <a:r>
              <a:rPr lang="en-US" sz="2000" dirty="0">
                <a:ea typeface="Calibri" panose="020F0502020204030204" pitchFamily="34" charset="0"/>
              </a:rPr>
              <a:t>	</a:t>
            </a:r>
            <a:r>
              <a:rPr lang="en-US" sz="2000" dirty="0" smtClean="0">
                <a:ea typeface="Calibri" panose="020F0502020204030204" pitchFamily="34" charset="0"/>
              </a:rPr>
              <a:t>	1800 </a:t>
            </a:r>
            <a:r>
              <a:rPr lang="en-US" sz="2000" dirty="0">
                <a:ea typeface="Calibri" panose="020F0502020204030204" pitchFamily="34" charset="0"/>
              </a:rPr>
              <a:t>266 </a:t>
            </a:r>
            <a:r>
              <a:rPr lang="en-US" sz="2000" dirty="0" smtClean="0">
                <a:ea typeface="Calibri" panose="020F0502020204030204" pitchFamily="34" charset="0"/>
              </a:rPr>
              <a:t>7575</a:t>
            </a:r>
          </a:p>
          <a:p>
            <a:pPr algn="just">
              <a:lnSpc>
                <a:spcPct val="107000"/>
              </a:lnSpc>
              <a:spcAft>
                <a:spcPts val="800"/>
              </a:spcAft>
            </a:pPr>
            <a:r>
              <a:rPr lang="en-US" sz="2000" dirty="0">
                <a:ea typeface="Calibri" panose="020F0502020204030204" pitchFamily="34" charset="0"/>
              </a:rPr>
              <a:t>	</a:t>
            </a:r>
            <a:r>
              <a:rPr lang="en-US" sz="2000" dirty="0" smtClean="0">
                <a:ea typeface="Calibri" panose="020F0502020204030204" pitchFamily="34" charset="0"/>
              </a:rPr>
              <a:t>	 1800 </a:t>
            </a:r>
            <a:r>
              <a:rPr lang="en-US" sz="2000" dirty="0">
                <a:ea typeface="Calibri" panose="020F0502020204030204" pitchFamily="34" charset="0"/>
              </a:rPr>
              <a:t>22 7575</a:t>
            </a:r>
          </a:p>
          <a:p>
            <a:pPr algn="just">
              <a:lnSpc>
                <a:spcPct val="107000"/>
              </a:lnSpc>
              <a:spcAft>
                <a:spcPts val="800"/>
              </a:spcAft>
            </a:pPr>
            <a:endParaRPr lang="en-US" sz="2000" dirty="0">
              <a:ea typeface="Calibri" panose="020F0502020204030204" pitchFamily="34" charset="0"/>
            </a:endParaRPr>
          </a:p>
          <a:p>
            <a:pPr marL="285750" indent="-285750" algn="just">
              <a:lnSpc>
                <a:spcPct val="107000"/>
              </a:lnSpc>
              <a:spcAft>
                <a:spcPts val="800"/>
              </a:spcAft>
              <a:buFont typeface="Wingdings" panose="05000000000000000000" pitchFamily="2" charset="2"/>
              <a:buChar char="Ø"/>
            </a:pPr>
            <a:r>
              <a:rPr lang="en-US" sz="2000" b="1" dirty="0">
                <a:ea typeface="Calibri" panose="020F0502020204030204" pitchFamily="34" charset="0"/>
              </a:rPr>
              <a:t>Operational hours</a:t>
            </a:r>
            <a:r>
              <a:rPr lang="en-US" sz="2000" dirty="0">
                <a:ea typeface="Calibri" panose="020F0502020204030204" pitchFamily="34" charset="0"/>
              </a:rPr>
              <a:t>: 9:00 a.m. to 6:00 p.m. </a:t>
            </a:r>
            <a:endParaRPr lang="en-US" sz="2000" dirty="0" smtClean="0">
              <a:ea typeface="Calibri" panose="020F0502020204030204" pitchFamily="34" charset="0"/>
            </a:endParaRPr>
          </a:p>
          <a:p>
            <a:pPr algn="just">
              <a:lnSpc>
                <a:spcPct val="107000"/>
              </a:lnSpc>
              <a:spcAft>
                <a:spcPts val="800"/>
              </a:spcAft>
            </a:pPr>
            <a:r>
              <a:rPr lang="en-US" sz="2000" dirty="0">
                <a:ea typeface="Calibri" panose="020F0502020204030204" pitchFamily="34" charset="0"/>
              </a:rPr>
              <a:t> </a:t>
            </a:r>
            <a:r>
              <a:rPr lang="en-US" sz="2000" dirty="0" smtClean="0">
                <a:ea typeface="Calibri" panose="020F0502020204030204" pitchFamily="34" charset="0"/>
              </a:rPr>
              <a:t>          [</a:t>
            </a:r>
            <a:r>
              <a:rPr lang="en-US" sz="2000" dirty="0">
                <a:ea typeface="Calibri" panose="020F0502020204030204" pitchFamily="34" charset="0"/>
              </a:rPr>
              <a:t>except public holidays declared in the state of Maharashtra]</a:t>
            </a:r>
          </a:p>
          <a:p>
            <a:pPr algn="just">
              <a:lnSpc>
                <a:spcPct val="107000"/>
              </a:lnSpc>
              <a:spcAft>
                <a:spcPts val="800"/>
              </a:spcAft>
            </a:pPr>
            <a:endParaRPr lang="en-US" sz="2000" dirty="0">
              <a:ea typeface="Calibri" panose="020F0502020204030204" pitchFamily="34" charset="0"/>
            </a:endParaRPr>
          </a:p>
          <a:p>
            <a:pPr marL="285750" indent="-285750" algn="just">
              <a:lnSpc>
                <a:spcPct val="107000"/>
              </a:lnSpc>
              <a:spcAft>
                <a:spcPts val="800"/>
              </a:spcAft>
              <a:buFont typeface="Wingdings" panose="05000000000000000000" pitchFamily="2" charset="2"/>
              <a:buChar char="Ø"/>
            </a:pPr>
            <a:r>
              <a:rPr lang="en-US" sz="2000" b="1" dirty="0" smtClean="0">
                <a:ea typeface="Calibri" panose="020F0502020204030204" pitchFamily="34" charset="0"/>
              </a:rPr>
              <a:t>Languages</a:t>
            </a:r>
            <a:r>
              <a:rPr lang="en-US" sz="2000" dirty="0" smtClean="0">
                <a:ea typeface="Calibri" panose="020F0502020204030204" pitchFamily="34" charset="0"/>
              </a:rPr>
              <a:t>:  8 </a:t>
            </a:r>
          </a:p>
          <a:p>
            <a:pPr algn="just">
              <a:lnSpc>
                <a:spcPct val="107000"/>
              </a:lnSpc>
              <a:spcAft>
                <a:spcPts val="800"/>
              </a:spcAft>
            </a:pPr>
            <a:r>
              <a:rPr lang="en-US" sz="2000" dirty="0" smtClean="0">
                <a:ea typeface="Calibri" panose="020F0502020204030204" pitchFamily="34" charset="0"/>
              </a:rPr>
              <a:t>	[English</a:t>
            </a:r>
            <a:r>
              <a:rPr lang="en-US" sz="2000" dirty="0">
                <a:ea typeface="Calibri" panose="020F0502020204030204" pitchFamily="34" charset="0"/>
              </a:rPr>
              <a:t>, Hindi, Bengali, Gujarati, Marathi, Kannada, Telugu and </a:t>
            </a:r>
            <a:r>
              <a:rPr lang="en-US" sz="2000" dirty="0" smtClean="0">
                <a:ea typeface="Calibri" panose="020F0502020204030204" pitchFamily="34" charset="0"/>
              </a:rPr>
              <a:t>Tamil]</a:t>
            </a:r>
            <a:endParaRPr lang="en-US" sz="2000" dirty="0">
              <a:ea typeface="Calibri" panose="020F0502020204030204" pitchFamily="34" charset="0"/>
            </a:endParaRPr>
          </a:p>
          <a:p>
            <a:pPr algn="just">
              <a:lnSpc>
                <a:spcPct val="107000"/>
              </a:lnSpc>
              <a:spcAft>
                <a:spcPts val="800"/>
              </a:spcAft>
            </a:pPr>
            <a:endParaRPr lang="en-US" sz="2000" dirty="0"/>
          </a:p>
          <a:p>
            <a:pPr marL="285750" indent="-285750" algn="just">
              <a:lnSpc>
                <a:spcPct val="107000"/>
              </a:lnSpc>
              <a:spcAft>
                <a:spcPts val="800"/>
              </a:spcAft>
              <a:buFont typeface="Wingdings" panose="05000000000000000000" pitchFamily="2" charset="2"/>
              <a:buChar char="Ø"/>
            </a:pPr>
            <a:r>
              <a:rPr lang="en-IN" sz="2000" b="1" dirty="0" smtClean="0"/>
              <a:t>Objective: </a:t>
            </a:r>
            <a:r>
              <a:rPr lang="en-IN" sz="2000" dirty="0" smtClean="0"/>
              <a:t>Facilitating replies </a:t>
            </a:r>
            <a:r>
              <a:rPr lang="en-IN" sz="2000" dirty="0"/>
              <a:t>to various queries of </a:t>
            </a:r>
            <a:r>
              <a:rPr lang="en-IN" sz="2000" dirty="0" smtClean="0"/>
              <a:t>general </a:t>
            </a:r>
            <a:r>
              <a:rPr lang="en-IN" sz="2000" dirty="0"/>
              <a:t>public on matters relating to securities market</a:t>
            </a:r>
            <a:endParaRPr lang="en-US" sz="2000" dirty="0">
              <a:ea typeface="Calibri" panose="020F0502020204030204" pitchFamily="34" charset="0"/>
            </a:endParaRPr>
          </a:p>
          <a:p>
            <a:pPr algn="ctr">
              <a:lnSpc>
                <a:spcPct val="107000"/>
              </a:lnSpc>
              <a:spcAft>
                <a:spcPts val="800"/>
              </a:spcAft>
            </a:pPr>
            <a:r>
              <a:rPr lang="en-US" dirty="0">
                <a:latin typeface="+mn-lt"/>
                <a:ea typeface="Calibri" panose="020F0502020204030204" pitchFamily="34" charset="0"/>
                <a:cs typeface="Mangal" panose="00000400000000000000" pitchFamily="2"/>
              </a:rPr>
              <a:t> </a:t>
            </a:r>
          </a:p>
        </p:txBody>
      </p:sp>
      <p:sp>
        <p:nvSpPr>
          <p:cNvPr id="10" name="Title 1"/>
          <p:cNvSpPr txBox="1">
            <a:spLocks/>
          </p:cNvSpPr>
          <p:nvPr/>
        </p:nvSpPr>
        <p:spPr>
          <a:xfrm>
            <a:off x="315623" y="215783"/>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SEBI</a:t>
            </a:r>
            <a:r>
              <a:rPr kumimoji="0" lang="en-IN" sz="2800" b="1" i="0" u="none" strike="noStrike" kern="1200" cap="none" spc="0" normalizeH="0" noProof="0" dirty="0">
                <a:ln>
                  <a:noFill/>
                </a:ln>
                <a:solidFill>
                  <a:schemeClr val="tx1"/>
                </a:solidFill>
                <a:effectLst/>
                <a:uLnTx/>
                <a:uFillTx/>
                <a:ea typeface="Calibri" pitchFamily="34" charset="0"/>
              </a:rPr>
              <a:t> </a:t>
            </a:r>
            <a:r>
              <a:rPr kumimoji="0" lang="en-IN" sz="2800" b="1" i="0" u="none" strike="noStrike" kern="1200" cap="none" spc="0" normalizeH="0" baseline="0" noProof="0" dirty="0">
                <a:ln>
                  <a:noFill/>
                </a:ln>
                <a:solidFill>
                  <a:schemeClr val="tx1"/>
                </a:solidFill>
                <a:effectLst/>
                <a:uLnTx/>
                <a:uFillTx/>
                <a:ea typeface="Calibri" pitchFamily="34" charset="0"/>
              </a:rPr>
              <a:t>Toll Free Helpline</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21</a:t>
            </a:r>
            <a:endParaRPr lang="en-IN" sz="1000" b="1" strike="noStrike" spc="-1" dirty="0">
              <a:solidFill>
                <a:schemeClr val="bg1"/>
              </a:solidFill>
              <a:latin typeface="Arial"/>
            </a:endParaRPr>
          </a:p>
        </p:txBody>
      </p:sp>
      <p:pic>
        <p:nvPicPr>
          <p:cNvPr id="8" name="Picture 3"/>
          <p:cNvPicPr/>
          <p:nvPr/>
        </p:nvPicPr>
        <p:blipFill>
          <a:blip r:embed="rId4"/>
          <a:stretch/>
        </p:blipFill>
        <p:spPr>
          <a:xfrm>
            <a:off x="8876400" y="0"/>
            <a:ext cx="1029600" cy="803880"/>
          </a:xfrm>
          <a:prstGeom prst="rect">
            <a:avLst/>
          </a:prstGeom>
          <a:ln>
            <a:noFill/>
          </a:ln>
        </p:spPr>
      </p:pic>
      <p:sp>
        <p:nvSpPr>
          <p:cNvPr id="11" name="TextBox 1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158349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2138753318"/>
              </p:ext>
            </p:extLst>
          </p:nvPr>
        </p:nvGraphicFramePr>
        <p:xfrm>
          <a:off x="434524" y="957473"/>
          <a:ext cx="9187148" cy="5185272"/>
        </p:xfrm>
        <a:graphic>
          <a:graphicData uri="http://schemas.openxmlformats.org/drawingml/2006/table">
            <a:tbl>
              <a:tblPr firstRow="1" bandRow="1">
                <a:tableStyleId>{5C22544A-7EE6-4342-B048-85BDC9FD1C3A}</a:tableStyleId>
              </a:tblPr>
              <a:tblGrid>
                <a:gridCol w="2900042">
                  <a:extLst>
                    <a:ext uri="{9D8B030D-6E8A-4147-A177-3AD203B41FA5}">
                      <a16:colId xmlns:a16="http://schemas.microsoft.com/office/drawing/2014/main" val="20000"/>
                    </a:ext>
                  </a:extLst>
                </a:gridCol>
                <a:gridCol w="6287106">
                  <a:extLst>
                    <a:ext uri="{9D8B030D-6E8A-4147-A177-3AD203B41FA5}">
                      <a16:colId xmlns:a16="http://schemas.microsoft.com/office/drawing/2014/main" val="20001"/>
                    </a:ext>
                  </a:extLst>
                </a:gridCol>
              </a:tblGrid>
              <a:tr h="613272">
                <a:tc>
                  <a:txBody>
                    <a:bodyPr/>
                    <a:lstStyle/>
                    <a:p>
                      <a:pPr algn="ctr"/>
                      <a:r>
                        <a:rPr lang="en-US" dirty="0"/>
                        <a:t>Regulators/ </a:t>
                      </a:r>
                      <a:r>
                        <a:rPr lang="en-US" dirty="0" smtClean="0"/>
                        <a:t>Authorities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Grievances pertaining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1138934">
                <a:tc>
                  <a:txBody>
                    <a:bodyPr/>
                    <a:lstStyle/>
                    <a:p>
                      <a:r>
                        <a:rPr lang="en-US" dirty="0"/>
                        <a:t>Reserve Bank of India (RBI)/ Banking Ombudsman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Banks </a:t>
                      </a:r>
                      <a:r>
                        <a:rPr lang="en-US" dirty="0"/>
                        <a:t>deposits and </a:t>
                      </a:r>
                      <a:r>
                        <a:rPr lang="en-US" dirty="0" smtClean="0"/>
                        <a:t>banking products</a:t>
                      </a:r>
                    </a:p>
                    <a:p>
                      <a:pPr marL="285750" indent="-285750">
                        <a:buFontTx/>
                        <a:buChar char="-"/>
                      </a:pPr>
                      <a:r>
                        <a:rPr lang="en-US" dirty="0" smtClean="0"/>
                        <a:t>Fixed </a:t>
                      </a:r>
                      <a:r>
                        <a:rPr lang="en-US" dirty="0"/>
                        <a:t>Deposits </a:t>
                      </a:r>
                      <a:r>
                        <a:rPr lang="en-US" dirty="0" smtClean="0"/>
                        <a:t>and other matters</a:t>
                      </a:r>
                      <a:r>
                        <a:rPr lang="en-US" baseline="0" dirty="0" smtClean="0"/>
                        <a:t> </a:t>
                      </a:r>
                      <a:r>
                        <a:rPr lang="en-US" dirty="0" smtClean="0"/>
                        <a:t>with </a:t>
                      </a:r>
                      <a:r>
                        <a:rPr lang="en-US" dirty="0"/>
                        <a:t>Non-Banking Financial Companies (NBFCs) </a:t>
                      </a:r>
                      <a:endParaRPr lang="en-US" dirty="0" smtClean="0"/>
                    </a:p>
                    <a:p>
                      <a:pPr marL="285750" indent="-285750">
                        <a:buFontTx/>
                        <a:buChar char="-"/>
                      </a:pPr>
                      <a:r>
                        <a:rPr lang="en-US" dirty="0" smtClean="0"/>
                        <a:t>Primary </a:t>
                      </a:r>
                      <a:r>
                        <a:rPr lang="en-US" dirty="0"/>
                        <a:t>Dealers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3363575">
                <a:tc>
                  <a:txBody>
                    <a:bodyPr/>
                    <a:lstStyle/>
                    <a:p>
                      <a:r>
                        <a:rPr lang="en-US" dirty="0"/>
                        <a:t>Ministry of Corporate Affairs(MCA)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Deposits </a:t>
                      </a:r>
                      <a:r>
                        <a:rPr lang="en-US" dirty="0"/>
                        <a:t>u/s 73 &amp; 74 of Companies Act, </a:t>
                      </a:r>
                      <a:r>
                        <a:rPr lang="en-US" dirty="0" smtClean="0"/>
                        <a:t>2013</a:t>
                      </a:r>
                    </a:p>
                    <a:p>
                      <a:pPr marL="285750" indent="-285750">
                        <a:buFontTx/>
                        <a:buChar char="-"/>
                      </a:pPr>
                      <a:r>
                        <a:rPr lang="en-US" dirty="0" smtClean="0"/>
                        <a:t>Unlisted </a:t>
                      </a:r>
                      <a:r>
                        <a:rPr lang="en-US" dirty="0"/>
                        <a:t>companies </a:t>
                      </a:r>
                      <a:endParaRPr lang="en-US" dirty="0" smtClean="0"/>
                    </a:p>
                    <a:p>
                      <a:pPr marL="285750" indent="-285750">
                        <a:buFontTx/>
                        <a:buChar char="-"/>
                      </a:pPr>
                      <a:r>
                        <a:rPr lang="en-US" dirty="0" smtClean="0"/>
                        <a:t>Mismanagement </a:t>
                      </a:r>
                      <a:r>
                        <a:rPr lang="en-US" dirty="0"/>
                        <a:t>of companies, financial performance of the company, Annual General Meeting, etc. </a:t>
                      </a:r>
                      <a:endParaRPr lang="en-US" dirty="0" smtClean="0"/>
                    </a:p>
                    <a:p>
                      <a:pPr marL="285750" indent="-285750">
                        <a:buFontTx/>
                        <a:buChar char="-"/>
                      </a:pPr>
                      <a:r>
                        <a:rPr lang="en-US" dirty="0" err="1" smtClean="0"/>
                        <a:t>Nidhi</a:t>
                      </a:r>
                      <a:r>
                        <a:rPr lang="en-US" dirty="0" smtClean="0"/>
                        <a:t> </a:t>
                      </a:r>
                      <a:r>
                        <a:rPr lang="en-US" dirty="0"/>
                        <a:t>Companies </a:t>
                      </a:r>
                      <a:endParaRPr lang="en-US" dirty="0" smtClean="0"/>
                    </a:p>
                    <a:p>
                      <a:pPr marL="285750" indent="-285750">
                        <a:buFontTx/>
                        <a:buChar char="-"/>
                      </a:pPr>
                      <a:r>
                        <a:rPr lang="en-US" dirty="0" smtClean="0"/>
                        <a:t>Companies </a:t>
                      </a:r>
                      <a:r>
                        <a:rPr lang="en-US" dirty="0"/>
                        <a:t>struck off from </a:t>
                      </a:r>
                      <a:r>
                        <a:rPr lang="en-US" dirty="0" err="1" smtClean="0"/>
                        <a:t>RoC</a:t>
                      </a:r>
                      <a:endParaRPr lang="en-US" dirty="0" smtClean="0"/>
                    </a:p>
                    <a:p>
                      <a:pPr marL="285750" indent="-285750">
                        <a:buFontTx/>
                        <a:buChar char="-"/>
                      </a:pPr>
                      <a:r>
                        <a:rPr lang="en-US" dirty="0" smtClean="0"/>
                        <a:t>Vanishing </a:t>
                      </a:r>
                      <a:r>
                        <a:rPr lang="en-US" dirty="0"/>
                        <a:t>Company. </a:t>
                      </a:r>
                      <a:endParaRPr lang="en-US" dirty="0" smtClean="0"/>
                    </a:p>
                    <a:p>
                      <a:pPr marL="285750" indent="-285750">
                        <a:buFontTx/>
                        <a:buChar char="-"/>
                      </a:pPr>
                      <a:r>
                        <a:rPr lang="en-US" dirty="0" smtClean="0"/>
                        <a:t>All </a:t>
                      </a:r>
                      <a:r>
                        <a:rPr lang="en-US" dirty="0"/>
                        <a:t>matters as delegated under overriding powers under Companies Act 2013 </a:t>
                      </a:r>
                      <a:endParaRPr lang="en-US" dirty="0" smtClean="0"/>
                    </a:p>
                    <a:p>
                      <a:pPr marL="285750" indent="-285750">
                        <a:buFontTx/>
                        <a:buChar char="-"/>
                      </a:pPr>
                      <a:r>
                        <a:rPr lang="en-US" dirty="0" smtClean="0"/>
                        <a:t>Sick </a:t>
                      </a:r>
                      <a:r>
                        <a:rPr lang="en-US" dirty="0"/>
                        <a:t>companies or a company where a moratorium order is passed in winding up </a:t>
                      </a:r>
                      <a:endParaRPr lang="en-US" dirty="0" smtClean="0"/>
                    </a:p>
                    <a:p>
                      <a:pPr marL="285750" indent="-285750">
                        <a:buFontTx/>
                        <a:buChar char="-"/>
                      </a:pPr>
                      <a:r>
                        <a:rPr lang="en-US" dirty="0" smtClean="0"/>
                        <a:t>Companies </a:t>
                      </a:r>
                      <a:r>
                        <a:rPr lang="en-US" dirty="0"/>
                        <a:t>under liquidation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8" name="Title 2"/>
          <p:cNvSpPr>
            <a:spLocks noGrp="1"/>
          </p:cNvSpPr>
          <p:nvPr>
            <p:ph type="title"/>
          </p:nvPr>
        </p:nvSpPr>
        <p:spPr>
          <a:xfrm>
            <a:off x="303900" y="76878"/>
            <a:ext cx="8572500" cy="757238"/>
          </a:xfrm>
        </p:spPr>
        <p:txBody>
          <a:bodyPr/>
          <a:lstStyle/>
          <a:p>
            <a:pPr algn="ctr"/>
            <a:r>
              <a:rPr lang="en-US" sz="2800" b="1" dirty="0"/>
              <a:t>Regulators/Authorities for </a:t>
            </a:r>
            <a:r>
              <a:rPr lang="en-US" sz="2800" b="1" dirty="0" smtClean="0"/>
              <a:t>grievances not </a:t>
            </a:r>
            <a:r>
              <a:rPr lang="en-US" sz="2800" b="1" dirty="0"/>
              <a:t>dealt by </a:t>
            </a:r>
            <a:r>
              <a:rPr lang="en-US" sz="2800" b="1" dirty="0" smtClean="0"/>
              <a:t>SEBI</a:t>
            </a:r>
            <a:endParaRPr lang="en-US" sz="2800" b="1" dirty="0"/>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rPr>
              <a:t>22</a:t>
            </a:r>
            <a:endParaRPr lang="en-IN" sz="1000" b="1" strike="noStrike" spc="-1" dirty="0">
              <a:solidFill>
                <a:schemeClr val="bg1"/>
              </a:solidFill>
              <a:latin typeface="Arial"/>
            </a:endParaRPr>
          </a:p>
        </p:txBody>
      </p:sp>
      <p:pic>
        <p:nvPicPr>
          <p:cNvPr id="9" name="Picture 3"/>
          <p:cNvPicPr/>
          <p:nvPr/>
        </p:nvPicPr>
        <p:blipFill>
          <a:blip r:embed="rId2"/>
          <a:stretch/>
        </p:blipFill>
        <p:spPr>
          <a:xfrm>
            <a:off x="8876400" y="0"/>
            <a:ext cx="1029600" cy="803880"/>
          </a:xfrm>
          <a:prstGeom prst="rect">
            <a:avLst/>
          </a:prstGeom>
          <a:ln>
            <a:noFill/>
          </a:ln>
        </p:spPr>
      </p:pic>
      <p:sp>
        <p:nvSpPr>
          <p:cNvPr id="10" name="TextBox 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535208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209" y="56409"/>
            <a:ext cx="8572500" cy="757238"/>
          </a:xfrm>
        </p:spPr>
        <p:txBody>
          <a:bodyPr/>
          <a:lstStyle/>
          <a:p>
            <a:pPr algn="ctr"/>
            <a:r>
              <a:rPr lang="en-US" sz="2800" b="1" dirty="0"/>
              <a:t>Regulators/Authorities for </a:t>
            </a:r>
            <a:r>
              <a:rPr lang="en-US" sz="2800" b="1" dirty="0" smtClean="0"/>
              <a:t>grievances not </a:t>
            </a:r>
            <a:r>
              <a:rPr lang="en-US" sz="2800" b="1" dirty="0"/>
              <a:t>dealt by </a:t>
            </a:r>
            <a:r>
              <a:rPr lang="en-US" sz="2800" b="1" dirty="0" smtClean="0"/>
              <a:t>SEBI</a:t>
            </a:r>
            <a:endParaRPr lang="en-US" sz="2800" b="1"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901967802"/>
              </p:ext>
            </p:extLst>
          </p:nvPr>
        </p:nvGraphicFramePr>
        <p:xfrm>
          <a:off x="303898" y="979081"/>
          <a:ext cx="9154000" cy="4866326"/>
        </p:xfrm>
        <a:graphic>
          <a:graphicData uri="http://schemas.openxmlformats.org/drawingml/2006/table">
            <a:tbl>
              <a:tblPr firstRow="1" bandRow="1">
                <a:tableStyleId>{5C22544A-7EE6-4342-B048-85BDC9FD1C3A}</a:tableStyleId>
              </a:tblPr>
              <a:tblGrid>
                <a:gridCol w="4577000">
                  <a:extLst>
                    <a:ext uri="{9D8B030D-6E8A-4147-A177-3AD203B41FA5}">
                      <a16:colId xmlns:a16="http://schemas.microsoft.com/office/drawing/2014/main" val="20000"/>
                    </a:ext>
                  </a:extLst>
                </a:gridCol>
                <a:gridCol w="4577000">
                  <a:extLst>
                    <a:ext uri="{9D8B030D-6E8A-4147-A177-3AD203B41FA5}">
                      <a16:colId xmlns:a16="http://schemas.microsoft.com/office/drawing/2014/main" val="20001"/>
                    </a:ext>
                  </a:extLst>
                </a:gridCol>
              </a:tblGrid>
              <a:tr h="562336">
                <a:tc>
                  <a:txBody>
                    <a:bodyPr/>
                    <a:lstStyle/>
                    <a:p>
                      <a:pPr algn="ctr"/>
                      <a:r>
                        <a:rPr lang="en-US" dirty="0"/>
                        <a:t>Regulators/ </a:t>
                      </a:r>
                      <a:r>
                        <a:rPr lang="en-US" dirty="0" smtClean="0"/>
                        <a:t>Authorities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Grievances pertaining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000"/>
                  </a:ext>
                </a:extLst>
              </a:tr>
              <a:tr h="881016">
                <a:tc>
                  <a:txBody>
                    <a:bodyPr/>
                    <a:lstStyle/>
                    <a:p>
                      <a:r>
                        <a:rPr lang="en-US" dirty="0"/>
                        <a:t>Insurance Regulatory and Development Authority of India (IRDAI)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Insurance </a:t>
                      </a:r>
                      <a:r>
                        <a:rPr lang="en-US" dirty="0"/>
                        <a:t>Companies / Brokers / Agents/ Products and </a:t>
                      </a:r>
                      <a:r>
                        <a:rPr lang="en-US" dirty="0" smtClean="0"/>
                        <a:t>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881016">
                <a:tc>
                  <a:txBody>
                    <a:bodyPr/>
                    <a:lstStyle/>
                    <a:p>
                      <a:r>
                        <a:rPr lang="en-US" dirty="0"/>
                        <a:t>Pension Fund Regulatory and Development Authority (PFRDA)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Pension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10431">
                <a:tc>
                  <a:txBody>
                    <a:bodyPr/>
                    <a:lstStyle/>
                    <a:p>
                      <a:r>
                        <a:rPr lang="en-US" dirty="0"/>
                        <a:t>Competition Commission of India (CCI)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Monopoly </a:t>
                      </a:r>
                      <a:r>
                        <a:rPr lang="en-US" dirty="0"/>
                        <a:t>and anti-competitive </a:t>
                      </a:r>
                      <a:r>
                        <a:rPr lang="en-US" dirty="0" smtClean="0"/>
                        <a:t>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10431">
                <a:tc>
                  <a:txBody>
                    <a:bodyPr/>
                    <a:lstStyle/>
                    <a:p>
                      <a:r>
                        <a:rPr lang="en-US" dirty="0"/>
                        <a:t>National </a:t>
                      </a:r>
                      <a:r>
                        <a:rPr lang="en-US" dirty="0" smtClean="0"/>
                        <a:t>Housing </a:t>
                      </a:r>
                      <a:r>
                        <a:rPr lang="en-US" dirty="0"/>
                        <a:t>Bank (NHB)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Housing </a:t>
                      </a:r>
                      <a:r>
                        <a:rPr lang="en-US" dirty="0"/>
                        <a:t>Finance </a:t>
                      </a:r>
                      <a:r>
                        <a:rPr lang="en-US" dirty="0" smtClean="0"/>
                        <a:t>Companies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881016">
                <a:tc>
                  <a:txBody>
                    <a:bodyPr/>
                    <a:lstStyle/>
                    <a:p>
                      <a:r>
                        <a:rPr lang="en-US" dirty="0"/>
                        <a:t>Insolvency and Bankruptcy Board of 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Companies </a:t>
                      </a:r>
                      <a:r>
                        <a:rPr lang="en-US" dirty="0"/>
                        <a:t>where insolvency proceedings has </a:t>
                      </a:r>
                      <a:r>
                        <a:rPr lang="en-US" dirty="0" smtClean="0"/>
                        <a:t>started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510431">
                <a:tc>
                  <a:txBody>
                    <a:bodyPr/>
                    <a:lstStyle/>
                    <a:p>
                      <a:r>
                        <a:rPr lang="en-US" dirty="0"/>
                        <a:t>Respective Stock Exchange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285750" indent="-285750">
                        <a:buFontTx/>
                        <a:buChar char="-"/>
                      </a:pPr>
                      <a:r>
                        <a:rPr lang="en-US" dirty="0" smtClean="0"/>
                        <a:t>Complaints </a:t>
                      </a:r>
                      <a:r>
                        <a:rPr lang="en-US" dirty="0"/>
                        <a:t>against suspended </a:t>
                      </a:r>
                      <a:r>
                        <a:rPr lang="en-US" dirty="0" smtClean="0"/>
                        <a:t>companies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23</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265502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2862322"/>
          </a:xfrm>
          <a:prstGeom prst="rect">
            <a:avLst/>
          </a:prstGeom>
          <a:noFill/>
        </p:spPr>
        <p:txBody>
          <a:bodyPr wrap="square" rtlCol="0">
            <a:spAutoFit/>
          </a:bodyPr>
          <a:lstStyle/>
          <a:p>
            <a:pPr algn="ctr"/>
            <a:r>
              <a:rPr lang="en-US" sz="6000" b="1" dirty="0" smtClean="0"/>
              <a:t>Investor Grievance </a:t>
            </a:r>
            <a:r>
              <a:rPr lang="en-US" sz="6000" b="1" dirty="0" err="1" smtClean="0"/>
              <a:t>Redressal</a:t>
            </a:r>
            <a:r>
              <a:rPr lang="en-US" sz="6000" b="1" dirty="0" smtClean="0"/>
              <a:t> - NSE</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24</a:t>
            </a:r>
            <a:endParaRPr lang="en-IN" sz="1000" b="1" strike="noStrike" spc="-1" dirty="0">
              <a:solidFill>
                <a:schemeClr val="bg1"/>
              </a:solidFill>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5396083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5393" y="21695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TextBox 8"/>
          <p:cNvSpPr txBox="1"/>
          <p:nvPr/>
        </p:nvSpPr>
        <p:spPr>
          <a:xfrm>
            <a:off x="2401474" y="890969"/>
            <a:ext cx="7696200" cy="461665"/>
          </a:xfrm>
          <a:prstGeom prst="rect">
            <a:avLst/>
          </a:prstGeom>
          <a:noFill/>
        </p:spPr>
        <p:txBody>
          <a:bodyPr wrap="square" rtlCol="0">
            <a:spAutoFit/>
          </a:bodyPr>
          <a:lstStyle/>
          <a:p>
            <a:r>
              <a:rPr lang="en-US" sz="2400" b="1" dirty="0" smtClean="0"/>
              <a:t>Have a Dispute? </a:t>
            </a:r>
            <a:endParaRPr lang="en-IN" sz="2400" b="1" dirty="0"/>
          </a:p>
        </p:txBody>
      </p:sp>
      <p:pic>
        <p:nvPicPr>
          <p:cNvPr id="10" name="Picture 9"/>
          <p:cNvPicPr>
            <a:picLocks noChangeAspect="1"/>
          </p:cNvPicPr>
          <p:nvPr/>
        </p:nvPicPr>
        <p:blipFill>
          <a:blip r:embed="rId3"/>
          <a:stretch>
            <a:fillRect/>
          </a:stretch>
        </p:blipFill>
        <p:spPr>
          <a:xfrm>
            <a:off x="7162800" y="1025187"/>
            <a:ext cx="2511793" cy="2180759"/>
          </a:xfrm>
          <a:prstGeom prst="rect">
            <a:avLst/>
          </a:prstGeom>
        </p:spPr>
      </p:pic>
      <p:pic>
        <p:nvPicPr>
          <p:cNvPr id="11" name="Picture 10"/>
          <p:cNvPicPr>
            <a:picLocks noChangeAspect="1"/>
          </p:cNvPicPr>
          <p:nvPr/>
        </p:nvPicPr>
        <p:blipFill>
          <a:blip r:embed="rId4"/>
          <a:stretch>
            <a:fillRect/>
          </a:stretch>
        </p:blipFill>
        <p:spPr>
          <a:xfrm>
            <a:off x="6908800" y="3334533"/>
            <a:ext cx="2847540" cy="2865470"/>
          </a:xfrm>
          <a:prstGeom prst="rect">
            <a:avLst/>
          </a:prstGeom>
          <a:ln w="19050">
            <a:solidFill>
              <a:schemeClr val="tx1"/>
            </a:solidFill>
          </a:ln>
        </p:spPr>
      </p:pic>
      <p:graphicFrame>
        <p:nvGraphicFramePr>
          <p:cNvPr id="3" name="Diagram 2"/>
          <p:cNvGraphicFramePr/>
          <p:nvPr>
            <p:extLst>
              <p:ext uri="{D42A27DB-BD31-4B8C-83A1-F6EECF244321}">
                <p14:modId xmlns:p14="http://schemas.microsoft.com/office/powerpoint/2010/main" val="638342239"/>
              </p:ext>
            </p:extLst>
          </p:nvPr>
        </p:nvGraphicFramePr>
        <p:xfrm>
          <a:off x="246280" y="1460453"/>
          <a:ext cx="6604000" cy="47395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25</a:t>
            </a:r>
            <a:endParaRPr lang="en-IN" sz="1000" b="1" strike="noStrike" spc="-1" dirty="0">
              <a:solidFill>
                <a:schemeClr val="bg1"/>
              </a:solidFill>
              <a:latin typeface="Arial"/>
            </a:endParaRPr>
          </a:p>
        </p:txBody>
      </p:sp>
      <p:pic>
        <p:nvPicPr>
          <p:cNvPr id="13" name="Picture 3"/>
          <p:cNvPicPr/>
          <p:nvPr/>
        </p:nvPicPr>
        <p:blipFill>
          <a:blip r:embed="rId10"/>
          <a:stretch/>
        </p:blipFill>
        <p:spPr>
          <a:xfrm>
            <a:off x="8876400" y="0"/>
            <a:ext cx="1029600" cy="803880"/>
          </a:xfrm>
          <a:prstGeom prst="rect">
            <a:avLst/>
          </a:prstGeom>
          <a:ln>
            <a:noFill/>
          </a:ln>
        </p:spPr>
      </p:pic>
      <p:sp>
        <p:nvSpPr>
          <p:cNvPr id="15" name="TextBox 14"/>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17456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200398"/>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8" name="TextBox 7"/>
          <p:cNvSpPr txBox="1"/>
          <p:nvPr/>
        </p:nvSpPr>
        <p:spPr>
          <a:xfrm>
            <a:off x="304801" y="1061617"/>
            <a:ext cx="9105960" cy="7294305"/>
          </a:xfrm>
          <a:prstGeom prst="rect">
            <a:avLst/>
          </a:prstGeom>
          <a:noFill/>
        </p:spPr>
        <p:txBody>
          <a:bodyPr wrap="square" rtlCol="0">
            <a:spAutoFit/>
          </a:bodyPr>
          <a:lstStyle/>
          <a:p>
            <a:pPr marL="342900" indent="-342900" algn="just">
              <a:buFont typeface="Wingdings" panose="05000000000000000000" pitchFamily="2" charset="2"/>
              <a:buChar char="Ø"/>
            </a:pPr>
            <a:r>
              <a:rPr lang="en-US" sz="2000" dirty="0"/>
              <a:t>Investor complaints against trading member and listed companies</a:t>
            </a:r>
          </a:p>
          <a:p>
            <a:endParaRPr lang="en-US" sz="2000" dirty="0"/>
          </a:p>
          <a:p>
            <a:endParaRPr lang="en-US" sz="2000" dirty="0"/>
          </a:p>
          <a:p>
            <a:endParaRPr lang="en-US" sz="2000" dirty="0"/>
          </a:p>
          <a:p>
            <a:endParaRPr lang="en-US" sz="2000" dirty="0"/>
          </a:p>
          <a:p>
            <a:endParaRPr lang="en-US" sz="2000" dirty="0"/>
          </a:p>
          <a:p>
            <a:endParaRPr lang="en-US" sz="2000" dirty="0"/>
          </a:p>
          <a:p>
            <a:pPr marL="342900" indent="-342900" algn="just">
              <a:buFont typeface="Wingdings" panose="05000000000000000000" pitchFamily="2" charset="2"/>
              <a:buChar char="Ø"/>
            </a:pPr>
            <a:r>
              <a:rPr lang="en-US" sz="2000" dirty="0"/>
              <a:t>Complaints can be filed by Investor </a:t>
            </a:r>
            <a:r>
              <a:rPr lang="en-US" sz="2000" dirty="0" smtClean="0"/>
              <a:t>via:</a:t>
            </a:r>
          </a:p>
          <a:p>
            <a:pPr algn="just"/>
            <a:endParaRPr lang="en-US" sz="2000" dirty="0"/>
          </a:p>
          <a:p>
            <a:pPr marL="796925" lvl="1" indent="-342900" algn="just">
              <a:buFontTx/>
              <a:buChar char="-"/>
            </a:pPr>
            <a:r>
              <a:rPr lang="en-US" sz="2000" dirty="0" smtClean="0"/>
              <a:t>Online </a:t>
            </a:r>
            <a:r>
              <a:rPr lang="en-US" sz="2000" dirty="0"/>
              <a:t>portal of the </a:t>
            </a:r>
            <a:r>
              <a:rPr lang="en-US" sz="2000" dirty="0" smtClean="0"/>
              <a:t>Exchange: www.nseindia.com</a:t>
            </a:r>
          </a:p>
          <a:p>
            <a:pPr marL="796925" lvl="1" indent="-342900" algn="just">
              <a:buFontTx/>
              <a:buChar char="-"/>
            </a:pPr>
            <a:r>
              <a:rPr lang="en-US" sz="2000" dirty="0" smtClean="0"/>
              <a:t>SCORES </a:t>
            </a:r>
            <a:r>
              <a:rPr lang="en-US" sz="2000" dirty="0"/>
              <a:t>portal of </a:t>
            </a:r>
            <a:r>
              <a:rPr lang="en-US" sz="2000" dirty="0" smtClean="0"/>
              <a:t>SEBI</a:t>
            </a:r>
          </a:p>
          <a:p>
            <a:pPr marL="796925" lvl="1" indent="-342900" algn="just">
              <a:buFontTx/>
              <a:buChar char="-"/>
            </a:pPr>
            <a:r>
              <a:rPr lang="en-US" sz="2000" dirty="0" smtClean="0"/>
              <a:t>Email </a:t>
            </a:r>
          </a:p>
          <a:p>
            <a:pPr marL="796925" lvl="1" indent="-342900" algn="just">
              <a:buFontTx/>
              <a:buChar char="-"/>
            </a:pPr>
            <a:r>
              <a:rPr lang="en-US" sz="2000" dirty="0" smtClean="0"/>
              <a:t>Physical </a:t>
            </a:r>
            <a:r>
              <a:rPr lang="en-US" sz="2000" dirty="0"/>
              <a:t>letter at any Investor Service Centre </a:t>
            </a:r>
            <a:r>
              <a:rPr lang="en-US" sz="2000" dirty="0" smtClean="0"/>
              <a:t>of the Stock Exchange/ Depository</a:t>
            </a:r>
          </a:p>
          <a:p>
            <a:pPr marL="796925" lvl="1" indent="-342900" algn="just">
              <a:buFontTx/>
              <a:buChar char="-"/>
            </a:pPr>
            <a:r>
              <a:rPr lang="en-US" sz="2000" dirty="0" smtClean="0"/>
              <a:t>Complaint </a:t>
            </a:r>
            <a:r>
              <a:rPr lang="en-US" sz="2000" dirty="0"/>
              <a:t>can be filed by investor at the nearest Investor Service           Centre (ISC) </a:t>
            </a:r>
          </a:p>
          <a:p>
            <a:endParaRPr lang="en-IN" sz="2000" dirty="0">
              <a:ea typeface="Calibri" panose="020F0502020204030204" pitchFamily="34" charset="0"/>
            </a:endParaRPr>
          </a:p>
          <a:p>
            <a:endParaRPr lang="en-IN" sz="2000" dirty="0">
              <a:ea typeface="Calibri" panose="020F0502020204030204" pitchFamily="34" charset="0"/>
            </a:endParaRPr>
          </a:p>
          <a:p>
            <a:pPr marL="285750" indent="-285750">
              <a:buFont typeface="Wingdings" panose="05000000000000000000" pitchFamily="2" charset="2"/>
              <a:buChar char="Ø"/>
            </a:pPr>
            <a:endParaRPr lang="en-IN" dirty="0">
              <a:ea typeface="Calibri" panose="020F0502020204030204" pitchFamily="34" charset="0"/>
            </a:endParaRPr>
          </a:p>
          <a:p>
            <a:pPr marL="285750" indent="-285750">
              <a:buFont typeface="Wingdings" panose="05000000000000000000" pitchFamily="2" charset="2"/>
              <a:buChar char="Ø"/>
            </a:pPr>
            <a:endParaRPr lang="en-US"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US" dirty="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Ø"/>
            </a:pPr>
            <a:endParaRPr lang="en-IN" dirty="0"/>
          </a:p>
        </p:txBody>
      </p:sp>
      <p:graphicFrame>
        <p:nvGraphicFramePr>
          <p:cNvPr id="5" name="Diagram 4"/>
          <p:cNvGraphicFramePr/>
          <p:nvPr>
            <p:extLst/>
          </p:nvPr>
        </p:nvGraphicFramePr>
        <p:xfrm>
          <a:off x="798965" y="1061617"/>
          <a:ext cx="7841204" cy="236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26</a:t>
            </a:r>
            <a:endParaRPr lang="en-IN" sz="1000" b="1" strike="noStrike" spc="-1" dirty="0">
              <a:solidFill>
                <a:schemeClr val="bg1"/>
              </a:solidFill>
              <a:latin typeface="Arial"/>
            </a:endParaRPr>
          </a:p>
        </p:txBody>
      </p:sp>
      <p:pic>
        <p:nvPicPr>
          <p:cNvPr id="9" name="Picture 3"/>
          <p:cNvPicPr/>
          <p:nvPr/>
        </p:nvPicPr>
        <p:blipFill>
          <a:blip r:embed="rId8"/>
          <a:stretch/>
        </p:blipFill>
        <p:spPr>
          <a:xfrm>
            <a:off x="8876400" y="0"/>
            <a:ext cx="1029600" cy="803880"/>
          </a:xfrm>
          <a:prstGeom prst="rect">
            <a:avLst/>
          </a:prstGeom>
          <a:ln>
            <a:noFill/>
          </a:ln>
        </p:spPr>
      </p:pic>
      <p:sp>
        <p:nvSpPr>
          <p:cNvPr id="11" name="TextBox 1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72285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21107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5" name="Picture 4"/>
          <p:cNvPicPr>
            <a:picLocks noChangeAspect="1"/>
          </p:cNvPicPr>
          <p:nvPr/>
        </p:nvPicPr>
        <p:blipFill>
          <a:blip r:embed="rId3"/>
          <a:stretch>
            <a:fillRect/>
          </a:stretch>
        </p:blipFill>
        <p:spPr>
          <a:xfrm>
            <a:off x="304799" y="914399"/>
            <a:ext cx="9234985" cy="5254389"/>
          </a:xfrm>
          <a:prstGeom prst="rect">
            <a:avLst/>
          </a:prstGeom>
          <a:ln w="19050">
            <a:noFill/>
          </a:ln>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27</a:t>
            </a:r>
            <a:endParaRPr lang="en-IN" sz="1000" b="1" strike="noStrike" spc="-1" dirty="0">
              <a:solidFill>
                <a:schemeClr val="bg1"/>
              </a:solidFill>
              <a:latin typeface="Arial"/>
            </a:endParaRPr>
          </a:p>
        </p:txBody>
      </p:sp>
      <p:pic>
        <p:nvPicPr>
          <p:cNvPr id="8" name="Picture 3"/>
          <p:cNvPicPr/>
          <p:nvPr/>
        </p:nvPicPr>
        <p:blipFill>
          <a:blip r:embed="rId4"/>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4056448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200" y="258448"/>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Medium to File Complaint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Content Placeholder 2">
            <a:extLst>
              <a:ext uri="{FF2B5EF4-FFF2-40B4-BE49-F238E27FC236}">
                <a16:creationId xmlns:a16="http://schemas.microsoft.com/office/drawing/2014/main" id="{B920C55C-EAAA-48BE-8249-0F5E682107E2}"/>
              </a:ext>
            </a:extLst>
          </p:cNvPr>
          <p:cNvSpPr txBox="1">
            <a:spLocks/>
          </p:cNvSpPr>
          <p:nvPr/>
        </p:nvSpPr>
        <p:spPr>
          <a:xfrm>
            <a:off x="1535955" y="1382830"/>
            <a:ext cx="7247869" cy="1301035"/>
          </a:xfrm>
          <a:prstGeom prst="rect">
            <a:avLst/>
          </a:prstGeom>
        </p:spPr>
        <p:txBody>
          <a:bodyPr/>
          <a:lstStyle>
            <a:lvl1pPr marL="339725" indent="-339725"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489"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05"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21"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37"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endParaRPr lang="en-US" dirty="0" smtClean="0"/>
          </a:p>
          <a:p>
            <a:pPr marL="0" indent="0" algn="ctr">
              <a:buFont typeface="Wingdings" pitchFamily="2" charset="2"/>
              <a:buNone/>
            </a:pPr>
            <a:r>
              <a:rPr lang="en-US" dirty="0" smtClean="0"/>
              <a:t>NICE </a:t>
            </a:r>
            <a:r>
              <a:rPr lang="en-US" dirty="0"/>
              <a:t>Plus online portal of Exchange to file complaint is available on the Exchange website </a:t>
            </a:r>
            <a:r>
              <a:rPr lang="en-US" dirty="0">
                <a:solidFill>
                  <a:srgbClr val="FF0000"/>
                </a:solidFill>
                <a:hlinkClick r:id="rId3"/>
              </a:rPr>
              <a:t>https://</a:t>
            </a:r>
            <a:r>
              <a:rPr lang="en-US" dirty="0" smtClean="0">
                <a:solidFill>
                  <a:srgbClr val="FF0000"/>
                </a:solidFill>
                <a:hlinkClick r:id="rId3"/>
              </a:rPr>
              <a:t>www.nseindia.com/invest/file-a-complaint-online</a:t>
            </a:r>
            <a:endParaRPr lang="en-US" dirty="0" smtClean="0">
              <a:solidFill>
                <a:srgbClr val="FF0000"/>
              </a:solidFill>
            </a:endParaRPr>
          </a:p>
        </p:txBody>
      </p:sp>
      <p:pic>
        <p:nvPicPr>
          <p:cNvPr id="12" name="Picture 11"/>
          <p:cNvPicPr>
            <a:picLocks noChangeAspect="1"/>
          </p:cNvPicPr>
          <p:nvPr/>
        </p:nvPicPr>
        <p:blipFill>
          <a:blip r:embed="rId4"/>
          <a:stretch>
            <a:fillRect/>
          </a:stretch>
        </p:blipFill>
        <p:spPr>
          <a:xfrm>
            <a:off x="1576891" y="2971800"/>
            <a:ext cx="7247870" cy="3352800"/>
          </a:xfrm>
          <a:prstGeom prst="rect">
            <a:avLst/>
          </a:prstGeom>
          <a:ln w="19050">
            <a:solidFill>
              <a:schemeClr val="tx1"/>
            </a:solidFill>
          </a:ln>
        </p:spPr>
      </p:pic>
      <p:sp>
        <p:nvSpPr>
          <p:cNvPr id="13" name="Rectangle 12"/>
          <p:cNvSpPr/>
          <p:nvPr/>
        </p:nvSpPr>
        <p:spPr>
          <a:xfrm>
            <a:off x="1535954" y="1452915"/>
            <a:ext cx="7130382" cy="1267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28</a:t>
            </a:r>
            <a:endParaRPr lang="en-IN" sz="1000" b="1" strike="noStrike" spc="-1" dirty="0">
              <a:solidFill>
                <a:schemeClr val="bg1"/>
              </a:solidFill>
              <a:latin typeface="Arial"/>
            </a:endParaRPr>
          </a:p>
        </p:txBody>
      </p:sp>
      <p:pic>
        <p:nvPicPr>
          <p:cNvPr id="11" name="Picture 3"/>
          <p:cNvPicPr/>
          <p:nvPr/>
        </p:nvPicPr>
        <p:blipFill>
          <a:blip r:embed="rId5"/>
          <a:stretch/>
        </p:blipFill>
        <p:spPr>
          <a:xfrm>
            <a:off x="8876400" y="0"/>
            <a:ext cx="1029600" cy="803880"/>
          </a:xfrm>
          <a:prstGeom prst="rect">
            <a:avLst/>
          </a:prstGeom>
          <a:ln>
            <a:noFill/>
          </a:ln>
        </p:spPr>
      </p:pic>
      <p:sp>
        <p:nvSpPr>
          <p:cNvPr id="14" name="TextBox 13"/>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91523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7775" y="206911"/>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Offline Filing of Complaint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Content Placeholder 2">
            <a:extLst>
              <a:ext uri="{FF2B5EF4-FFF2-40B4-BE49-F238E27FC236}">
                <a16:creationId xmlns:a16="http://schemas.microsoft.com/office/drawing/2014/main" id="{B920C55C-EAAA-48BE-8249-0F5E682107E2}"/>
              </a:ext>
            </a:extLst>
          </p:cNvPr>
          <p:cNvSpPr txBox="1">
            <a:spLocks/>
          </p:cNvSpPr>
          <p:nvPr/>
        </p:nvSpPr>
        <p:spPr>
          <a:xfrm>
            <a:off x="418533" y="971565"/>
            <a:ext cx="4098876" cy="5200635"/>
          </a:xfrm>
          <a:prstGeom prst="rect">
            <a:avLst/>
          </a:prstGeom>
        </p:spPr>
        <p:txBody>
          <a:bodyPr/>
          <a:lstStyle>
            <a:lvl1pPr marL="339725" indent="-339725"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489"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05"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21"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37"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dirty="0" smtClean="0"/>
              <a:t>Complaint can be filed offline </a:t>
            </a:r>
            <a:r>
              <a:rPr lang="en-US" dirty="0"/>
              <a:t>by visiting </a:t>
            </a:r>
            <a:r>
              <a:rPr lang="en-US" dirty="0" smtClean="0"/>
              <a:t>nearest </a:t>
            </a:r>
            <a:r>
              <a:rPr lang="en-US" dirty="0"/>
              <a:t>Investor Service Centre of the </a:t>
            </a:r>
            <a:r>
              <a:rPr lang="en-US" dirty="0" smtClean="0"/>
              <a:t>Exchange.</a:t>
            </a:r>
          </a:p>
          <a:p>
            <a:pPr algn="just">
              <a:buFontTx/>
              <a:buChar char="-"/>
            </a:pPr>
            <a:endParaRPr lang="en-US" dirty="0" smtClean="0"/>
          </a:p>
          <a:p>
            <a:pPr algn="just">
              <a:buFontTx/>
              <a:buChar char="-"/>
            </a:pPr>
            <a:r>
              <a:rPr lang="en-US" dirty="0" smtClean="0"/>
              <a:t>Details </a:t>
            </a:r>
            <a:r>
              <a:rPr lang="en-US" dirty="0"/>
              <a:t>of </a:t>
            </a:r>
            <a:r>
              <a:rPr lang="en-US" dirty="0" smtClean="0"/>
              <a:t>Investor </a:t>
            </a:r>
            <a:r>
              <a:rPr lang="en-US" dirty="0"/>
              <a:t>Service Centre of </a:t>
            </a:r>
            <a:r>
              <a:rPr lang="en-US" dirty="0" smtClean="0"/>
              <a:t>Exchange </a:t>
            </a:r>
            <a:r>
              <a:rPr lang="en-US" dirty="0"/>
              <a:t>is available on the Exchange website, as shown below:</a:t>
            </a:r>
          </a:p>
          <a:p>
            <a:pPr marL="0" indent="0" algn="just">
              <a:buNone/>
            </a:pPr>
            <a:r>
              <a:rPr lang="en-US" dirty="0">
                <a:solidFill>
                  <a:srgbClr val="FF0000"/>
                </a:solidFill>
                <a:hlinkClick r:id="rId3">
                  <a:extLst>
                    <a:ext uri="{A12FA001-AC4F-418D-AE19-62706E023703}">
                      <ahyp:hlinkClr xmlns:ahyp="http://schemas.microsoft.com/office/drawing/2018/hyperlinkcolor" xmlns="" val="tx"/>
                    </a:ext>
                  </a:extLst>
                </a:hlinkClick>
              </a:rPr>
              <a:t>https://www.nseindia.com/invest/download-complaint-form-for-offline-registration</a:t>
            </a:r>
            <a:endParaRPr lang="en-US" dirty="0">
              <a:solidFill>
                <a:srgbClr val="FF0000"/>
              </a:solidFill>
            </a:endParaRPr>
          </a:p>
        </p:txBody>
      </p:sp>
      <p:sp>
        <p:nvSpPr>
          <p:cNvPr id="11" name="Rectangle 10"/>
          <p:cNvSpPr/>
          <p:nvPr/>
        </p:nvSpPr>
        <p:spPr>
          <a:xfrm>
            <a:off x="418533" y="5047029"/>
            <a:ext cx="4953000" cy="646331"/>
          </a:xfrm>
          <a:prstGeom prst="rect">
            <a:avLst/>
          </a:prstGeom>
        </p:spPr>
        <p:txBody>
          <a:bodyPr>
            <a:spAutoFit/>
          </a:bodyPr>
          <a:lstStyle/>
          <a:p>
            <a:pPr algn="just"/>
            <a:r>
              <a:rPr lang="en-US" dirty="0"/>
              <a:t>The relevant complaint forms are also available on the Exchange website</a:t>
            </a:r>
          </a:p>
        </p:txBody>
      </p:sp>
      <p:pic>
        <p:nvPicPr>
          <p:cNvPr id="13" name="Picture 12"/>
          <p:cNvPicPr>
            <a:picLocks noChangeAspect="1"/>
          </p:cNvPicPr>
          <p:nvPr/>
        </p:nvPicPr>
        <p:blipFill>
          <a:blip r:embed="rId4"/>
          <a:stretch>
            <a:fillRect/>
          </a:stretch>
        </p:blipFill>
        <p:spPr>
          <a:xfrm>
            <a:off x="4695173" y="1061617"/>
            <a:ext cx="4944127" cy="5110583"/>
          </a:xfrm>
          <a:prstGeom prst="rect">
            <a:avLst/>
          </a:prstGeom>
          <a:ln w="19050">
            <a:solidFill>
              <a:schemeClr val="tx1"/>
            </a:solidFill>
          </a:ln>
        </p:spPr>
      </p:pic>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29</a:t>
            </a:r>
            <a:endParaRPr lang="en-IN" sz="1000" b="1" strike="noStrike" spc="-1" dirty="0">
              <a:solidFill>
                <a:schemeClr val="bg1"/>
              </a:solidFill>
              <a:latin typeface="Arial"/>
            </a:endParaRPr>
          </a:p>
        </p:txBody>
      </p:sp>
      <p:pic>
        <p:nvPicPr>
          <p:cNvPr id="12" name="Picture 3"/>
          <p:cNvPicPr/>
          <p:nvPr/>
        </p:nvPicPr>
        <p:blipFill>
          <a:blip r:embed="rId5"/>
          <a:stretch/>
        </p:blipFill>
        <p:spPr>
          <a:xfrm>
            <a:off x="8876400" y="0"/>
            <a:ext cx="1029600" cy="803880"/>
          </a:xfrm>
          <a:prstGeom prst="rect">
            <a:avLst/>
          </a:prstGeom>
          <a:ln>
            <a:noFill/>
          </a:ln>
        </p:spPr>
      </p:pic>
      <p:sp>
        <p:nvSpPr>
          <p:cNvPr id="14" name="TextBox 13"/>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89816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495360" y="92160"/>
            <a:ext cx="8914680" cy="673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r>
              <a:rPr lang="en-IN" sz="2800" b="1" strike="noStrike" spc="-1" dirty="0" smtClean="0">
                <a:solidFill>
                  <a:srgbClr val="000000"/>
                </a:solidFill>
                <a:latin typeface="Arial"/>
                <a:ea typeface="Arial"/>
              </a:rPr>
              <a:t>Flow of Presentation</a:t>
            </a:r>
            <a:endParaRPr lang="en-IN" sz="2800" b="0" strike="noStrike" spc="-1" dirty="0">
              <a:latin typeface="Arial"/>
            </a:endParaRPr>
          </a:p>
        </p:txBody>
      </p:sp>
      <p:sp>
        <p:nvSpPr>
          <p:cNvPr id="170" name="CustomShape 2"/>
          <p:cNvSpPr/>
          <p:nvPr/>
        </p:nvSpPr>
        <p:spPr>
          <a:xfrm>
            <a:off x="356039" y="983250"/>
            <a:ext cx="9197393" cy="5189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343620" indent="-342900">
              <a:lnSpc>
                <a:spcPct val="100000"/>
              </a:lnSpc>
              <a:spcBef>
                <a:spcPts val="1400"/>
              </a:spcBef>
              <a:buClr>
                <a:srgbClr val="000000"/>
              </a:buClr>
              <a:buFont typeface="Wingdings" panose="05000000000000000000" pitchFamily="2" charset="2"/>
              <a:buChar char="Ø"/>
            </a:pPr>
            <a:r>
              <a:rPr lang="en-US" sz="2400" spc="-1" dirty="0" smtClean="0">
                <a:solidFill>
                  <a:srgbClr val="000000"/>
                </a:solidFill>
              </a:rPr>
              <a:t>SEBI Complaints Redress System (SCORES)</a:t>
            </a:r>
          </a:p>
          <a:p>
            <a:pPr marL="343620" indent="-342900">
              <a:lnSpc>
                <a:spcPct val="100000"/>
              </a:lnSpc>
              <a:spcBef>
                <a:spcPts val="1400"/>
              </a:spcBef>
              <a:buClr>
                <a:srgbClr val="000000"/>
              </a:buClr>
              <a:buFont typeface="Wingdings" panose="05000000000000000000" pitchFamily="2" charset="2"/>
              <a:buChar char="Ø"/>
            </a:pPr>
            <a:endParaRPr lang="en-US" sz="2400" spc="-1" dirty="0" smtClean="0">
              <a:solidFill>
                <a:srgbClr val="000000"/>
              </a:solidFill>
            </a:endParaRPr>
          </a:p>
          <a:p>
            <a:pPr marL="343620" indent="-342900">
              <a:lnSpc>
                <a:spcPct val="100000"/>
              </a:lnSpc>
              <a:spcBef>
                <a:spcPts val="1400"/>
              </a:spcBef>
              <a:buClr>
                <a:srgbClr val="000000"/>
              </a:buClr>
              <a:buFont typeface="Wingdings" panose="05000000000000000000" pitchFamily="2" charset="2"/>
              <a:buChar char="Ø"/>
            </a:pPr>
            <a:r>
              <a:rPr lang="en-US" sz="2400" spc="-1" dirty="0" smtClean="0">
                <a:solidFill>
                  <a:srgbClr val="000000"/>
                </a:solidFill>
              </a:rPr>
              <a:t>Investor Grievance </a:t>
            </a:r>
            <a:r>
              <a:rPr lang="en-US" sz="2400" spc="-1" dirty="0" err="1" smtClean="0">
                <a:solidFill>
                  <a:srgbClr val="000000"/>
                </a:solidFill>
              </a:rPr>
              <a:t>Redressal</a:t>
            </a:r>
            <a:r>
              <a:rPr lang="en-US" sz="2400" spc="-1" dirty="0" smtClean="0">
                <a:solidFill>
                  <a:srgbClr val="000000"/>
                </a:solidFill>
              </a:rPr>
              <a:t> at:</a:t>
            </a:r>
          </a:p>
          <a:p>
            <a:pPr marL="720">
              <a:lnSpc>
                <a:spcPct val="100000"/>
              </a:lnSpc>
              <a:spcBef>
                <a:spcPts val="1400"/>
              </a:spcBef>
              <a:buClr>
                <a:srgbClr val="000000"/>
              </a:buClr>
            </a:pPr>
            <a:r>
              <a:rPr lang="en-US" sz="2400" spc="-1" dirty="0">
                <a:solidFill>
                  <a:srgbClr val="000000"/>
                </a:solidFill>
              </a:rPr>
              <a:t>	</a:t>
            </a:r>
            <a:r>
              <a:rPr lang="en-US" sz="2400" spc="-1" dirty="0" smtClean="0">
                <a:solidFill>
                  <a:srgbClr val="000000"/>
                </a:solidFill>
              </a:rPr>
              <a:t>- NSE</a:t>
            </a:r>
          </a:p>
          <a:p>
            <a:pPr marL="720">
              <a:lnSpc>
                <a:spcPct val="100000"/>
              </a:lnSpc>
              <a:spcBef>
                <a:spcPts val="1400"/>
              </a:spcBef>
              <a:buClr>
                <a:srgbClr val="000000"/>
              </a:buClr>
            </a:pPr>
            <a:r>
              <a:rPr lang="en-US" sz="2400" spc="-1" dirty="0">
                <a:solidFill>
                  <a:srgbClr val="000000"/>
                </a:solidFill>
              </a:rPr>
              <a:t>	</a:t>
            </a:r>
            <a:r>
              <a:rPr lang="en-US" sz="2400" spc="-1" dirty="0" smtClean="0">
                <a:solidFill>
                  <a:srgbClr val="000000"/>
                </a:solidFill>
              </a:rPr>
              <a:t>- BSE Ltd.</a:t>
            </a:r>
          </a:p>
          <a:p>
            <a:pPr marL="720">
              <a:lnSpc>
                <a:spcPct val="100000"/>
              </a:lnSpc>
              <a:spcBef>
                <a:spcPts val="1400"/>
              </a:spcBef>
              <a:buClr>
                <a:srgbClr val="000000"/>
              </a:buClr>
            </a:pPr>
            <a:r>
              <a:rPr lang="en-US" sz="2400" spc="-1" dirty="0">
                <a:solidFill>
                  <a:srgbClr val="000000"/>
                </a:solidFill>
              </a:rPr>
              <a:t>	</a:t>
            </a:r>
            <a:r>
              <a:rPr lang="en-US" sz="2400" spc="-1" dirty="0" smtClean="0">
                <a:solidFill>
                  <a:srgbClr val="000000"/>
                </a:solidFill>
              </a:rPr>
              <a:t>- NSDL</a:t>
            </a:r>
          </a:p>
          <a:p>
            <a:pPr marL="720">
              <a:lnSpc>
                <a:spcPct val="100000"/>
              </a:lnSpc>
              <a:spcBef>
                <a:spcPts val="1400"/>
              </a:spcBef>
              <a:buClr>
                <a:srgbClr val="000000"/>
              </a:buClr>
            </a:pPr>
            <a:r>
              <a:rPr lang="en-US" sz="2400" spc="-1" dirty="0">
                <a:solidFill>
                  <a:srgbClr val="000000"/>
                </a:solidFill>
              </a:rPr>
              <a:t>	</a:t>
            </a:r>
            <a:r>
              <a:rPr lang="en-US" sz="2400" spc="-1" dirty="0" smtClean="0">
                <a:solidFill>
                  <a:srgbClr val="000000"/>
                </a:solidFill>
              </a:rPr>
              <a:t>- CDSL</a:t>
            </a:r>
          </a:p>
          <a:p>
            <a:pPr marL="343620" indent="-342900">
              <a:lnSpc>
                <a:spcPct val="100000"/>
              </a:lnSpc>
              <a:spcBef>
                <a:spcPts val="1400"/>
              </a:spcBef>
              <a:buClr>
                <a:srgbClr val="000000"/>
              </a:buClr>
              <a:buFont typeface="Wingdings" panose="05000000000000000000" pitchFamily="2" charset="2"/>
              <a:buChar char="Ø"/>
            </a:pPr>
            <a:endParaRPr lang="en-US" sz="3200" b="1"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IN" sz="3200" b="1" spc="-1" dirty="0" smtClean="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US" sz="3200" b="1" spc="-1" dirty="0">
              <a:solidFill>
                <a:srgbClr val="000000"/>
              </a:solidFill>
              <a:latin typeface="Arial"/>
            </a:endParaRPr>
          </a:p>
          <a:p>
            <a:pPr marL="343620" indent="-342900">
              <a:lnSpc>
                <a:spcPct val="100000"/>
              </a:lnSpc>
              <a:spcBef>
                <a:spcPts val="1400"/>
              </a:spcBef>
              <a:buClr>
                <a:srgbClr val="000000"/>
              </a:buClr>
              <a:buFont typeface="Wingdings" panose="05000000000000000000" pitchFamily="2" charset="2"/>
              <a:buChar char="Ø"/>
            </a:pPr>
            <a:endParaRPr lang="en-IN" sz="3200" b="1" spc="-1" dirty="0" smtClean="0">
              <a:solidFill>
                <a:srgbClr val="000000"/>
              </a:solidFill>
              <a:latin typeface="Arial"/>
            </a:endParaRPr>
          </a:p>
          <a:p>
            <a:pPr marL="343080" indent="-342360">
              <a:lnSpc>
                <a:spcPct val="100000"/>
              </a:lnSpc>
              <a:spcBef>
                <a:spcPts val="1400"/>
              </a:spcBef>
              <a:buClr>
                <a:srgbClr val="000000"/>
              </a:buClr>
              <a:buFont typeface="Wingdings" charset="2"/>
              <a:buChar char=""/>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endParaRPr lang="en-IN" sz="3200" b="0" strike="noStrike" spc="-1" dirty="0">
              <a:latin typeface="Arial"/>
            </a:endParaRPr>
          </a:p>
          <a:p>
            <a:pPr marL="343080" indent="-342360">
              <a:lnSpc>
                <a:spcPct val="93000"/>
              </a:lnSpc>
              <a:spcBef>
                <a:spcPts val="1400"/>
              </a:spcBef>
            </a:pPr>
            <a:r>
              <a:rPr lang="en-IN" sz="3200" b="0" strike="noStrike" spc="-1" dirty="0">
                <a:solidFill>
                  <a:srgbClr val="000000"/>
                </a:solidFill>
                <a:latin typeface="Arial"/>
                <a:ea typeface="Arial"/>
              </a:rPr>
              <a:t>  </a:t>
            </a:r>
            <a:endParaRPr lang="en-IN" sz="3200" b="0" strike="noStrike" spc="-1" dirty="0">
              <a:latin typeface="Arial"/>
            </a:endParaRPr>
          </a:p>
          <a:p>
            <a:pPr marL="343080" indent="-342360">
              <a:lnSpc>
                <a:spcPct val="93000"/>
              </a:lnSpc>
              <a:spcBef>
                <a:spcPts val="1400"/>
              </a:spcBef>
            </a:pPr>
            <a:r>
              <a:rPr lang="en-IN" sz="3200" b="1" strike="noStrike" spc="-1" dirty="0">
                <a:solidFill>
                  <a:srgbClr val="000000"/>
                </a:solidFill>
                <a:latin typeface="Arial"/>
                <a:ea typeface="Calibri"/>
              </a:rPr>
              <a:t> </a:t>
            </a:r>
            <a:endParaRPr lang="en-IN" sz="3200" b="0" strike="noStrike" spc="-1" dirty="0">
              <a:latin typeface="Arial"/>
            </a:endParaRP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
        <p:nvSpPr>
          <p:cNvPr id="7" name="TextBox 6"/>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19298854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20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Complaint Resolution Process – Trading Member (TM)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17" name="Diagram 16"/>
          <p:cNvGraphicFramePr/>
          <p:nvPr>
            <p:extLst>
              <p:ext uri="{D42A27DB-BD31-4B8C-83A1-F6EECF244321}">
                <p14:modId xmlns:p14="http://schemas.microsoft.com/office/powerpoint/2010/main" val="2715596680"/>
              </p:ext>
            </p:extLst>
          </p:nvPr>
        </p:nvGraphicFramePr>
        <p:xfrm>
          <a:off x="548191" y="1241946"/>
          <a:ext cx="8839200" cy="4766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30</a:t>
            </a:r>
            <a:endParaRPr lang="en-IN" sz="1000" b="1" strike="noStrike" spc="-1" dirty="0">
              <a:solidFill>
                <a:schemeClr val="bg1"/>
              </a:solidFill>
              <a:latin typeface="Arial"/>
            </a:endParaRPr>
          </a:p>
        </p:txBody>
      </p:sp>
      <p:pic>
        <p:nvPicPr>
          <p:cNvPr id="8" name="Picture 3"/>
          <p:cNvPicPr/>
          <p:nvPr/>
        </p:nvPicPr>
        <p:blipFill>
          <a:blip r:embed="rId8"/>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141840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04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Investor Grievance </a:t>
            </a:r>
            <a:r>
              <a:rPr kumimoji="0" lang="en-IN" sz="2800" b="1" i="0" u="none" strike="noStrike" kern="1200" cap="none" spc="0" normalizeH="0" baseline="0" noProof="0" dirty="0" smtClean="0">
                <a:ln>
                  <a:noFill/>
                </a:ln>
                <a:solidFill>
                  <a:schemeClr val="tx1"/>
                </a:solidFill>
                <a:effectLst/>
                <a:uLnTx/>
                <a:uFillTx/>
                <a:ea typeface="Calibri" pitchFamily="34" charset="0"/>
              </a:rPr>
              <a:t>Resolution Panel (IGRP)</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2800" b="1" dirty="0" smtClean="0">
                <a:ea typeface="Calibri" pitchFamily="34" charset="0"/>
              </a:rPr>
              <a:t>(NSE)</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pic>
        <p:nvPicPr>
          <p:cNvPr id="14" name="Picture 13"/>
          <p:cNvPicPr>
            <a:picLocks noChangeAspect="1"/>
          </p:cNvPicPr>
          <p:nvPr/>
        </p:nvPicPr>
        <p:blipFill>
          <a:blip r:embed="rId3"/>
          <a:stretch>
            <a:fillRect/>
          </a:stretch>
        </p:blipFill>
        <p:spPr>
          <a:xfrm>
            <a:off x="5527343" y="3507476"/>
            <a:ext cx="4111957" cy="2674960"/>
          </a:xfrm>
          <a:prstGeom prst="rect">
            <a:avLst/>
          </a:prstGeom>
          <a:ln w="19050">
            <a:solidFill>
              <a:schemeClr val="tx1"/>
            </a:solidFill>
          </a:ln>
        </p:spPr>
      </p:pic>
      <p:sp>
        <p:nvSpPr>
          <p:cNvPr id="18" name="TextBox 17"/>
          <p:cNvSpPr txBox="1"/>
          <p:nvPr/>
        </p:nvSpPr>
        <p:spPr>
          <a:xfrm>
            <a:off x="628454" y="1824378"/>
            <a:ext cx="2876746" cy="1200329"/>
          </a:xfrm>
          <a:prstGeom prst="rect">
            <a:avLst/>
          </a:prstGeom>
          <a:solidFill>
            <a:schemeClr val="accent4">
              <a:lumMod val="60000"/>
              <a:lumOff val="40000"/>
            </a:schemeClr>
          </a:solidFill>
          <a:ln w="19050">
            <a:solidFill>
              <a:schemeClr val="accent2">
                <a:lumMod val="75000"/>
              </a:schemeClr>
            </a:solidFill>
          </a:ln>
        </p:spPr>
        <p:txBody>
          <a:bodyPr wrap="square" rtlCol="0">
            <a:spAutoFit/>
          </a:bodyPr>
          <a:lstStyle/>
          <a:p>
            <a:pPr algn="ctr"/>
            <a:r>
              <a:rPr lang="en-US" dirty="0"/>
              <a:t>Complaints which do not get resolved within 15 days of lodging on Exchange</a:t>
            </a:r>
            <a:endParaRPr lang="en-IN" dirty="0"/>
          </a:p>
        </p:txBody>
      </p:sp>
      <p:sp>
        <p:nvSpPr>
          <p:cNvPr id="19" name="TextBox 18"/>
          <p:cNvSpPr txBox="1"/>
          <p:nvPr/>
        </p:nvSpPr>
        <p:spPr>
          <a:xfrm>
            <a:off x="3962400" y="1824378"/>
            <a:ext cx="2448232" cy="1200329"/>
          </a:xfrm>
          <a:prstGeom prst="rect">
            <a:avLst/>
          </a:prstGeom>
          <a:solidFill>
            <a:schemeClr val="accent4">
              <a:lumMod val="60000"/>
              <a:lumOff val="40000"/>
            </a:schemeClr>
          </a:solidFill>
          <a:ln w="19050">
            <a:solidFill>
              <a:schemeClr val="accent2">
                <a:lumMod val="75000"/>
              </a:schemeClr>
            </a:solidFill>
          </a:ln>
        </p:spPr>
        <p:txBody>
          <a:bodyPr wrap="square" rtlCol="0">
            <a:spAutoFit/>
          </a:bodyPr>
          <a:lstStyle/>
          <a:p>
            <a:pPr algn="ctr"/>
            <a:r>
              <a:rPr lang="en-US" dirty="0"/>
              <a:t>Where parties are aggrieved by the resolution worked </a:t>
            </a:r>
            <a:r>
              <a:rPr lang="en-US" dirty="0" smtClean="0"/>
              <a:t>out.</a:t>
            </a:r>
          </a:p>
          <a:p>
            <a:r>
              <a:rPr lang="en-US" dirty="0" smtClean="0"/>
              <a:t> </a:t>
            </a:r>
            <a:endParaRPr lang="en-US" dirty="0"/>
          </a:p>
        </p:txBody>
      </p:sp>
      <p:sp>
        <p:nvSpPr>
          <p:cNvPr id="20" name="TextBox 19"/>
          <p:cNvSpPr txBox="1"/>
          <p:nvPr/>
        </p:nvSpPr>
        <p:spPr>
          <a:xfrm>
            <a:off x="1972127" y="4115326"/>
            <a:ext cx="2667000" cy="923330"/>
          </a:xfrm>
          <a:prstGeom prst="rect">
            <a:avLst/>
          </a:prstGeom>
          <a:solidFill>
            <a:schemeClr val="accent4">
              <a:lumMod val="75000"/>
            </a:schemeClr>
          </a:solidFill>
          <a:ln w="19050">
            <a:solidFill>
              <a:schemeClr val="accent2">
                <a:lumMod val="75000"/>
              </a:schemeClr>
            </a:solidFill>
          </a:ln>
        </p:spPr>
        <p:txBody>
          <a:bodyPr wrap="square" rtlCol="0">
            <a:spAutoFit/>
          </a:bodyPr>
          <a:lstStyle/>
          <a:p>
            <a:pPr algn="ctr"/>
            <a:r>
              <a:rPr lang="en-US" dirty="0" smtClean="0">
                <a:solidFill>
                  <a:schemeClr val="bg1"/>
                </a:solidFill>
              </a:rPr>
              <a:t>Referred </a:t>
            </a:r>
            <a:r>
              <a:rPr lang="en-US" dirty="0">
                <a:solidFill>
                  <a:schemeClr val="bg1"/>
                </a:solidFill>
              </a:rPr>
              <a:t>to Investor Grievance Resolution Panel</a:t>
            </a:r>
            <a:endParaRPr lang="en-IN" dirty="0">
              <a:solidFill>
                <a:schemeClr val="bg1"/>
              </a:solidFill>
            </a:endParaRPr>
          </a:p>
        </p:txBody>
      </p:sp>
      <p:cxnSp>
        <p:nvCxnSpPr>
          <p:cNvPr id="22" name="Straight Arrow Connector 21"/>
          <p:cNvCxnSpPr>
            <a:stCxn id="18" idx="2"/>
            <a:endCxn id="20" idx="0"/>
          </p:cNvCxnSpPr>
          <p:nvPr/>
        </p:nvCxnSpPr>
        <p:spPr>
          <a:xfrm>
            <a:off x="2066827" y="3024707"/>
            <a:ext cx="1238800" cy="10906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9" idx="2"/>
            <a:endCxn id="20" idx="0"/>
          </p:cNvCxnSpPr>
          <p:nvPr/>
        </p:nvCxnSpPr>
        <p:spPr>
          <a:xfrm flipH="1">
            <a:off x="3305627" y="3024707"/>
            <a:ext cx="1880889" cy="10906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4"/>
          <a:stretch>
            <a:fillRect/>
          </a:stretch>
        </p:blipFill>
        <p:spPr>
          <a:xfrm>
            <a:off x="7041126" y="1845440"/>
            <a:ext cx="2400300" cy="1257300"/>
          </a:xfrm>
          <a:prstGeom prst="rect">
            <a:avLst/>
          </a:prstGeom>
          <a:ln w="19050">
            <a:solidFill>
              <a:schemeClr val="tx1"/>
            </a:solidFill>
          </a:ln>
        </p:spPr>
      </p:pic>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31</a:t>
            </a:r>
            <a:endParaRPr lang="en-IN" sz="1000" b="1" strike="noStrike" spc="-1" dirty="0">
              <a:solidFill>
                <a:schemeClr val="bg1"/>
              </a:solidFill>
              <a:latin typeface="Arial"/>
            </a:endParaRPr>
          </a:p>
        </p:txBody>
      </p:sp>
      <p:pic>
        <p:nvPicPr>
          <p:cNvPr id="13" name="Picture 3"/>
          <p:cNvPicPr/>
          <p:nvPr/>
        </p:nvPicPr>
        <p:blipFill>
          <a:blip r:embed="rId5"/>
          <a:stretch/>
        </p:blipFill>
        <p:spPr>
          <a:xfrm>
            <a:off x="8876400" y="0"/>
            <a:ext cx="1029600" cy="803880"/>
          </a:xfrm>
          <a:prstGeom prst="rect">
            <a:avLst/>
          </a:prstGeom>
          <a:ln>
            <a:noFill/>
          </a:ln>
        </p:spPr>
      </p:pic>
      <p:sp>
        <p:nvSpPr>
          <p:cNvPr id="15" name="TextBox 14"/>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365923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5" name="TextBox 4"/>
          <p:cNvSpPr txBox="1"/>
          <p:nvPr/>
        </p:nvSpPr>
        <p:spPr>
          <a:xfrm>
            <a:off x="304800" y="948690"/>
            <a:ext cx="8839200" cy="5909310"/>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Investor Grievance Resolution Panel:</a:t>
            </a:r>
          </a:p>
          <a:p>
            <a:pPr algn="just"/>
            <a:endParaRPr lang="en-US" dirty="0"/>
          </a:p>
          <a:p>
            <a:pPr marL="285750" indent="-285750" algn="just">
              <a:buFontTx/>
              <a:buChar char="-"/>
            </a:pPr>
            <a:r>
              <a:rPr lang="en-US" dirty="0" smtClean="0"/>
              <a:t>Consists </a:t>
            </a:r>
            <a:r>
              <a:rPr lang="en-US" dirty="0"/>
              <a:t>of </a:t>
            </a:r>
            <a:r>
              <a:rPr lang="en-US" dirty="0" smtClean="0"/>
              <a:t>retired external </a:t>
            </a:r>
            <a:r>
              <a:rPr lang="en-US" dirty="0"/>
              <a:t>persons </a:t>
            </a:r>
            <a:r>
              <a:rPr lang="en-US" dirty="0" smtClean="0"/>
              <a:t>(who </a:t>
            </a:r>
            <a:r>
              <a:rPr lang="en-US" dirty="0"/>
              <a:t>are not in full time </a:t>
            </a:r>
            <a:r>
              <a:rPr lang="en-US" dirty="0" smtClean="0"/>
              <a:t>employment).</a:t>
            </a:r>
          </a:p>
          <a:p>
            <a:pPr marL="285750" indent="-285750" algn="just">
              <a:buFontTx/>
              <a:buChar char="-"/>
            </a:pPr>
            <a:endParaRPr lang="en-US" dirty="0"/>
          </a:p>
          <a:p>
            <a:pPr marL="285750" indent="-285750" algn="just">
              <a:buFontTx/>
              <a:buChar char="-"/>
            </a:pPr>
            <a:r>
              <a:rPr lang="en-US" dirty="0" smtClean="0"/>
              <a:t>Redresses complaints </a:t>
            </a:r>
            <a:r>
              <a:rPr lang="en-US" dirty="0"/>
              <a:t>and accordingly passes </a:t>
            </a:r>
            <a:r>
              <a:rPr lang="en-US" dirty="0" smtClean="0"/>
              <a:t>order</a:t>
            </a:r>
            <a:r>
              <a:rPr lang="en-US" dirty="0"/>
              <a:t>. </a:t>
            </a:r>
            <a:endParaRPr lang="en-US" dirty="0" smtClean="0"/>
          </a:p>
          <a:p>
            <a:pPr marL="285750" indent="-285750" algn="just">
              <a:buFontTx/>
              <a:buChar char="-"/>
            </a:pPr>
            <a:endParaRPr lang="en-US" dirty="0"/>
          </a:p>
          <a:p>
            <a:pPr marL="285750" indent="-285750" algn="just">
              <a:buFontTx/>
              <a:buChar char="-"/>
            </a:pPr>
            <a:r>
              <a:rPr lang="en-US" dirty="0" smtClean="0"/>
              <a:t>Constituted by Exchange at each </a:t>
            </a:r>
            <a:r>
              <a:rPr lang="en-US" dirty="0"/>
              <a:t>of the Investor Services Cell (ISC</a:t>
            </a:r>
            <a:r>
              <a:rPr lang="en-US" dirty="0" smtClean="0"/>
              <a:t>)</a:t>
            </a:r>
          </a:p>
          <a:p>
            <a:pPr marL="285750" indent="-285750" algn="just">
              <a:buFontTx/>
              <a:buChar char="-"/>
            </a:pPr>
            <a:endParaRPr lang="en-US" dirty="0"/>
          </a:p>
          <a:p>
            <a:pPr marL="285750" indent="-285750" algn="just">
              <a:buFont typeface="Wingdings" panose="05000000000000000000" pitchFamily="2" charset="2"/>
              <a:buChar char="Ø"/>
            </a:pPr>
            <a:r>
              <a:rPr lang="en-US" dirty="0"/>
              <a:t>The members on IGRP may be referred from </a:t>
            </a:r>
            <a:r>
              <a:rPr lang="en-US" dirty="0" smtClean="0"/>
              <a:t>below </a:t>
            </a:r>
            <a:r>
              <a:rPr lang="en-US" dirty="0"/>
              <a:t>web-link:</a:t>
            </a:r>
            <a:endParaRPr lang="en-IN" dirty="0">
              <a:hlinkClick r:id=""/>
            </a:endParaRPr>
          </a:p>
          <a:p>
            <a:pPr algn="just"/>
            <a:r>
              <a:rPr lang="en-IN" dirty="0">
                <a:hlinkClick r:id=""/>
              </a:rPr>
              <a:t>https://www.nseindia.com/invest/investor-grievance-resolution-panel</a:t>
            </a:r>
            <a:endParaRPr lang="en-US" dirty="0"/>
          </a:p>
          <a:p>
            <a:pPr marL="285750" indent="-285750" algn="just">
              <a:buFontTx/>
              <a:buChar char="-"/>
            </a:pPr>
            <a:endParaRPr lang="en-US" dirty="0"/>
          </a:p>
          <a:p>
            <a:pPr marL="285750" indent="-285750" algn="just">
              <a:buFont typeface="Wingdings" panose="05000000000000000000" pitchFamily="2" charset="2"/>
              <a:buChar char="Ø"/>
            </a:pPr>
            <a:r>
              <a:rPr lang="en-US" dirty="0" smtClean="0"/>
              <a:t>Order in favor of investor, NSE </a:t>
            </a:r>
            <a:r>
              <a:rPr lang="en-US" dirty="0" smtClean="0">
                <a:sym typeface="Wingdings" panose="05000000000000000000" pitchFamily="2" charset="2"/>
              </a:rPr>
              <a:t> </a:t>
            </a:r>
          </a:p>
          <a:p>
            <a:pPr marL="285750" indent="-285750" algn="just">
              <a:buFontTx/>
              <a:buChar char="-"/>
            </a:pPr>
            <a:endParaRPr lang="en-US" dirty="0" smtClean="0"/>
          </a:p>
          <a:p>
            <a:pPr marL="540000" indent="-285750" algn="just">
              <a:buFontTx/>
              <a:buChar char="-"/>
            </a:pPr>
            <a:r>
              <a:rPr lang="en-US" dirty="0" smtClean="0"/>
              <a:t>Blocks amount </a:t>
            </a:r>
            <a:r>
              <a:rPr lang="en-US" dirty="0"/>
              <a:t>from </a:t>
            </a:r>
            <a:r>
              <a:rPr lang="en-US" dirty="0" smtClean="0"/>
              <a:t>available </a:t>
            </a:r>
            <a:r>
              <a:rPr lang="en-US" dirty="0"/>
              <a:t>deposits of the trading member with </a:t>
            </a:r>
            <a:r>
              <a:rPr lang="en-US" dirty="0" smtClean="0"/>
              <a:t>NSE</a:t>
            </a:r>
          </a:p>
          <a:p>
            <a:pPr marL="540000" indent="-285750" algn="just">
              <a:buFontTx/>
              <a:buChar char="-"/>
            </a:pPr>
            <a:r>
              <a:rPr lang="en-US" dirty="0" smtClean="0"/>
              <a:t>Pays </a:t>
            </a:r>
            <a:r>
              <a:rPr lang="en-US" dirty="0"/>
              <a:t>the investor in case </a:t>
            </a:r>
            <a:r>
              <a:rPr lang="en-US" dirty="0" smtClean="0"/>
              <a:t>trading </a:t>
            </a:r>
            <a:r>
              <a:rPr lang="en-US" dirty="0"/>
              <a:t>member decides not to file arbitration. </a:t>
            </a:r>
          </a:p>
          <a:p>
            <a:pPr algn="just"/>
            <a:endParaRPr lang="en-US" dirty="0"/>
          </a:p>
          <a:p>
            <a:pPr marL="285750" indent="-285750" algn="just">
              <a:buFont typeface="Wingdings" panose="05000000000000000000" pitchFamily="2" charset="2"/>
              <a:buChar char="Ø"/>
            </a:pPr>
            <a:r>
              <a:rPr lang="en-US" dirty="0" smtClean="0"/>
              <a:t>Trading Member decides </a:t>
            </a:r>
            <a:r>
              <a:rPr lang="en-US" dirty="0"/>
              <a:t>to file </a:t>
            </a:r>
            <a:r>
              <a:rPr lang="en-US" dirty="0" smtClean="0"/>
              <a:t>arbitration </a:t>
            </a:r>
            <a:r>
              <a:rPr lang="en-US" dirty="0" smtClean="0">
                <a:sym typeface="Wingdings" panose="05000000000000000000" pitchFamily="2" charset="2"/>
              </a:rPr>
              <a:t></a:t>
            </a:r>
          </a:p>
          <a:p>
            <a:pPr marL="285750" indent="-285750" algn="just">
              <a:buFont typeface="Wingdings" panose="05000000000000000000" pitchFamily="2" charset="2"/>
              <a:buChar char="Ø"/>
            </a:pPr>
            <a:endParaRPr lang="en-US" dirty="0" smtClean="0">
              <a:sym typeface="Wingdings" panose="05000000000000000000" pitchFamily="2" charset="2"/>
            </a:endParaRPr>
          </a:p>
          <a:p>
            <a:pPr marL="540000" indent="-285750" algn="just">
              <a:buFontTx/>
              <a:buChar char="-"/>
            </a:pPr>
            <a:r>
              <a:rPr lang="en-US" dirty="0" smtClean="0"/>
              <a:t>An interim </a:t>
            </a:r>
            <a:r>
              <a:rPr lang="en-US" dirty="0"/>
              <a:t>amount </a:t>
            </a:r>
            <a:r>
              <a:rPr lang="en-US" dirty="0" smtClean="0"/>
              <a:t>released </a:t>
            </a:r>
            <a:r>
              <a:rPr lang="en-US" dirty="0"/>
              <a:t>to </a:t>
            </a:r>
            <a:r>
              <a:rPr lang="en-US" dirty="0" smtClean="0"/>
              <a:t>investor </a:t>
            </a:r>
            <a:r>
              <a:rPr lang="en-US" dirty="0"/>
              <a:t>from the Investor Protection Fund (IPF</a:t>
            </a:r>
            <a:r>
              <a:rPr lang="en-US" dirty="0" smtClean="0"/>
              <a:t>).</a:t>
            </a:r>
          </a:p>
          <a:p>
            <a:pPr algn="just"/>
            <a:endParaRPr lang="en-US" dirty="0"/>
          </a:p>
          <a:p>
            <a:pPr marL="285750" indent="-285750" algn="just">
              <a:buFont typeface="Wingdings" panose="05000000000000000000" pitchFamily="2" charset="2"/>
              <a:buChar char="Ø"/>
            </a:pPr>
            <a:endParaRPr lang="en-IN" dirty="0"/>
          </a:p>
        </p:txBody>
      </p:sp>
      <p:sp>
        <p:nvSpPr>
          <p:cNvPr id="6" name="Title 1"/>
          <p:cNvSpPr txBox="1">
            <a:spLocks/>
          </p:cNvSpPr>
          <p:nvPr/>
        </p:nvSpPr>
        <p:spPr>
          <a:xfrm>
            <a:off x="184766"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Investor Grievance </a:t>
            </a:r>
            <a:r>
              <a:rPr kumimoji="0" lang="en-IN" sz="2800" b="1" i="0" u="none" strike="noStrike" kern="1200" cap="none" spc="0" normalizeH="0" baseline="0" noProof="0" dirty="0" smtClean="0">
                <a:ln>
                  <a:noFill/>
                </a:ln>
                <a:solidFill>
                  <a:schemeClr val="tx1"/>
                </a:solidFill>
                <a:effectLst/>
                <a:uLnTx/>
                <a:uFillTx/>
                <a:ea typeface="Calibri" pitchFamily="34" charset="0"/>
              </a:rPr>
              <a:t>Resolution Panel (IGRP)</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2800" b="1" dirty="0" smtClean="0">
                <a:ea typeface="Calibri" pitchFamily="34" charset="0"/>
              </a:rPr>
              <a:t>(NSE)</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32</a:t>
            </a:r>
            <a:endParaRPr lang="en-IN" sz="1000" b="1" strike="noStrike" spc="-1" dirty="0">
              <a:solidFill>
                <a:schemeClr val="bg1"/>
              </a:solidFill>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
        <p:nvSpPr>
          <p:cNvPr id="10" name="TextBox 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670085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5328" y="-58519"/>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a:t>
            </a:r>
            <a:r>
              <a:rPr kumimoji="0" lang="en-IN" sz="3200" b="1" i="0" u="none" strike="noStrike" kern="1200" cap="none" spc="0" normalizeH="0" baseline="0" noProof="0" dirty="0" smtClean="0">
                <a:ln>
                  <a:noFill/>
                </a:ln>
                <a:solidFill>
                  <a:schemeClr val="tx1"/>
                </a:solidFill>
                <a:effectLst/>
                <a:uLnTx/>
                <a:uFillTx/>
                <a:ea typeface="Calibri" pitchFamily="34" charset="0"/>
              </a:rPr>
              <a:t>Service Centres </a:t>
            </a:r>
            <a:r>
              <a:rPr kumimoji="0" lang="en-IN" sz="3200" b="1" i="0" u="none" strike="noStrike" kern="1200" cap="none" spc="0" normalizeH="0" noProof="0" dirty="0" smtClean="0">
                <a:ln>
                  <a:noFill/>
                </a:ln>
                <a:solidFill>
                  <a:schemeClr val="tx1"/>
                </a:solidFill>
                <a:effectLst/>
                <a:uLnTx/>
                <a:uFillTx/>
                <a:ea typeface="Calibri" pitchFamily="34" charset="0"/>
              </a:rPr>
              <a:t>(ISC) </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3200" b="1" baseline="0" dirty="0" smtClean="0">
                <a:ea typeface="Calibri" pitchFamily="34" charset="0"/>
              </a:rPr>
              <a:t>(NSE)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pSp>
        <p:nvGrpSpPr>
          <p:cNvPr id="10" name="Group 9"/>
          <p:cNvGrpSpPr/>
          <p:nvPr/>
        </p:nvGrpSpPr>
        <p:grpSpPr>
          <a:xfrm>
            <a:off x="-152400" y="1160350"/>
            <a:ext cx="6488598" cy="4976925"/>
            <a:chOff x="1263586" y="955615"/>
            <a:chExt cx="6488598" cy="5422015"/>
          </a:xfrm>
        </p:grpSpPr>
        <p:grpSp>
          <p:nvGrpSpPr>
            <p:cNvPr id="11" name="Group 10"/>
            <p:cNvGrpSpPr/>
            <p:nvPr/>
          </p:nvGrpSpPr>
          <p:grpSpPr>
            <a:xfrm>
              <a:off x="1263586" y="955615"/>
              <a:ext cx="6488598" cy="5422015"/>
              <a:chOff x="2097097" y="1196975"/>
              <a:chExt cx="5646739" cy="5422015"/>
            </a:xfrm>
          </p:grpSpPr>
          <p:sp>
            <p:nvSpPr>
              <p:cNvPr id="32" name="Freeform 17"/>
              <p:cNvSpPr>
                <a:spLocks/>
              </p:cNvSpPr>
              <p:nvPr/>
            </p:nvSpPr>
            <p:spPr bwMode="auto">
              <a:xfrm>
                <a:off x="2776548" y="1218315"/>
                <a:ext cx="4967288" cy="5400675"/>
              </a:xfrm>
              <a:custGeom>
                <a:avLst/>
                <a:gdLst>
                  <a:gd name="T0" fmla="*/ 176717218 w 3445"/>
                  <a:gd name="T1" fmla="*/ 2147483646 h 4003"/>
                  <a:gd name="T2" fmla="*/ 700632728 w 3445"/>
                  <a:gd name="T3" fmla="*/ 2147483646 h 4003"/>
                  <a:gd name="T4" fmla="*/ 407489200 w 3445"/>
                  <a:gd name="T5" fmla="*/ 2147483646 h 4003"/>
                  <a:gd name="T6" fmla="*/ 1118516465 w 3445"/>
                  <a:gd name="T7" fmla="*/ 1998605927 h 4003"/>
                  <a:gd name="T8" fmla="*/ 1704802079 w 3445"/>
                  <a:gd name="T9" fmla="*/ 1397931602 h 4003"/>
                  <a:gd name="T10" fmla="*/ 1692328347 w 3445"/>
                  <a:gd name="T11" fmla="*/ 973820089 h 4003"/>
                  <a:gd name="T12" fmla="*/ 1523926469 w 3445"/>
                  <a:gd name="T13" fmla="*/ 586112875 h 4003"/>
                  <a:gd name="T14" fmla="*/ 1367999766 w 3445"/>
                  <a:gd name="T15" fmla="*/ 107392888 h 4003"/>
                  <a:gd name="T16" fmla="*/ 2147483646 w 3445"/>
                  <a:gd name="T17" fmla="*/ 271212913 h 4003"/>
                  <a:gd name="T18" fmla="*/ 2147483646 w 3445"/>
                  <a:gd name="T19" fmla="*/ 396808626 h 4003"/>
                  <a:gd name="T20" fmla="*/ 2147483646 w 3445"/>
                  <a:gd name="T21" fmla="*/ 1068471539 h 4003"/>
                  <a:gd name="T22" fmla="*/ 2147483646 w 3445"/>
                  <a:gd name="T23" fmla="*/ 1221370139 h 4003"/>
                  <a:gd name="T24" fmla="*/ 2147483646 w 3445"/>
                  <a:gd name="T25" fmla="*/ 1598157277 h 4003"/>
                  <a:gd name="T26" fmla="*/ 2147483646 w 3445"/>
                  <a:gd name="T27" fmla="*/ 2147483646 h 4003"/>
                  <a:gd name="T28" fmla="*/ 2147483646 w 3445"/>
                  <a:gd name="T29" fmla="*/ 2147483646 h 4003"/>
                  <a:gd name="T30" fmla="*/ 2147483646 w 3445"/>
                  <a:gd name="T31" fmla="*/ 2147483646 h 4003"/>
                  <a:gd name="T32" fmla="*/ 2147483646 w 3445"/>
                  <a:gd name="T33" fmla="*/ 2147483646 h 4003"/>
                  <a:gd name="T34" fmla="*/ 2147483646 w 3445"/>
                  <a:gd name="T35" fmla="*/ 2147483646 h 4003"/>
                  <a:gd name="T36" fmla="*/ 2147483646 w 3445"/>
                  <a:gd name="T37" fmla="*/ 1820224452 h 4003"/>
                  <a:gd name="T38" fmla="*/ 2147483646 w 3445"/>
                  <a:gd name="T39" fmla="*/ 1998605927 h 4003"/>
                  <a:gd name="T40" fmla="*/ 2147483646 w 3445"/>
                  <a:gd name="T41" fmla="*/ 2147483646 h 4003"/>
                  <a:gd name="T42" fmla="*/ 2147483646 w 3445"/>
                  <a:gd name="T43" fmla="*/ 2147483646 h 4003"/>
                  <a:gd name="T44" fmla="*/ 2147483646 w 3445"/>
                  <a:gd name="T45" fmla="*/ 2147483646 h 4003"/>
                  <a:gd name="T46" fmla="*/ 2147483646 w 3445"/>
                  <a:gd name="T47" fmla="*/ 2147483646 h 4003"/>
                  <a:gd name="T48" fmla="*/ 2147483646 w 3445"/>
                  <a:gd name="T49" fmla="*/ 2147483646 h 4003"/>
                  <a:gd name="T50" fmla="*/ 2147483646 w 3445"/>
                  <a:gd name="T51" fmla="*/ 2147483646 h 4003"/>
                  <a:gd name="T52" fmla="*/ 2147483646 w 3445"/>
                  <a:gd name="T53" fmla="*/ 2147483646 h 4003"/>
                  <a:gd name="T54" fmla="*/ 2147483646 w 3445"/>
                  <a:gd name="T55" fmla="*/ 2147483646 h 4003"/>
                  <a:gd name="T56" fmla="*/ 2147483646 w 3445"/>
                  <a:gd name="T57" fmla="*/ 2147483646 h 4003"/>
                  <a:gd name="T58" fmla="*/ 2147483646 w 3445"/>
                  <a:gd name="T59" fmla="*/ 2147483646 h 4003"/>
                  <a:gd name="T60" fmla="*/ 2147483646 w 3445"/>
                  <a:gd name="T61" fmla="*/ 2147483646 h 4003"/>
                  <a:gd name="T62" fmla="*/ 2147483646 w 3445"/>
                  <a:gd name="T63" fmla="*/ 2147483646 h 4003"/>
                  <a:gd name="T64" fmla="*/ 2147483646 w 3445"/>
                  <a:gd name="T65" fmla="*/ 2147483646 h 4003"/>
                  <a:gd name="T66" fmla="*/ 2147483646 w 3445"/>
                  <a:gd name="T67" fmla="*/ 2147483646 h 4003"/>
                  <a:gd name="T68" fmla="*/ 2147483646 w 3445"/>
                  <a:gd name="T69" fmla="*/ 2147483646 h 4003"/>
                  <a:gd name="T70" fmla="*/ 2147483646 w 3445"/>
                  <a:gd name="T71" fmla="*/ 2147483646 h 4003"/>
                  <a:gd name="T72" fmla="*/ 2147483646 w 3445"/>
                  <a:gd name="T73" fmla="*/ 2147483646 h 4003"/>
                  <a:gd name="T74" fmla="*/ 2147483646 w 3445"/>
                  <a:gd name="T75" fmla="*/ 2147483646 h 4003"/>
                  <a:gd name="T76" fmla="*/ 2147483646 w 3445"/>
                  <a:gd name="T77" fmla="*/ 2147483646 h 4003"/>
                  <a:gd name="T78" fmla="*/ 2147483646 w 3445"/>
                  <a:gd name="T79" fmla="*/ 2147483646 h 4003"/>
                  <a:gd name="T80" fmla="*/ 2099817547 w 3445"/>
                  <a:gd name="T81" fmla="*/ 2147483646 h 4003"/>
                  <a:gd name="T82" fmla="*/ 1744303914 w 3445"/>
                  <a:gd name="T83" fmla="*/ 2147483646 h 4003"/>
                  <a:gd name="T84" fmla="*/ 1272365414 w 3445"/>
                  <a:gd name="T85" fmla="*/ 2147483646 h 4003"/>
                  <a:gd name="T86" fmla="*/ 1118516465 w 3445"/>
                  <a:gd name="T87" fmla="*/ 2147483646 h 4003"/>
                  <a:gd name="T88" fmla="*/ 1056146361 w 3445"/>
                  <a:gd name="T89" fmla="*/ 2147483646 h 4003"/>
                  <a:gd name="T90" fmla="*/ 1043671186 w 3445"/>
                  <a:gd name="T91" fmla="*/ 2147483646 h 4003"/>
                  <a:gd name="T92" fmla="*/ 966748154 w 3445"/>
                  <a:gd name="T93" fmla="*/ 2147483646 h 4003"/>
                  <a:gd name="T94" fmla="*/ 646577965 w 3445"/>
                  <a:gd name="T95" fmla="*/ 2147483646 h 4003"/>
                  <a:gd name="T96" fmla="*/ 228692786 w 3445"/>
                  <a:gd name="T97" fmla="*/ 2147483646 h 4003"/>
                  <a:gd name="T98" fmla="*/ 482334479 w 3445"/>
                  <a:gd name="T99" fmla="*/ 2147483646 h 4003"/>
                  <a:gd name="T100" fmla="*/ 62370104 w 3445"/>
                  <a:gd name="T101" fmla="*/ 2147483646 h 4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45" h="4003">
                    <a:moveTo>
                      <a:pt x="0" y="1739"/>
                    </a:moveTo>
                    <a:lnTo>
                      <a:pt x="19" y="1712"/>
                    </a:lnTo>
                    <a:lnTo>
                      <a:pt x="61" y="1706"/>
                    </a:lnTo>
                    <a:lnTo>
                      <a:pt x="85" y="1660"/>
                    </a:lnTo>
                    <a:lnTo>
                      <a:pt x="178" y="1680"/>
                    </a:lnTo>
                    <a:lnTo>
                      <a:pt x="281" y="1674"/>
                    </a:lnTo>
                    <a:lnTo>
                      <a:pt x="342" y="1667"/>
                    </a:lnTo>
                    <a:lnTo>
                      <a:pt x="337" y="1538"/>
                    </a:lnTo>
                    <a:lnTo>
                      <a:pt x="318" y="1492"/>
                    </a:lnTo>
                    <a:lnTo>
                      <a:pt x="269" y="1454"/>
                    </a:lnTo>
                    <a:lnTo>
                      <a:pt x="269" y="1363"/>
                    </a:lnTo>
                    <a:lnTo>
                      <a:pt x="196" y="1306"/>
                    </a:lnTo>
                    <a:lnTo>
                      <a:pt x="251" y="1240"/>
                    </a:lnTo>
                    <a:lnTo>
                      <a:pt x="318" y="1163"/>
                    </a:lnTo>
                    <a:lnTo>
                      <a:pt x="465" y="1195"/>
                    </a:lnTo>
                    <a:lnTo>
                      <a:pt x="538" y="1098"/>
                    </a:lnTo>
                    <a:lnTo>
                      <a:pt x="667" y="968"/>
                    </a:lnTo>
                    <a:lnTo>
                      <a:pt x="716" y="911"/>
                    </a:lnTo>
                    <a:lnTo>
                      <a:pt x="771" y="832"/>
                    </a:lnTo>
                    <a:lnTo>
                      <a:pt x="820" y="768"/>
                    </a:lnTo>
                    <a:lnTo>
                      <a:pt x="820" y="671"/>
                    </a:lnTo>
                    <a:lnTo>
                      <a:pt x="930" y="612"/>
                    </a:lnTo>
                    <a:lnTo>
                      <a:pt x="875" y="587"/>
                    </a:lnTo>
                    <a:lnTo>
                      <a:pt x="814" y="535"/>
                    </a:lnTo>
                    <a:lnTo>
                      <a:pt x="768" y="531"/>
                    </a:lnTo>
                    <a:lnTo>
                      <a:pt x="733" y="476"/>
                    </a:lnTo>
                    <a:lnTo>
                      <a:pt x="733" y="382"/>
                    </a:lnTo>
                    <a:lnTo>
                      <a:pt x="733" y="322"/>
                    </a:lnTo>
                    <a:lnTo>
                      <a:pt x="778" y="253"/>
                    </a:lnTo>
                    <a:lnTo>
                      <a:pt x="688" y="163"/>
                    </a:lnTo>
                    <a:lnTo>
                      <a:pt x="619" y="134"/>
                    </a:lnTo>
                    <a:lnTo>
                      <a:pt x="658" y="59"/>
                    </a:lnTo>
                    <a:lnTo>
                      <a:pt x="768" y="34"/>
                    </a:lnTo>
                    <a:lnTo>
                      <a:pt x="852" y="0"/>
                    </a:lnTo>
                    <a:lnTo>
                      <a:pt x="927" y="0"/>
                    </a:lnTo>
                    <a:lnTo>
                      <a:pt x="1090" y="149"/>
                    </a:lnTo>
                    <a:lnTo>
                      <a:pt x="1218" y="192"/>
                    </a:lnTo>
                    <a:lnTo>
                      <a:pt x="1180" y="203"/>
                    </a:lnTo>
                    <a:lnTo>
                      <a:pt x="1383" y="158"/>
                    </a:lnTo>
                    <a:lnTo>
                      <a:pt x="1473" y="218"/>
                    </a:lnTo>
                    <a:lnTo>
                      <a:pt x="1378" y="372"/>
                    </a:lnTo>
                    <a:lnTo>
                      <a:pt x="1321" y="471"/>
                    </a:lnTo>
                    <a:lnTo>
                      <a:pt x="1365" y="516"/>
                    </a:lnTo>
                    <a:lnTo>
                      <a:pt x="1370" y="587"/>
                    </a:lnTo>
                    <a:lnTo>
                      <a:pt x="1321" y="612"/>
                    </a:lnTo>
                    <a:lnTo>
                      <a:pt x="1297" y="594"/>
                    </a:lnTo>
                    <a:lnTo>
                      <a:pt x="1255" y="594"/>
                    </a:lnTo>
                    <a:lnTo>
                      <a:pt x="1304" y="671"/>
                    </a:lnTo>
                    <a:lnTo>
                      <a:pt x="1309" y="762"/>
                    </a:lnTo>
                    <a:lnTo>
                      <a:pt x="1346" y="762"/>
                    </a:lnTo>
                    <a:lnTo>
                      <a:pt x="1419" y="820"/>
                    </a:lnTo>
                    <a:lnTo>
                      <a:pt x="1493" y="878"/>
                    </a:lnTo>
                    <a:lnTo>
                      <a:pt x="1512" y="936"/>
                    </a:lnTo>
                    <a:lnTo>
                      <a:pt x="1475" y="1020"/>
                    </a:lnTo>
                    <a:lnTo>
                      <a:pt x="1450" y="1124"/>
                    </a:lnTo>
                    <a:lnTo>
                      <a:pt x="1578" y="1215"/>
                    </a:lnTo>
                    <a:lnTo>
                      <a:pt x="1725" y="1279"/>
                    </a:lnTo>
                    <a:lnTo>
                      <a:pt x="1823" y="1318"/>
                    </a:lnTo>
                    <a:lnTo>
                      <a:pt x="1909" y="1318"/>
                    </a:lnTo>
                    <a:lnTo>
                      <a:pt x="2056" y="1383"/>
                    </a:lnTo>
                    <a:lnTo>
                      <a:pt x="2178" y="1415"/>
                    </a:lnTo>
                    <a:lnTo>
                      <a:pt x="2356" y="1428"/>
                    </a:lnTo>
                    <a:lnTo>
                      <a:pt x="2398" y="1370"/>
                    </a:lnTo>
                    <a:lnTo>
                      <a:pt x="2381" y="1292"/>
                    </a:lnTo>
                    <a:lnTo>
                      <a:pt x="2442" y="1202"/>
                    </a:lnTo>
                    <a:lnTo>
                      <a:pt x="2460" y="1279"/>
                    </a:lnTo>
                    <a:lnTo>
                      <a:pt x="2454" y="1351"/>
                    </a:lnTo>
                    <a:lnTo>
                      <a:pt x="2521" y="1376"/>
                    </a:lnTo>
                    <a:lnTo>
                      <a:pt x="2655" y="1363"/>
                    </a:lnTo>
                    <a:lnTo>
                      <a:pt x="2851" y="1338"/>
                    </a:lnTo>
                    <a:lnTo>
                      <a:pt x="2833" y="1279"/>
                    </a:lnTo>
                    <a:lnTo>
                      <a:pt x="2797" y="1247"/>
                    </a:lnTo>
                    <a:lnTo>
                      <a:pt x="2919" y="1156"/>
                    </a:lnTo>
                    <a:lnTo>
                      <a:pt x="3029" y="1052"/>
                    </a:lnTo>
                    <a:lnTo>
                      <a:pt x="3103" y="988"/>
                    </a:lnTo>
                    <a:lnTo>
                      <a:pt x="3213" y="1000"/>
                    </a:lnTo>
                    <a:lnTo>
                      <a:pt x="3279" y="950"/>
                    </a:lnTo>
                    <a:lnTo>
                      <a:pt x="3316" y="1007"/>
                    </a:lnTo>
                    <a:lnTo>
                      <a:pt x="3323" y="1085"/>
                    </a:lnTo>
                    <a:lnTo>
                      <a:pt x="3426" y="1098"/>
                    </a:lnTo>
                    <a:lnTo>
                      <a:pt x="3445" y="1150"/>
                    </a:lnTo>
                    <a:lnTo>
                      <a:pt x="3440" y="1240"/>
                    </a:lnTo>
                    <a:lnTo>
                      <a:pt x="3365" y="1234"/>
                    </a:lnTo>
                    <a:lnTo>
                      <a:pt x="3232" y="1324"/>
                    </a:lnTo>
                    <a:lnTo>
                      <a:pt x="3213" y="1447"/>
                    </a:lnTo>
                    <a:lnTo>
                      <a:pt x="3157" y="1526"/>
                    </a:lnTo>
                    <a:lnTo>
                      <a:pt x="3145" y="1648"/>
                    </a:lnTo>
                    <a:lnTo>
                      <a:pt x="3134" y="1732"/>
                    </a:lnTo>
                    <a:lnTo>
                      <a:pt x="3017" y="1719"/>
                    </a:lnTo>
                    <a:lnTo>
                      <a:pt x="3041" y="1855"/>
                    </a:lnTo>
                    <a:lnTo>
                      <a:pt x="3010" y="1868"/>
                    </a:lnTo>
                    <a:lnTo>
                      <a:pt x="3029" y="1971"/>
                    </a:lnTo>
                    <a:lnTo>
                      <a:pt x="3005" y="1998"/>
                    </a:lnTo>
                    <a:lnTo>
                      <a:pt x="2949" y="1998"/>
                    </a:lnTo>
                    <a:lnTo>
                      <a:pt x="2888" y="1758"/>
                    </a:lnTo>
                    <a:lnTo>
                      <a:pt x="2851" y="1816"/>
                    </a:lnTo>
                    <a:lnTo>
                      <a:pt x="2846" y="1882"/>
                    </a:lnTo>
                    <a:lnTo>
                      <a:pt x="2809" y="1862"/>
                    </a:lnTo>
                    <a:lnTo>
                      <a:pt x="2753" y="1816"/>
                    </a:lnTo>
                    <a:lnTo>
                      <a:pt x="2778" y="1746"/>
                    </a:lnTo>
                    <a:lnTo>
                      <a:pt x="2827" y="1712"/>
                    </a:lnTo>
                    <a:lnTo>
                      <a:pt x="2863" y="1700"/>
                    </a:lnTo>
                    <a:lnTo>
                      <a:pt x="2937" y="1610"/>
                    </a:lnTo>
                    <a:lnTo>
                      <a:pt x="2882" y="1583"/>
                    </a:lnTo>
                    <a:lnTo>
                      <a:pt x="2814" y="1590"/>
                    </a:lnTo>
                    <a:lnTo>
                      <a:pt x="2735" y="1590"/>
                    </a:lnTo>
                    <a:lnTo>
                      <a:pt x="2650" y="1583"/>
                    </a:lnTo>
                    <a:lnTo>
                      <a:pt x="2582" y="1558"/>
                    </a:lnTo>
                    <a:lnTo>
                      <a:pt x="2601" y="1480"/>
                    </a:lnTo>
                    <a:lnTo>
                      <a:pt x="2570" y="1454"/>
                    </a:lnTo>
                    <a:lnTo>
                      <a:pt x="2557" y="1487"/>
                    </a:lnTo>
                    <a:lnTo>
                      <a:pt x="2496" y="1460"/>
                    </a:lnTo>
                    <a:lnTo>
                      <a:pt x="2491" y="1435"/>
                    </a:lnTo>
                    <a:lnTo>
                      <a:pt x="2454" y="1435"/>
                    </a:lnTo>
                    <a:lnTo>
                      <a:pt x="2423" y="1415"/>
                    </a:lnTo>
                    <a:lnTo>
                      <a:pt x="2405" y="1460"/>
                    </a:lnTo>
                    <a:lnTo>
                      <a:pt x="2381" y="1506"/>
                    </a:lnTo>
                    <a:lnTo>
                      <a:pt x="2423" y="1531"/>
                    </a:lnTo>
                    <a:lnTo>
                      <a:pt x="2466" y="1571"/>
                    </a:lnTo>
                    <a:lnTo>
                      <a:pt x="2496" y="1603"/>
                    </a:lnTo>
                    <a:lnTo>
                      <a:pt x="2435" y="1603"/>
                    </a:lnTo>
                    <a:lnTo>
                      <a:pt x="2411" y="1635"/>
                    </a:lnTo>
                    <a:lnTo>
                      <a:pt x="2393" y="1694"/>
                    </a:lnTo>
                    <a:lnTo>
                      <a:pt x="2472" y="1726"/>
                    </a:lnTo>
                    <a:lnTo>
                      <a:pt x="2466" y="1816"/>
                    </a:lnTo>
                    <a:lnTo>
                      <a:pt x="2503" y="1887"/>
                    </a:lnTo>
                    <a:lnTo>
                      <a:pt x="2540" y="2011"/>
                    </a:lnTo>
                    <a:lnTo>
                      <a:pt x="2533" y="2075"/>
                    </a:lnTo>
                    <a:lnTo>
                      <a:pt x="2533" y="2102"/>
                    </a:lnTo>
                    <a:lnTo>
                      <a:pt x="2466" y="2088"/>
                    </a:lnTo>
                    <a:lnTo>
                      <a:pt x="2423" y="2082"/>
                    </a:lnTo>
                    <a:lnTo>
                      <a:pt x="2362" y="2088"/>
                    </a:lnTo>
                    <a:lnTo>
                      <a:pt x="2264" y="2120"/>
                    </a:lnTo>
                    <a:lnTo>
                      <a:pt x="2264" y="2198"/>
                    </a:lnTo>
                    <a:lnTo>
                      <a:pt x="2252" y="2282"/>
                    </a:lnTo>
                    <a:lnTo>
                      <a:pt x="2185" y="2334"/>
                    </a:lnTo>
                    <a:lnTo>
                      <a:pt x="2117" y="2372"/>
                    </a:lnTo>
                    <a:lnTo>
                      <a:pt x="2043" y="2411"/>
                    </a:lnTo>
                    <a:lnTo>
                      <a:pt x="1982" y="2515"/>
                    </a:lnTo>
                    <a:lnTo>
                      <a:pt x="1928" y="2560"/>
                    </a:lnTo>
                    <a:lnTo>
                      <a:pt x="1818" y="2677"/>
                    </a:lnTo>
                    <a:lnTo>
                      <a:pt x="1701" y="2748"/>
                    </a:lnTo>
                    <a:lnTo>
                      <a:pt x="1707" y="2812"/>
                    </a:lnTo>
                    <a:lnTo>
                      <a:pt x="1597" y="2851"/>
                    </a:lnTo>
                    <a:lnTo>
                      <a:pt x="1554" y="2878"/>
                    </a:lnTo>
                    <a:lnTo>
                      <a:pt x="1517" y="2916"/>
                    </a:lnTo>
                    <a:lnTo>
                      <a:pt x="1450" y="2930"/>
                    </a:lnTo>
                    <a:lnTo>
                      <a:pt x="1407" y="3032"/>
                    </a:lnTo>
                    <a:lnTo>
                      <a:pt x="1414" y="3136"/>
                    </a:lnTo>
                    <a:lnTo>
                      <a:pt x="1432" y="3253"/>
                    </a:lnTo>
                    <a:lnTo>
                      <a:pt x="1419" y="3337"/>
                    </a:lnTo>
                    <a:lnTo>
                      <a:pt x="1370" y="3454"/>
                    </a:lnTo>
                    <a:lnTo>
                      <a:pt x="1365" y="3543"/>
                    </a:lnTo>
                    <a:lnTo>
                      <a:pt x="1365" y="3660"/>
                    </a:lnTo>
                    <a:lnTo>
                      <a:pt x="1365" y="3706"/>
                    </a:lnTo>
                    <a:lnTo>
                      <a:pt x="1316" y="3699"/>
                    </a:lnTo>
                    <a:lnTo>
                      <a:pt x="1273" y="3751"/>
                    </a:lnTo>
                    <a:lnTo>
                      <a:pt x="1255" y="3822"/>
                    </a:lnTo>
                    <a:lnTo>
                      <a:pt x="1273" y="3842"/>
                    </a:lnTo>
                    <a:lnTo>
                      <a:pt x="1224" y="3861"/>
                    </a:lnTo>
                    <a:lnTo>
                      <a:pt x="1150" y="3880"/>
                    </a:lnTo>
                    <a:lnTo>
                      <a:pt x="1138" y="3964"/>
                    </a:lnTo>
                    <a:lnTo>
                      <a:pt x="1077" y="3997"/>
                    </a:lnTo>
                    <a:lnTo>
                      <a:pt x="1010" y="4003"/>
                    </a:lnTo>
                    <a:lnTo>
                      <a:pt x="930" y="3919"/>
                    </a:lnTo>
                    <a:lnTo>
                      <a:pt x="893" y="3796"/>
                    </a:lnTo>
                    <a:lnTo>
                      <a:pt x="888" y="3679"/>
                    </a:lnTo>
                    <a:lnTo>
                      <a:pt x="839" y="3531"/>
                    </a:lnTo>
                    <a:lnTo>
                      <a:pt x="697" y="3188"/>
                    </a:lnTo>
                    <a:lnTo>
                      <a:pt x="667" y="3066"/>
                    </a:lnTo>
                    <a:lnTo>
                      <a:pt x="643" y="3014"/>
                    </a:lnTo>
                    <a:lnTo>
                      <a:pt x="612" y="2955"/>
                    </a:lnTo>
                    <a:lnTo>
                      <a:pt x="587" y="2890"/>
                    </a:lnTo>
                    <a:lnTo>
                      <a:pt x="569" y="2864"/>
                    </a:lnTo>
                    <a:lnTo>
                      <a:pt x="551" y="2735"/>
                    </a:lnTo>
                    <a:lnTo>
                      <a:pt x="538" y="2626"/>
                    </a:lnTo>
                    <a:lnTo>
                      <a:pt x="526" y="2547"/>
                    </a:lnTo>
                    <a:lnTo>
                      <a:pt x="526" y="2470"/>
                    </a:lnTo>
                    <a:lnTo>
                      <a:pt x="526" y="2379"/>
                    </a:lnTo>
                    <a:lnTo>
                      <a:pt x="508" y="2308"/>
                    </a:lnTo>
                    <a:lnTo>
                      <a:pt x="538" y="2191"/>
                    </a:lnTo>
                    <a:lnTo>
                      <a:pt x="508" y="2088"/>
                    </a:lnTo>
                    <a:lnTo>
                      <a:pt x="533" y="2068"/>
                    </a:lnTo>
                    <a:lnTo>
                      <a:pt x="502" y="2036"/>
                    </a:lnTo>
                    <a:lnTo>
                      <a:pt x="514" y="1998"/>
                    </a:lnTo>
                    <a:lnTo>
                      <a:pt x="545" y="1991"/>
                    </a:lnTo>
                    <a:lnTo>
                      <a:pt x="484" y="1971"/>
                    </a:lnTo>
                    <a:lnTo>
                      <a:pt x="465" y="2016"/>
                    </a:lnTo>
                    <a:lnTo>
                      <a:pt x="471" y="2082"/>
                    </a:lnTo>
                    <a:lnTo>
                      <a:pt x="440" y="2114"/>
                    </a:lnTo>
                    <a:lnTo>
                      <a:pt x="379" y="2152"/>
                    </a:lnTo>
                    <a:lnTo>
                      <a:pt x="311" y="2179"/>
                    </a:lnTo>
                    <a:lnTo>
                      <a:pt x="232" y="2152"/>
                    </a:lnTo>
                    <a:lnTo>
                      <a:pt x="122" y="2043"/>
                    </a:lnTo>
                    <a:lnTo>
                      <a:pt x="68" y="1926"/>
                    </a:lnTo>
                    <a:lnTo>
                      <a:pt x="110" y="1939"/>
                    </a:lnTo>
                    <a:lnTo>
                      <a:pt x="152" y="1939"/>
                    </a:lnTo>
                    <a:lnTo>
                      <a:pt x="201" y="1932"/>
                    </a:lnTo>
                    <a:lnTo>
                      <a:pt x="262" y="1842"/>
                    </a:lnTo>
                    <a:lnTo>
                      <a:pt x="232" y="1842"/>
                    </a:lnTo>
                    <a:lnTo>
                      <a:pt x="171" y="1868"/>
                    </a:lnTo>
                    <a:lnTo>
                      <a:pt x="134" y="1868"/>
                    </a:lnTo>
                    <a:lnTo>
                      <a:pt x="61" y="1823"/>
                    </a:lnTo>
                    <a:lnTo>
                      <a:pt x="30" y="1778"/>
                    </a:lnTo>
                    <a:lnTo>
                      <a:pt x="54" y="1732"/>
                    </a:lnTo>
                    <a:lnTo>
                      <a:pt x="12" y="1758"/>
                    </a:lnTo>
                    <a:lnTo>
                      <a:pt x="0" y="1739"/>
                    </a:lnTo>
                    <a:close/>
                  </a:path>
                </a:pathLst>
              </a:custGeom>
              <a:solidFill>
                <a:srgbClr val="00A0C6"/>
              </a:solidFill>
              <a:ln w="76200" cap="flat" cmpd="sng">
                <a:solidFill>
                  <a:schemeClr val="bg1"/>
                </a:solidFill>
                <a:prstDash val="solid"/>
                <a:round/>
                <a:headEnd type="none" w="med" len="med"/>
                <a:tailEnd type="none" w="med" len="med"/>
              </a:ln>
              <a:effectLst>
                <a:outerShdw dist="35921" dir="2700000" algn="ctr" rotWithShape="0">
                  <a:schemeClr val="bg2"/>
                </a:outerShdw>
              </a:effectLst>
            </p:spPr>
            <p:txBody>
              <a:bodyPr/>
              <a:lstStyle/>
              <a:p>
                <a:endParaRPr lang="en-GB" dirty="0">
                  <a:solidFill>
                    <a:srgbClr val="342A66"/>
                  </a:solidFill>
                  <a:latin typeface="IBM Plex Sans" panose="020B0503050000000000"/>
                </a:endParaRPr>
              </a:p>
            </p:txBody>
          </p:sp>
          <p:sp>
            <p:nvSpPr>
              <p:cNvPr id="33" name="Freeform 18"/>
              <p:cNvSpPr>
                <a:spLocks/>
              </p:cNvSpPr>
              <p:nvPr/>
            </p:nvSpPr>
            <p:spPr bwMode="auto">
              <a:xfrm>
                <a:off x="2771775" y="1196975"/>
                <a:ext cx="4967288" cy="5400675"/>
              </a:xfrm>
              <a:custGeom>
                <a:avLst/>
                <a:gdLst>
                  <a:gd name="T0" fmla="*/ 176717218 w 3445"/>
                  <a:gd name="T1" fmla="*/ 2147483646 h 4003"/>
                  <a:gd name="T2" fmla="*/ 700632728 w 3445"/>
                  <a:gd name="T3" fmla="*/ 2147483646 h 4003"/>
                  <a:gd name="T4" fmla="*/ 407489200 w 3445"/>
                  <a:gd name="T5" fmla="*/ 2147483646 h 4003"/>
                  <a:gd name="T6" fmla="*/ 1118516465 w 3445"/>
                  <a:gd name="T7" fmla="*/ 1998605927 h 4003"/>
                  <a:gd name="T8" fmla="*/ 1704802079 w 3445"/>
                  <a:gd name="T9" fmla="*/ 1397931602 h 4003"/>
                  <a:gd name="T10" fmla="*/ 1692328347 w 3445"/>
                  <a:gd name="T11" fmla="*/ 973820089 h 4003"/>
                  <a:gd name="T12" fmla="*/ 1523926469 w 3445"/>
                  <a:gd name="T13" fmla="*/ 586112875 h 4003"/>
                  <a:gd name="T14" fmla="*/ 1367999766 w 3445"/>
                  <a:gd name="T15" fmla="*/ 107392888 h 4003"/>
                  <a:gd name="T16" fmla="*/ 2147483646 w 3445"/>
                  <a:gd name="T17" fmla="*/ 271212913 h 4003"/>
                  <a:gd name="T18" fmla="*/ 2147483646 w 3445"/>
                  <a:gd name="T19" fmla="*/ 396808626 h 4003"/>
                  <a:gd name="T20" fmla="*/ 2147483646 w 3445"/>
                  <a:gd name="T21" fmla="*/ 1068471539 h 4003"/>
                  <a:gd name="T22" fmla="*/ 2147483646 w 3445"/>
                  <a:gd name="T23" fmla="*/ 1221370139 h 4003"/>
                  <a:gd name="T24" fmla="*/ 2147483646 w 3445"/>
                  <a:gd name="T25" fmla="*/ 1598157277 h 4003"/>
                  <a:gd name="T26" fmla="*/ 2147483646 w 3445"/>
                  <a:gd name="T27" fmla="*/ 2147483646 h 4003"/>
                  <a:gd name="T28" fmla="*/ 2147483646 w 3445"/>
                  <a:gd name="T29" fmla="*/ 2147483646 h 4003"/>
                  <a:gd name="T30" fmla="*/ 2147483646 w 3445"/>
                  <a:gd name="T31" fmla="*/ 2147483646 h 4003"/>
                  <a:gd name="T32" fmla="*/ 2147483646 w 3445"/>
                  <a:gd name="T33" fmla="*/ 2147483646 h 4003"/>
                  <a:gd name="T34" fmla="*/ 2147483646 w 3445"/>
                  <a:gd name="T35" fmla="*/ 2147483646 h 4003"/>
                  <a:gd name="T36" fmla="*/ 2147483646 w 3445"/>
                  <a:gd name="T37" fmla="*/ 1820224452 h 4003"/>
                  <a:gd name="T38" fmla="*/ 2147483646 w 3445"/>
                  <a:gd name="T39" fmla="*/ 1998605927 h 4003"/>
                  <a:gd name="T40" fmla="*/ 2147483646 w 3445"/>
                  <a:gd name="T41" fmla="*/ 2147483646 h 4003"/>
                  <a:gd name="T42" fmla="*/ 2147483646 w 3445"/>
                  <a:gd name="T43" fmla="*/ 2147483646 h 4003"/>
                  <a:gd name="T44" fmla="*/ 2147483646 w 3445"/>
                  <a:gd name="T45" fmla="*/ 2147483646 h 4003"/>
                  <a:gd name="T46" fmla="*/ 2147483646 w 3445"/>
                  <a:gd name="T47" fmla="*/ 2147483646 h 4003"/>
                  <a:gd name="T48" fmla="*/ 2147483646 w 3445"/>
                  <a:gd name="T49" fmla="*/ 2147483646 h 4003"/>
                  <a:gd name="T50" fmla="*/ 2147483646 w 3445"/>
                  <a:gd name="T51" fmla="*/ 2147483646 h 4003"/>
                  <a:gd name="T52" fmla="*/ 2147483646 w 3445"/>
                  <a:gd name="T53" fmla="*/ 2147483646 h 4003"/>
                  <a:gd name="T54" fmla="*/ 2147483646 w 3445"/>
                  <a:gd name="T55" fmla="*/ 2147483646 h 4003"/>
                  <a:gd name="T56" fmla="*/ 2147483646 w 3445"/>
                  <a:gd name="T57" fmla="*/ 2147483646 h 4003"/>
                  <a:gd name="T58" fmla="*/ 2147483646 w 3445"/>
                  <a:gd name="T59" fmla="*/ 2147483646 h 4003"/>
                  <a:gd name="T60" fmla="*/ 2147483646 w 3445"/>
                  <a:gd name="T61" fmla="*/ 2147483646 h 4003"/>
                  <a:gd name="T62" fmla="*/ 2147483646 w 3445"/>
                  <a:gd name="T63" fmla="*/ 2147483646 h 4003"/>
                  <a:gd name="T64" fmla="*/ 2147483646 w 3445"/>
                  <a:gd name="T65" fmla="*/ 2147483646 h 4003"/>
                  <a:gd name="T66" fmla="*/ 2147483646 w 3445"/>
                  <a:gd name="T67" fmla="*/ 2147483646 h 4003"/>
                  <a:gd name="T68" fmla="*/ 2147483646 w 3445"/>
                  <a:gd name="T69" fmla="*/ 2147483646 h 4003"/>
                  <a:gd name="T70" fmla="*/ 2147483646 w 3445"/>
                  <a:gd name="T71" fmla="*/ 2147483646 h 4003"/>
                  <a:gd name="T72" fmla="*/ 2147483646 w 3445"/>
                  <a:gd name="T73" fmla="*/ 2147483646 h 4003"/>
                  <a:gd name="T74" fmla="*/ 2147483646 w 3445"/>
                  <a:gd name="T75" fmla="*/ 2147483646 h 4003"/>
                  <a:gd name="T76" fmla="*/ 2147483646 w 3445"/>
                  <a:gd name="T77" fmla="*/ 2147483646 h 4003"/>
                  <a:gd name="T78" fmla="*/ 2147483646 w 3445"/>
                  <a:gd name="T79" fmla="*/ 2147483646 h 4003"/>
                  <a:gd name="T80" fmla="*/ 2099817547 w 3445"/>
                  <a:gd name="T81" fmla="*/ 2147483646 h 4003"/>
                  <a:gd name="T82" fmla="*/ 1744303914 w 3445"/>
                  <a:gd name="T83" fmla="*/ 2147483646 h 4003"/>
                  <a:gd name="T84" fmla="*/ 1272365414 w 3445"/>
                  <a:gd name="T85" fmla="*/ 2147483646 h 4003"/>
                  <a:gd name="T86" fmla="*/ 1118516465 w 3445"/>
                  <a:gd name="T87" fmla="*/ 2147483646 h 4003"/>
                  <a:gd name="T88" fmla="*/ 1056146361 w 3445"/>
                  <a:gd name="T89" fmla="*/ 2147483646 h 4003"/>
                  <a:gd name="T90" fmla="*/ 1043671186 w 3445"/>
                  <a:gd name="T91" fmla="*/ 2147483646 h 4003"/>
                  <a:gd name="T92" fmla="*/ 966748154 w 3445"/>
                  <a:gd name="T93" fmla="*/ 2147483646 h 4003"/>
                  <a:gd name="T94" fmla="*/ 646577965 w 3445"/>
                  <a:gd name="T95" fmla="*/ 2147483646 h 4003"/>
                  <a:gd name="T96" fmla="*/ 228692786 w 3445"/>
                  <a:gd name="T97" fmla="*/ 2147483646 h 4003"/>
                  <a:gd name="T98" fmla="*/ 482334479 w 3445"/>
                  <a:gd name="T99" fmla="*/ 2147483646 h 4003"/>
                  <a:gd name="T100" fmla="*/ 62370104 w 3445"/>
                  <a:gd name="T101" fmla="*/ 2147483646 h 400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45" h="4003">
                    <a:moveTo>
                      <a:pt x="0" y="1739"/>
                    </a:moveTo>
                    <a:lnTo>
                      <a:pt x="19" y="1712"/>
                    </a:lnTo>
                    <a:lnTo>
                      <a:pt x="61" y="1706"/>
                    </a:lnTo>
                    <a:lnTo>
                      <a:pt x="85" y="1660"/>
                    </a:lnTo>
                    <a:lnTo>
                      <a:pt x="178" y="1680"/>
                    </a:lnTo>
                    <a:lnTo>
                      <a:pt x="281" y="1674"/>
                    </a:lnTo>
                    <a:lnTo>
                      <a:pt x="342" y="1667"/>
                    </a:lnTo>
                    <a:lnTo>
                      <a:pt x="337" y="1538"/>
                    </a:lnTo>
                    <a:lnTo>
                      <a:pt x="318" y="1492"/>
                    </a:lnTo>
                    <a:lnTo>
                      <a:pt x="269" y="1454"/>
                    </a:lnTo>
                    <a:lnTo>
                      <a:pt x="269" y="1363"/>
                    </a:lnTo>
                    <a:lnTo>
                      <a:pt x="196" y="1306"/>
                    </a:lnTo>
                    <a:lnTo>
                      <a:pt x="251" y="1240"/>
                    </a:lnTo>
                    <a:lnTo>
                      <a:pt x="318" y="1163"/>
                    </a:lnTo>
                    <a:lnTo>
                      <a:pt x="465" y="1195"/>
                    </a:lnTo>
                    <a:lnTo>
                      <a:pt x="538" y="1098"/>
                    </a:lnTo>
                    <a:lnTo>
                      <a:pt x="667" y="968"/>
                    </a:lnTo>
                    <a:lnTo>
                      <a:pt x="716" y="911"/>
                    </a:lnTo>
                    <a:lnTo>
                      <a:pt x="771" y="832"/>
                    </a:lnTo>
                    <a:lnTo>
                      <a:pt x="820" y="768"/>
                    </a:lnTo>
                    <a:lnTo>
                      <a:pt x="820" y="671"/>
                    </a:lnTo>
                    <a:lnTo>
                      <a:pt x="930" y="612"/>
                    </a:lnTo>
                    <a:lnTo>
                      <a:pt x="875" y="587"/>
                    </a:lnTo>
                    <a:lnTo>
                      <a:pt x="814" y="535"/>
                    </a:lnTo>
                    <a:lnTo>
                      <a:pt x="768" y="531"/>
                    </a:lnTo>
                    <a:lnTo>
                      <a:pt x="733" y="476"/>
                    </a:lnTo>
                    <a:lnTo>
                      <a:pt x="733" y="382"/>
                    </a:lnTo>
                    <a:lnTo>
                      <a:pt x="733" y="322"/>
                    </a:lnTo>
                    <a:lnTo>
                      <a:pt x="778" y="253"/>
                    </a:lnTo>
                    <a:lnTo>
                      <a:pt x="688" y="163"/>
                    </a:lnTo>
                    <a:lnTo>
                      <a:pt x="619" y="134"/>
                    </a:lnTo>
                    <a:lnTo>
                      <a:pt x="658" y="59"/>
                    </a:lnTo>
                    <a:lnTo>
                      <a:pt x="768" y="34"/>
                    </a:lnTo>
                    <a:lnTo>
                      <a:pt x="852" y="0"/>
                    </a:lnTo>
                    <a:lnTo>
                      <a:pt x="927" y="0"/>
                    </a:lnTo>
                    <a:lnTo>
                      <a:pt x="1090" y="149"/>
                    </a:lnTo>
                    <a:lnTo>
                      <a:pt x="1218" y="192"/>
                    </a:lnTo>
                    <a:lnTo>
                      <a:pt x="1180" y="203"/>
                    </a:lnTo>
                    <a:lnTo>
                      <a:pt x="1383" y="158"/>
                    </a:lnTo>
                    <a:lnTo>
                      <a:pt x="1473" y="218"/>
                    </a:lnTo>
                    <a:lnTo>
                      <a:pt x="1378" y="372"/>
                    </a:lnTo>
                    <a:lnTo>
                      <a:pt x="1321" y="471"/>
                    </a:lnTo>
                    <a:lnTo>
                      <a:pt x="1365" y="516"/>
                    </a:lnTo>
                    <a:lnTo>
                      <a:pt x="1370" y="587"/>
                    </a:lnTo>
                    <a:lnTo>
                      <a:pt x="1321" y="612"/>
                    </a:lnTo>
                    <a:lnTo>
                      <a:pt x="1297" y="594"/>
                    </a:lnTo>
                    <a:lnTo>
                      <a:pt x="1255" y="594"/>
                    </a:lnTo>
                    <a:lnTo>
                      <a:pt x="1304" y="671"/>
                    </a:lnTo>
                    <a:lnTo>
                      <a:pt x="1309" y="762"/>
                    </a:lnTo>
                    <a:lnTo>
                      <a:pt x="1346" y="762"/>
                    </a:lnTo>
                    <a:lnTo>
                      <a:pt x="1419" y="820"/>
                    </a:lnTo>
                    <a:lnTo>
                      <a:pt x="1493" y="878"/>
                    </a:lnTo>
                    <a:lnTo>
                      <a:pt x="1512" y="936"/>
                    </a:lnTo>
                    <a:lnTo>
                      <a:pt x="1475" y="1020"/>
                    </a:lnTo>
                    <a:lnTo>
                      <a:pt x="1450" y="1124"/>
                    </a:lnTo>
                    <a:lnTo>
                      <a:pt x="1578" y="1215"/>
                    </a:lnTo>
                    <a:lnTo>
                      <a:pt x="1725" y="1279"/>
                    </a:lnTo>
                    <a:lnTo>
                      <a:pt x="1823" y="1318"/>
                    </a:lnTo>
                    <a:lnTo>
                      <a:pt x="1909" y="1318"/>
                    </a:lnTo>
                    <a:lnTo>
                      <a:pt x="2056" y="1383"/>
                    </a:lnTo>
                    <a:lnTo>
                      <a:pt x="2178" y="1415"/>
                    </a:lnTo>
                    <a:lnTo>
                      <a:pt x="2356" y="1428"/>
                    </a:lnTo>
                    <a:lnTo>
                      <a:pt x="2398" y="1370"/>
                    </a:lnTo>
                    <a:lnTo>
                      <a:pt x="2381" y="1292"/>
                    </a:lnTo>
                    <a:lnTo>
                      <a:pt x="2442" y="1202"/>
                    </a:lnTo>
                    <a:lnTo>
                      <a:pt x="2460" y="1279"/>
                    </a:lnTo>
                    <a:lnTo>
                      <a:pt x="2454" y="1351"/>
                    </a:lnTo>
                    <a:lnTo>
                      <a:pt x="2521" y="1376"/>
                    </a:lnTo>
                    <a:lnTo>
                      <a:pt x="2655" y="1363"/>
                    </a:lnTo>
                    <a:lnTo>
                      <a:pt x="2851" y="1338"/>
                    </a:lnTo>
                    <a:lnTo>
                      <a:pt x="2833" y="1279"/>
                    </a:lnTo>
                    <a:lnTo>
                      <a:pt x="2797" y="1247"/>
                    </a:lnTo>
                    <a:lnTo>
                      <a:pt x="2919" y="1156"/>
                    </a:lnTo>
                    <a:lnTo>
                      <a:pt x="3029" y="1052"/>
                    </a:lnTo>
                    <a:lnTo>
                      <a:pt x="3103" y="988"/>
                    </a:lnTo>
                    <a:lnTo>
                      <a:pt x="3213" y="1000"/>
                    </a:lnTo>
                    <a:lnTo>
                      <a:pt x="3279" y="950"/>
                    </a:lnTo>
                    <a:lnTo>
                      <a:pt x="3316" y="1007"/>
                    </a:lnTo>
                    <a:lnTo>
                      <a:pt x="3323" y="1085"/>
                    </a:lnTo>
                    <a:lnTo>
                      <a:pt x="3426" y="1098"/>
                    </a:lnTo>
                    <a:lnTo>
                      <a:pt x="3445" y="1150"/>
                    </a:lnTo>
                    <a:lnTo>
                      <a:pt x="3440" y="1240"/>
                    </a:lnTo>
                    <a:lnTo>
                      <a:pt x="3365" y="1234"/>
                    </a:lnTo>
                    <a:lnTo>
                      <a:pt x="3232" y="1324"/>
                    </a:lnTo>
                    <a:lnTo>
                      <a:pt x="3213" y="1447"/>
                    </a:lnTo>
                    <a:lnTo>
                      <a:pt x="3157" y="1526"/>
                    </a:lnTo>
                    <a:lnTo>
                      <a:pt x="3145" y="1648"/>
                    </a:lnTo>
                    <a:lnTo>
                      <a:pt x="3134" y="1732"/>
                    </a:lnTo>
                    <a:lnTo>
                      <a:pt x="3017" y="1719"/>
                    </a:lnTo>
                    <a:lnTo>
                      <a:pt x="3041" y="1855"/>
                    </a:lnTo>
                    <a:lnTo>
                      <a:pt x="3010" y="1868"/>
                    </a:lnTo>
                    <a:lnTo>
                      <a:pt x="3029" y="1971"/>
                    </a:lnTo>
                    <a:lnTo>
                      <a:pt x="3005" y="1998"/>
                    </a:lnTo>
                    <a:lnTo>
                      <a:pt x="2949" y="1998"/>
                    </a:lnTo>
                    <a:lnTo>
                      <a:pt x="2888" y="1758"/>
                    </a:lnTo>
                    <a:lnTo>
                      <a:pt x="2851" y="1816"/>
                    </a:lnTo>
                    <a:lnTo>
                      <a:pt x="2846" y="1882"/>
                    </a:lnTo>
                    <a:lnTo>
                      <a:pt x="2809" y="1862"/>
                    </a:lnTo>
                    <a:lnTo>
                      <a:pt x="2753" y="1816"/>
                    </a:lnTo>
                    <a:lnTo>
                      <a:pt x="2778" y="1746"/>
                    </a:lnTo>
                    <a:lnTo>
                      <a:pt x="2827" y="1712"/>
                    </a:lnTo>
                    <a:lnTo>
                      <a:pt x="2863" y="1700"/>
                    </a:lnTo>
                    <a:lnTo>
                      <a:pt x="2937" y="1610"/>
                    </a:lnTo>
                    <a:lnTo>
                      <a:pt x="2882" y="1583"/>
                    </a:lnTo>
                    <a:lnTo>
                      <a:pt x="2814" y="1590"/>
                    </a:lnTo>
                    <a:lnTo>
                      <a:pt x="2735" y="1590"/>
                    </a:lnTo>
                    <a:lnTo>
                      <a:pt x="2650" y="1583"/>
                    </a:lnTo>
                    <a:lnTo>
                      <a:pt x="2582" y="1558"/>
                    </a:lnTo>
                    <a:lnTo>
                      <a:pt x="2601" y="1480"/>
                    </a:lnTo>
                    <a:lnTo>
                      <a:pt x="2570" y="1454"/>
                    </a:lnTo>
                    <a:lnTo>
                      <a:pt x="2557" y="1487"/>
                    </a:lnTo>
                    <a:lnTo>
                      <a:pt x="2496" y="1460"/>
                    </a:lnTo>
                    <a:lnTo>
                      <a:pt x="2491" y="1435"/>
                    </a:lnTo>
                    <a:lnTo>
                      <a:pt x="2454" y="1435"/>
                    </a:lnTo>
                    <a:lnTo>
                      <a:pt x="2423" y="1415"/>
                    </a:lnTo>
                    <a:lnTo>
                      <a:pt x="2405" y="1460"/>
                    </a:lnTo>
                    <a:lnTo>
                      <a:pt x="2381" y="1506"/>
                    </a:lnTo>
                    <a:lnTo>
                      <a:pt x="2423" y="1531"/>
                    </a:lnTo>
                    <a:lnTo>
                      <a:pt x="2466" y="1571"/>
                    </a:lnTo>
                    <a:lnTo>
                      <a:pt x="2496" y="1603"/>
                    </a:lnTo>
                    <a:lnTo>
                      <a:pt x="2435" y="1603"/>
                    </a:lnTo>
                    <a:lnTo>
                      <a:pt x="2411" y="1635"/>
                    </a:lnTo>
                    <a:lnTo>
                      <a:pt x="2393" y="1694"/>
                    </a:lnTo>
                    <a:lnTo>
                      <a:pt x="2472" y="1726"/>
                    </a:lnTo>
                    <a:lnTo>
                      <a:pt x="2466" y="1816"/>
                    </a:lnTo>
                    <a:lnTo>
                      <a:pt x="2503" y="1887"/>
                    </a:lnTo>
                    <a:lnTo>
                      <a:pt x="2540" y="2011"/>
                    </a:lnTo>
                    <a:lnTo>
                      <a:pt x="2533" y="2075"/>
                    </a:lnTo>
                    <a:lnTo>
                      <a:pt x="2533" y="2102"/>
                    </a:lnTo>
                    <a:lnTo>
                      <a:pt x="2466" y="2088"/>
                    </a:lnTo>
                    <a:lnTo>
                      <a:pt x="2423" y="2082"/>
                    </a:lnTo>
                    <a:lnTo>
                      <a:pt x="2362" y="2088"/>
                    </a:lnTo>
                    <a:lnTo>
                      <a:pt x="2264" y="2120"/>
                    </a:lnTo>
                    <a:lnTo>
                      <a:pt x="2264" y="2198"/>
                    </a:lnTo>
                    <a:lnTo>
                      <a:pt x="2252" y="2282"/>
                    </a:lnTo>
                    <a:lnTo>
                      <a:pt x="2185" y="2334"/>
                    </a:lnTo>
                    <a:lnTo>
                      <a:pt x="2117" y="2372"/>
                    </a:lnTo>
                    <a:lnTo>
                      <a:pt x="2043" y="2411"/>
                    </a:lnTo>
                    <a:lnTo>
                      <a:pt x="1982" y="2515"/>
                    </a:lnTo>
                    <a:lnTo>
                      <a:pt x="1928" y="2560"/>
                    </a:lnTo>
                    <a:lnTo>
                      <a:pt x="1818" y="2677"/>
                    </a:lnTo>
                    <a:lnTo>
                      <a:pt x="1701" y="2748"/>
                    </a:lnTo>
                    <a:lnTo>
                      <a:pt x="1707" y="2812"/>
                    </a:lnTo>
                    <a:lnTo>
                      <a:pt x="1597" y="2851"/>
                    </a:lnTo>
                    <a:lnTo>
                      <a:pt x="1554" y="2878"/>
                    </a:lnTo>
                    <a:lnTo>
                      <a:pt x="1517" y="2916"/>
                    </a:lnTo>
                    <a:lnTo>
                      <a:pt x="1450" y="2930"/>
                    </a:lnTo>
                    <a:lnTo>
                      <a:pt x="1407" y="3032"/>
                    </a:lnTo>
                    <a:lnTo>
                      <a:pt x="1414" y="3136"/>
                    </a:lnTo>
                    <a:lnTo>
                      <a:pt x="1432" y="3253"/>
                    </a:lnTo>
                    <a:lnTo>
                      <a:pt x="1419" y="3337"/>
                    </a:lnTo>
                    <a:lnTo>
                      <a:pt x="1370" y="3454"/>
                    </a:lnTo>
                    <a:lnTo>
                      <a:pt x="1365" y="3543"/>
                    </a:lnTo>
                    <a:lnTo>
                      <a:pt x="1365" y="3660"/>
                    </a:lnTo>
                    <a:lnTo>
                      <a:pt x="1365" y="3706"/>
                    </a:lnTo>
                    <a:lnTo>
                      <a:pt x="1316" y="3699"/>
                    </a:lnTo>
                    <a:lnTo>
                      <a:pt x="1273" y="3751"/>
                    </a:lnTo>
                    <a:lnTo>
                      <a:pt x="1255" y="3822"/>
                    </a:lnTo>
                    <a:lnTo>
                      <a:pt x="1273" y="3842"/>
                    </a:lnTo>
                    <a:lnTo>
                      <a:pt x="1224" y="3861"/>
                    </a:lnTo>
                    <a:lnTo>
                      <a:pt x="1150" y="3880"/>
                    </a:lnTo>
                    <a:lnTo>
                      <a:pt x="1138" y="3964"/>
                    </a:lnTo>
                    <a:lnTo>
                      <a:pt x="1077" y="3997"/>
                    </a:lnTo>
                    <a:lnTo>
                      <a:pt x="1010" y="4003"/>
                    </a:lnTo>
                    <a:lnTo>
                      <a:pt x="930" y="3919"/>
                    </a:lnTo>
                    <a:lnTo>
                      <a:pt x="893" y="3796"/>
                    </a:lnTo>
                    <a:lnTo>
                      <a:pt x="888" y="3679"/>
                    </a:lnTo>
                    <a:lnTo>
                      <a:pt x="839" y="3531"/>
                    </a:lnTo>
                    <a:lnTo>
                      <a:pt x="697" y="3188"/>
                    </a:lnTo>
                    <a:lnTo>
                      <a:pt x="667" y="3066"/>
                    </a:lnTo>
                    <a:lnTo>
                      <a:pt x="643" y="3014"/>
                    </a:lnTo>
                    <a:lnTo>
                      <a:pt x="612" y="2955"/>
                    </a:lnTo>
                    <a:lnTo>
                      <a:pt x="587" y="2890"/>
                    </a:lnTo>
                    <a:lnTo>
                      <a:pt x="569" y="2864"/>
                    </a:lnTo>
                    <a:lnTo>
                      <a:pt x="551" y="2735"/>
                    </a:lnTo>
                    <a:lnTo>
                      <a:pt x="538" y="2626"/>
                    </a:lnTo>
                    <a:lnTo>
                      <a:pt x="526" y="2547"/>
                    </a:lnTo>
                    <a:lnTo>
                      <a:pt x="526" y="2470"/>
                    </a:lnTo>
                    <a:lnTo>
                      <a:pt x="526" y="2379"/>
                    </a:lnTo>
                    <a:lnTo>
                      <a:pt x="508" y="2308"/>
                    </a:lnTo>
                    <a:lnTo>
                      <a:pt x="538" y="2191"/>
                    </a:lnTo>
                    <a:lnTo>
                      <a:pt x="508" y="2088"/>
                    </a:lnTo>
                    <a:lnTo>
                      <a:pt x="533" y="2068"/>
                    </a:lnTo>
                    <a:lnTo>
                      <a:pt x="502" y="2036"/>
                    </a:lnTo>
                    <a:lnTo>
                      <a:pt x="514" y="1998"/>
                    </a:lnTo>
                    <a:lnTo>
                      <a:pt x="545" y="1991"/>
                    </a:lnTo>
                    <a:lnTo>
                      <a:pt x="484" y="1971"/>
                    </a:lnTo>
                    <a:lnTo>
                      <a:pt x="465" y="2016"/>
                    </a:lnTo>
                    <a:lnTo>
                      <a:pt x="471" y="2082"/>
                    </a:lnTo>
                    <a:lnTo>
                      <a:pt x="440" y="2114"/>
                    </a:lnTo>
                    <a:lnTo>
                      <a:pt x="379" y="2152"/>
                    </a:lnTo>
                    <a:lnTo>
                      <a:pt x="311" y="2179"/>
                    </a:lnTo>
                    <a:lnTo>
                      <a:pt x="232" y="2152"/>
                    </a:lnTo>
                    <a:lnTo>
                      <a:pt x="122" y="2043"/>
                    </a:lnTo>
                    <a:lnTo>
                      <a:pt x="68" y="1926"/>
                    </a:lnTo>
                    <a:lnTo>
                      <a:pt x="110" y="1939"/>
                    </a:lnTo>
                    <a:lnTo>
                      <a:pt x="152" y="1939"/>
                    </a:lnTo>
                    <a:lnTo>
                      <a:pt x="201" y="1932"/>
                    </a:lnTo>
                    <a:lnTo>
                      <a:pt x="262" y="1842"/>
                    </a:lnTo>
                    <a:lnTo>
                      <a:pt x="232" y="1842"/>
                    </a:lnTo>
                    <a:lnTo>
                      <a:pt x="171" y="1868"/>
                    </a:lnTo>
                    <a:lnTo>
                      <a:pt x="134" y="1868"/>
                    </a:lnTo>
                    <a:lnTo>
                      <a:pt x="61" y="1823"/>
                    </a:lnTo>
                    <a:lnTo>
                      <a:pt x="30" y="1778"/>
                    </a:lnTo>
                    <a:lnTo>
                      <a:pt x="54" y="1732"/>
                    </a:lnTo>
                    <a:lnTo>
                      <a:pt x="12" y="1758"/>
                    </a:lnTo>
                    <a:lnTo>
                      <a:pt x="0" y="1739"/>
                    </a:lnTo>
                    <a:close/>
                  </a:path>
                </a:pathLst>
              </a:custGeom>
              <a:noFill/>
              <a:ln w="28575"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solidFill>
                    <a:srgbClr val="342A66"/>
                  </a:solidFill>
                  <a:latin typeface="IBM Plex Sans" panose="020B0503050000000000"/>
                </a:endParaRPr>
              </a:p>
            </p:txBody>
          </p:sp>
          <p:sp>
            <p:nvSpPr>
              <p:cNvPr id="34" name="Rectangle 12"/>
              <p:cNvSpPr>
                <a:spLocks noChangeArrowheads="1"/>
              </p:cNvSpPr>
              <p:nvPr/>
            </p:nvSpPr>
            <p:spPr bwMode="auto">
              <a:xfrm>
                <a:off x="5653280" y="3722444"/>
                <a:ext cx="1368425"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Kolkata</a:t>
                </a:r>
              </a:p>
            </p:txBody>
          </p:sp>
          <p:sp>
            <p:nvSpPr>
              <p:cNvPr id="35" name="Rectangle 13"/>
              <p:cNvSpPr>
                <a:spLocks noChangeArrowheads="1"/>
              </p:cNvSpPr>
              <p:nvPr/>
            </p:nvSpPr>
            <p:spPr bwMode="auto">
              <a:xfrm>
                <a:off x="4037140" y="5458862"/>
                <a:ext cx="1597934" cy="28247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Chennai</a:t>
                </a:r>
              </a:p>
            </p:txBody>
          </p:sp>
          <p:sp>
            <p:nvSpPr>
              <p:cNvPr id="36" name="Rectangle 14"/>
              <p:cNvSpPr>
                <a:spLocks noChangeArrowheads="1"/>
              </p:cNvSpPr>
              <p:nvPr/>
            </p:nvSpPr>
            <p:spPr bwMode="auto">
              <a:xfrm>
                <a:off x="3555897" y="3893499"/>
                <a:ext cx="1023258" cy="2753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WRO</a:t>
                </a:r>
              </a:p>
            </p:txBody>
          </p:sp>
          <p:sp>
            <p:nvSpPr>
              <p:cNvPr id="37" name="Rectangle 14"/>
              <p:cNvSpPr>
                <a:spLocks noChangeArrowheads="1"/>
              </p:cNvSpPr>
              <p:nvPr/>
            </p:nvSpPr>
            <p:spPr bwMode="auto">
              <a:xfrm>
                <a:off x="3576035" y="2495767"/>
                <a:ext cx="1362075"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Delhi</a:t>
                </a:r>
              </a:p>
            </p:txBody>
          </p:sp>
          <p:sp>
            <p:nvSpPr>
              <p:cNvPr id="38" name="Rectangle 14"/>
              <p:cNvSpPr>
                <a:spLocks noChangeArrowheads="1"/>
              </p:cNvSpPr>
              <p:nvPr/>
            </p:nvSpPr>
            <p:spPr bwMode="auto">
              <a:xfrm>
                <a:off x="2916820" y="3335995"/>
                <a:ext cx="1271170" cy="2545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Ahmedabad</a:t>
                </a:r>
              </a:p>
            </p:txBody>
          </p:sp>
          <p:sp>
            <p:nvSpPr>
              <p:cNvPr id="39" name="Rectangle 13"/>
              <p:cNvSpPr>
                <a:spLocks noChangeArrowheads="1"/>
              </p:cNvSpPr>
              <p:nvPr/>
            </p:nvSpPr>
            <p:spPr bwMode="auto">
              <a:xfrm>
                <a:off x="3245380" y="4958018"/>
                <a:ext cx="1416050" cy="27225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Bangalore</a:t>
                </a:r>
              </a:p>
            </p:txBody>
          </p:sp>
          <p:sp>
            <p:nvSpPr>
              <p:cNvPr id="40" name="Rectangle 13"/>
              <p:cNvSpPr>
                <a:spLocks noChangeArrowheads="1"/>
              </p:cNvSpPr>
              <p:nvPr/>
            </p:nvSpPr>
            <p:spPr bwMode="auto">
              <a:xfrm>
                <a:off x="4419713" y="4391172"/>
                <a:ext cx="1416050" cy="27225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Hyderabad</a:t>
                </a:r>
              </a:p>
            </p:txBody>
          </p:sp>
          <p:sp>
            <p:nvSpPr>
              <p:cNvPr id="41" name="Rectangle 12"/>
              <p:cNvSpPr>
                <a:spLocks noChangeArrowheads="1"/>
              </p:cNvSpPr>
              <p:nvPr/>
            </p:nvSpPr>
            <p:spPr bwMode="auto">
              <a:xfrm>
                <a:off x="2733374" y="2688154"/>
                <a:ext cx="1368425"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Jaipur</a:t>
                </a:r>
              </a:p>
            </p:txBody>
          </p:sp>
          <p:sp>
            <p:nvSpPr>
              <p:cNvPr id="42" name="Rectangle 41"/>
              <p:cNvSpPr>
                <a:spLocks noChangeArrowheads="1"/>
              </p:cNvSpPr>
              <p:nvPr/>
            </p:nvSpPr>
            <p:spPr bwMode="auto">
              <a:xfrm>
                <a:off x="4083085" y="3619548"/>
                <a:ext cx="1007382" cy="28592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Indore</a:t>
                </a:r>
              </a:p>
            </p:txBody>
          </p:sp>
          <p:sp>
            <p:nvSpPr>
              <p:cNvPr id="43" name="Rectangle 14"/>
              <p:cNvSpPr>
                <a:spLocks noChangeArrowheads="1"/>
              </p:cNvSpPr>
              <p:nvPr/>
            </p:nvSpPr>
            <p:spPr bwMode="auto">
              <a:xfrm>
                <a:off x="5063675" y="2780924"/>
                <a:ext cx="999441" cy="2400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Lucknow</a:t>
                </a:r>
              </a:p>
            </p:txBody>
          </p:sp>
          <p:sp>
            <p:nvSpPr>
              <p:cNvPr id="44" name="Rectangle 14"/>
              <p:cNvSpPr>
                <a:spLocks noChangeArrowheads="1"/>
              </p:cNvSpPr>
              <p:nvPr/>
            </p:nvSpPr>
            <p:spPr bwMode="auto">
              <a:xfrm>
                <a:off x="4067526" y="2963739"/>
                <a:ext cx="936398" cy="240868"/>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Kanpur</a:t>
                </a:r>
              </a:p>
            </p:txBody>
          </p:sp>
          <p:sp>
            <p:nvSpPr>
              <p:cNvPr id="45" name="Rectangle 12"/>
              <p:cNvSpPr>
                <a:spLocks noChangeArrowheads="1"/>
              </p:cNvSpPr>
              <p:nvPr/>
            </p:nvSpPr>
            <p:spPr bwMode="auto">
              <a:xfrm>
                <a:off x="4908602" y="3601972"/>
                <a:ext cx="986288" cy="24094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Patna</a:t>
                </a:r>
              </a:p>
            </p:txBody>
          </p:sp>
          <p:sp>
            <p:nvSpPr>
              <p:cNvPr id="46" name="Rectangle 14"/>
              <p:cNvSpPr>
                <a:spLocks noChangeArrowheads="1"/>
              </p:cNvSpPr>
              <p:nvPr/>
            </p:nvSpPr>
            <p:spPr bwMode="auto">
              <a:xfrm>
                <a:off x="3361745" y="4432631"/>
                <a:ext cx="1023258" cy="2753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Pune</a:t>
                </a:r>
              </a:p>
            </p:txBody>
          </p:sp>
          <p:sp>
            <p:nvSpPr>
              <p:cNvPr id="47" name="Rectangle 14"/>
              <p:cNvSpPr>
                <a:spLocks noChangeArrowheads="1"/>
              </p:cNvSpPr>
              <p:nvPr/>
            </p:nvSpPr>
            <p:spPr bwMode="auto">
              <a:xfrm>
                <a:off x="2097097" y="3625420"/>
                <a:ext cx="1358900" cy="32017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Vadodara</a:t>
                </a:r>
              </a:p>
            </p:txBody>
          </p:sp>
          <p:sp>
            <p:nvSpPr>
              <p:cNvPr id="48" name="Flowchart: Connector 47"/>
              <p:cNvSpPr/>
              <p:nvPr/>
            </p:nvSpPr>
            <p:spPr>
              <a:xfrm>
                <a:off x="4705074" y="4663428"/>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49" name="Flowchart: Connector 48"/>
              <p:cNvSpPr/>
              <p:nvPr/>
            </p:nvSpPr>
            <p:spPr>
              <a:xfrm>
                <a:off x="5267753" y="3463943"/>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sz="1600" b="1" dirty="0">
                  <a:solidFill>
                    <a:srgbClr val="342A66"/>
                  </a:solidFill>
                  <a:latin typeface="IBM Plex Sans" panose="020B0503050000000000"/>
                </a:endParaRPr>
              </a:p>
            </p:txBody>
          </p:sp>
          <p:sp>
            <p:nvSpPr>
              <p:cNvPr id="50" name="Flowchart: Connector 49"/>
              <p:cNvSpPr/>
              <p:nvPr/>
            </p:nvSpPr>
            <p:spPr>
              <a:xfrm>
                <a:off x="3653568" y="4034967"/>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1" name="Flowchart: Connector 50"/>
              <p:cNvSpPr/>
              <p:nvPr/>
            </p:nvSpPr>
            <p:spPr>
              <a:xfrm>
                <a:off x="4495122" y="5306999"/>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2" name="Flowchart: Connector 51"/>
              <p:cNvSpPr/>
              <p:nvPr/>
            </p:nvSpPr>
            <p:spPr>
              <a:xfrm>
                <a:off x="3966745" y="5183730"/>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3" name="Rectangle 52"/>
              <p:cNvSpPr/>
              <p:nvPr/>
            </p:nvSpPr>
            <p:spPr>
              <a:xfrm>
                <a:off x="3145214" y="3905468"/>
                <a:ext cx="510857" cy="461665"/>
              </a:xfrm>
              <a:prstGeom prst="rect">
                <a:avLst/>
              </a:prstGeom>
            </p:spPr>
            <p:txBody>
              <a:bodyPr wrap="none">
                <a:spAutoFit/>
              </a:bodyPr>
              <a:lstStyle/>
              <a:p>
                <a:pPr algn="ctr">
                  <a:spcBef>
                    <a:spcPct val="0"/>
                  </a:spcBef>
                  <a:buFontTx/>
                  <a:buNone/>
                </a:pPr>
                <a:r>
                  <a:rPr lang="en-US" altLang="en-US" sz="2400" b="1" dirty="0">
                    <a:solidFill>
                      <a:srgbClr val="342A66"/>
                    </a:solidFill>
                    <a:latin typeface="IBM Plex Sans" panose="020B0503050000000000"/>
                  </a:rPr>
                  <a:t>HO</a:t>
                </a:r>
              </a:p>
            </p:txBody>
          </p:sp>
          <p:sp>
            <p:nvSpPr>
              <p:cNvPr id="54" name="Flowchart: Connector 53"/>
              <p:cNvSpPr/>
              <p:nvPr/>
            </p:nvSpPr>
            <p:spPr>
              <a:xfrm>
                <a:off x="3584289" y="2918796"/>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5" name="Flowchart: Connector 54"/>
              <p:cNvSpPr/>
              <p:nvPr/>
            </p:nvSpPr>
            <p:spPr>
              <a:xfrm>
                <a:off x="5986916" y="3634711"/>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6" name="Flowchart: Connector 55"/>
              <p:cNvSpPr/>
              <p:nvPr/>
            </p:nvSpPr>
            <p:spPr>
              <a:xfrm>
                <a:off x="3720296" y="4281174"/>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7" name="Flowchart: Connector 56"/>
              <p:cNvSpPr/>
              <p:nvPr/>
            </p:nvSpPr>
            <p:spPr>
              <a:xfrm>
                <a:off x="5051539" y="3071196"/>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8" name="Flowchart: Connector 57"/>
              <p:cNvSpPr/>
              <p:nvPr/>
            </p:nvSpPr>
            <p:spPr>
              <a:xfrm>
                <a:off x="4067526" y="2774332"/>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59" name="Flowchart: Connector 58"/>
              <p:cNvSpPr/>
              <p:nvPr/>
            </p:nvSpPr>
            <p:spPr>
              <a:xfrm>
                <a:off x="4786802" y="3178319"/>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60" name="Flowchart: Connector 59"/>
              <p:cNvSpPr/>
              <p:nvPr/>
            </p:nvSpPr>
            <p:spPr>
              <a:xfrm>
                <a:off x="3247788" y="3681169"/>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61" name="Flowchart: Connector 60"/>
              <p:cNvSpPr/>
              <p:nvPr/>
            </p:nvSpPr>
            <p:spPr>
              <a:xfrm>
                <a:off x="3573993" y="3554819"/>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62" name="Flowchart: Connector 61"/>
              <p:cNvSpPr/>
              <p:nvPr/>
            </p:nvSpPr>
            <p:spPr>
              <a:xfrm>
                <a:off x="4308803" y="3538541"/>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63" name="Flowchart: Connector 62"/>
              <p:cNvSpPr/>
              <p:nvPr/>
            </p:nvSpPr>
            <p:spPr>
              <a:xfrm>
                <a:off x="3574201" y="4018142"/>
                <a:ext cx="152400"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grpSp>
        <p:sp>
          <p:nvSpPr>
            <p:cNvPr id="12" name="Flowchart: Connector 11"/>
            <p:cNvSpPr/>
            <p:nvPr/>
          </p:nvSpPr>
          <p:spPr>
            <a:xfrm>
              <a:off x="3440221" y="1462968"/>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3" name="Flowchart: Connector 12"/>
            <p:cNvSpPr/>
            <p:nvPr/>
          </p:nvSpPr>
          <p:spPr>
            <a:xfrm>
              <a:off x="3458100" y="2046786"/>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4" name="Rectangle 14"/>
            <p:cNvSpPr>
              <a:spLocks noChangeArrowheads="1"/>
            </p:cNvSpPr>
            <p:nvPr/>
          </p:nvSpPr>
          <p:spPr bwMode="auto">
            <a:xfrm>
              <a:off x="3251612" y="1398097"/>
              <a:ext cx="1565144"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Jammu</a:t>
              </a:r>
            </a:p>
          </p:txBody>
        </p:sp>
        <p:sp>
          <p:nvSpPr>
            <p:cNvPr id="15" name="Rectangle 14"/>
            <p:cNvSpPr>
              <a:spLocks noChangeArrowheads="1"/>
            </p:cNvSpPr>
            <p:nvPr/>
          </p:nvSpPr>
          <p:spPr bwMode="auto">
            <a:xfrm>
              <a:off x="2063552" y="1961947"/>
              <a:ext cx="1565144"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Chandigarh</a:t>
              </a:r>
            </a:p>
          </p:txBody>
        </p:sp>
        <p:sp>
          <p:nvSpPr>
            <p:cNvPr id="16" name="Flowchart: Connector 15"/>
            <p:cNvSpPr/>
            <p:nvPr/>
          </p:nvSpPr>
          <p:spPr>
            <a:xfrm>
              <a:off x="3040560" y="4564384"/>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7" name="Flowchart: Connector 16"/>
            <p:cNvSpPr/>
            <p:nvPr/>
          </p:nvSpPr>
          <p:spPr>
            <a:xfrm>
              <a:off x="7009387" y="2704652"/>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8" name="Flowchart: Connector 17"/>
            <p:cNvSpPr/>
            <p:nvPr/>
          </p:nvSpPr>
          <p:spPr>
            <a:xfrm>
              <a:off x="5384521" y="3943776"/>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19" name="Flowchart: Connector 18"/>
            <p:cNvSpPr/>
            <p:nvPr/>
          </p:nvSpPr>
          <p:spPr>
            <a:xfrm>
              <a:off x="4050112" y="2197202"/>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20" name="Rectangle 14"/>
            <p:cNvSpPr>
              <a:spLocks noChangeArrowheads="1"/>
            </p:cNvSpPr>
            <p:nvPr/>
          </p:nvSpPr>
          <p:spPr bwMode="auto">
            <a:xfrm>
              <a:off x="3962654" y="2146987"/>
              <a:ext cx="1565144"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Dehradun</a:t>
              </a:r>
            </a:p>
          </p:txBody>
        </p:sp>
        <p:sp>
          <p:nvSpPr>
            <p:cNvPr id="21" name="Rectangle 14"/>
            <p:cNvSpPr>
              <a:spLocks noChangeArrowheads="1"/>
            </p:cNvSpPr>
            <p:nvPr/>
          </p:nvSpPr>
          <p:spPr bwMode="auto">
            <a:xfrm>
              <a:off x="6462928" y="2447237"/>
              <a:ext cx="1148445" cy="240054"/>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Guwahati</a:t>
              </a:r>
            </a:p>
          </p:txBody>
        </p:sp>
        <p:sp>
          <p:nvSpPr>
            <p:cNvPr id="22" name="Rectangle 12"/>
            <p:cNvSpPr>
              <a:spLocks noChangeArrowheads="1"/>
            </p:cNvSpPr>
            <p:nvPr/>
          </p:nvSpPr>
          <p:spPr bwMode="auto">
            <a:xfrm>
              <a:off x="5527798" y="3835685"/>
              <a:ext cx="1572440"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Bhubaneshwar</a:t>
              </a:r>
            </a:p>
          </p:txBody>
        </p:sp>
        <p:sp>
          <p:nvSpPr>
            <p:cNvPr id="23" name="Flowchart: Connector 22"/>
            <p:cNvSpPr/>
            <p:nvPr/>
          </p:nvSpPr>
          <p:spPr>
            <a:xfrm>
              <a:off x="5322636" y="3704230"/>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24" name="Rectangle 12"/>
            <p:cNvSpPr>
              <a:spLocks noChangeArrowheads="1"/>
            </p:cNvSpPr>
            <p:nvPr/>
          </p:nvSpPr>
          <p:spPr bwMode="auto">
            <a:xfrm>
              <a:off x="4168981" y="3610195"/>
              <a:ext cx="1572440"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Ranchi</a:t>
              </a:r>
            </a:p>
          </p:txBody>
        </p:sp>
        <p:sp>
          <p:nvSpPr>
            <p:cNvPr id="25" name="Flowchart: Connector 24"/>
            <p:cNvSpPr/>
            <p:nvPr/>
          </p:nvSpPr>
          <p:spPr>
            <a:xfrm>
              <a:off x="4528110" y="3921111"/>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26" name="Rectangle 12"/>
            <p:cNvSpPr>
              <a:spLocks noChangeArrowheads="1"/>
            </p:cNvSpPr>
            <p:nvPr/>
          </p:nvSpPr>
          <p:spPr bwMode="auto">
            <a:xfrm>
              <a:off x="3386590" y="3813250"/>
              <a:ext cx="1572440"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Raipur</a:t>
              </a:r>
            </a:p>
          </p:txBody>
        </p:sp>
        <p:sp>
          <p:nvSpPr>
            <p:cNvPr id="27" name="Flowchart: Connector 26"/>
            <p:cNvSpPr/>
            <p:nvPr/>
          </p:nvSpPr>
          <p:spPr>
            <a:xfrm>
              <a:off x="3602962" y="5853169"/>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28" name="Rectangle 12"/>
            <p:cNvSpPr>
              <a:spLocks noChangeArrowheads="1"/>
            </p:cNvSpPr>
            <p:nvPr/>
          </p:nvSpPr>
          <p:spPr bwMode="auto">
            <a:xfrm>
              <a:off x="3411975" y="5788404"/>
              <a:ext cx="1572440" cy="31252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Cochin</a:t>
              </a:r>
            </a:p>
          </p:txBody>
        </p:sp>
        <p:sp>
          <p:nvSpPr>
            <p:cNvPr id="29" name="Rectangle 14"/>
            <p:cNvSpPr>
              <a:spLocks noChangeArrowheads="1"/>
            </p:cNvSpPr>
            <p:nvPr/>
          </p:nvSpPr>
          <p:spPr bwMode="auto">
            <a:xfrm>
              <a:off x="2109030" y="4469091"/>
              <a:ext cx="1175813" cy="2753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Panaji</a:t>
              </a:r>
            </a:p>
          </p:txBody>
        </p:sp>
        <p:sp>
          <p:nvSpPr>
            <p:cNvPr id="30" name="Flowchart: Connector 29"/>
            <p:cNvSpPr/>
            <p:nvPr/>
          </p:nvSpPr>
          <p:spPr>
            <a:xfrm>
              <a:off x="3701474" y="1908092"/>
              <a:ext cx="175121" cy="14993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IN" dirty="0">
                <a:solidFill>
                  <a:srgbClr val="342A66"/>
                </a:solidFill>
                <a:latin typeface="IBM Plex Sans" panose="020B0503050000000000"/>
              </a:endParaRPr>
            </a:p>
          </p:txBody>
        </p:sp>
        <p:sp>
          <p:nvSpPr>
            <p:cNvPr id="31" name="Rectangle 14"/>
            <p:cNvSpPr>
              <a:spLocks noChangeArrowheads="1"/>
            </p:cNvSpPr>
            <p:nvPr/>
          </p:nvSpPr>
          <p:spPr bwMode="auto">
            <a:xfrm>
              <a:off x="3447624" y="1850071"/>
              <a:ext cx="1565144" cy="26431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lgn="ctr">
                <a:spcBef>
                  <a:spcPct val="0"/>
                </a:spcBef>
                <a:buFontTx/>
                <a:buNone/>
              </a:pPr>
              <a:r>
                <a:rPr lang="en-US" altLang="en-US" sz="1600" b="1" dirty="0">
                  <a:solidFill>
                    <a:srgbClr val="342A66"/>
                  </a:solidFill>
                  <a:latin typeface="IBM Plex Sans" panose="020B0503050000000000"/>
                </a:rPr>
                <a:t>Shimla</a:t>
              </a:r>
            </a:p>
          </p:txBody>
        </p:sp>
      </p:grpSp>
      <p:sp>
        <p:nvSpPr>
          <p:cNvPr id="64" name="Rectangle 63"/>
          <p:cNvSpPr/>
          <p:nvPr/>
        </p:nvSpPr>
        <p:spPr>
          <a:xfrm>
            <a:off x="6432467" y="1948665"/>
            <a:ext cx="3459180" cy="3139321"/>
          </a:xfrm>
          <a:prstGeom prst="rect">
            <a:avLst/>
          </a:prstGeom>
          <a:ln>
            <a:solidFill>
              <a:schemeClr val="tx1"/>
            </a:solidFill>
          </a:ln>
        </p:spPr>
        <p:txBody>
          <a:bodyPr wrap="square">
            <a:spAutoFit/>
          </a:bodyPr>
          <a:lstStyle/>
          <a:p>
            <a:r>
              <a:rPr lang="en-US" b="1" dirty="0" smtClean="0"/>
              <a:t>MUST KNOW:</a:t>
            </a:r>
            <a:endParaRPr lang="en-IN" b="1" dirty="0" smtClean="0"/>
          </a:p>
          <a:p>
            <a:pPr marL="285750" indent="-285750">
              <a:buFont typeface="Arial" pitchFamily="34" charset="0"/>
              <a:buChar char="•"/>
            </a:pPr>
            <a:endParaRPr lang="en-IN" b="1" dirty="0"/>
          </a:p>
          <a:p>
            <a:pPr marL="285750" indent="-285750">
              <a:buFont typeface="Arial" pitchFamily="34" charset="0"/>
              <a:buChar char="•"/>
            </a:pPr>
            <a:r>
              <a:rPr lang="en-IN" b="1" dirty="0" smtClean="0"/>
              <a:t>5</a:t>
            </a:r>
            <a:r>
              <a:rPr lang="en-IN" dirty="0" smtClean="0"/>
              <a:t> </a:t>
            </a:r>
            <a:r>
              <a:rPr lang="en-IN" dirty="0"/>
              <a:t>Regional Offices (RO)</a:t>
            </a:r>
          </a:p>
          <a:p>
            <a:endParaRPr lang="en-IN" dirty="0"/>
          </a:p>
          <a:p>
            <a:pPr marL="285750" indent="-285750">
              <a:buFont typeface="Arial" pitchFamily="34" charset="0"/>
              <a:buChar char="•"/>
            </a:pPr>
            <a:r>
              <a:rPr lang="en-IN" b="1" dirty="0"/>
              <a:t>19</a:t>
            </a:r>
            <a:r>
              <a:rPr lang="en-IN" dirty="0"/>
              <a:t> Investor Service Centres (ISCs)</a:t>
            </a:r>
          </a:p>
          <a:p>
            <a:pPr marL="285750" indent="-285750">
              <a:buFont typeface="Arial" pitchFamily="34" charset="0"/>
              <a:buChar char="•"/>
            </a:pPr>
            <a:endParaRPr lang="en-US" dirty="0"/>
          </a:p>
          <a:p>
            <a:pPr marL="285750" indent="-285750">
              <a:buFont typeface="Arial" pitchFamily="34" charset="0"/>
              <a:buChar char="•"/>
            </a:pPr>
            <a:r>
              <a:rPr lang="en-IN" dirty="0"/>
              <a:t>TM complaint resolution and Arbitration is serviced from ROs &amp; ISCs</a:t>
            </a:r>
          </a:p>
          <a:p>
            <a:endParaRPr lang="en-IN" dirty="0"/>
          </a:p>
        </p:txBody>
      </p:sp>
      <p:sp>
        <p:nvSpPr>
          <p:cNvPr id="6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33</a:t>
            </a:r>
            <a:endParaRPr lang="en-IN" sz="1000" b="1" strike="noStrike" spc="-1" dirty="0">
              <a:solidFill>
                <a:schemeClr val="bg1"/>
              </a:solidFill>
              <a:latin typeface="Arial"/>
            </a:endParaRPr>
          </a:p>
        </p:txBody>
      </p:sp>
      <p:pic>
        <p:nvPicPr>
          <p:cNvPr id="65" name="Picture 3"/>
          <p:cNvPicPr/>
          <p:nvPr/>
        </p:nvPicPr>
        <p:blipFill>
          <a:blip r:embed="rId3"/>
          <a:stretch/>
        </p:blipFill>
        <p:spPr>
          <a:xfrm>
            <a:off x="8876400" y="0"/>
            <a:ext cx="1029600" cy="803880"/>
          </a:xfrm>
          <a:prstGeom prst="rect">
            <a:avLst/>
          </a:prstGeom>
          <a:ln>
            <a:noFill/>
          </a:ln>
        </p:spPr>
      </p:pic>
      <p:sp>
        <p:nvSpPr>
          <p:cNvPr id="68" name="TextBox 6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97651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720" y="-25003"/>
            <a:ext cx="8839200" cy="545432"/>
          </a:xfrm>
          <a:prstGeom prst="rect">
            <a:avLst/>
          </a:prstGeom>
        </p:spPr>
        <p:txBody>
          <a:bodyPr/>
          <a:lstStyle/>
          <a:p>
            <a:pPr algn="ctr"/>
            <a:r>
              <a:rPr lang="en-IN" sz="2800" b="1" dirty="0"/>
              <a:t>Grievance </a:t>
            </a:r>
            <a:r>
              <a:rPr lang="en-IN" sz="2800" b="1" dirty="0" err="1"/>
              <a:t>Redressal</a:t>
            </a:r>
            <a:r>
              <a:rPr lang="en-IN" sz="2800" b="1" dirty="0"/>
              <a:t> Committee (GRC)  - Conciliation process </a:t>
            </a:r>
            <a:r>
              <a:rPr lang="en-IN" sz="2800" b="1" dirty="0" smtClean="0"/>
              <a:t>(NSE)       </a:t>
            </a:r>
            <a:endParaRPr lang="en-IN" sz="2800" b="1" dirty="0"/>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10" name="Diagram 9"/>
          <p:cNvGraphicFramePr/>
          <p:nvPr>
            <p:extLst>
              <p:ext uri="{D42A27DB-BD31-4B8C-83A1-F6EECF244321}">
                <p14:modId xmlns:p14="http://schemas.microsoft.com/office/powerpoint/2010/main" val="3535891"/>
              </p:ext>
            </p:extLst>
          </p:nvPr>
        </p:nvGraphicFramePr>
        <p:xfrm>
          <a:off x="50824" y="1093245"/>
          <a:ext cx="7010400" cy="2124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170406" y="1431260"/>
            <a:ext cx="2326167" cy="1323439"/>
          </a:xfrm>
          <a:prstGeom prst="rect">
            <a:avLst/>
          </a:prstGeom>
          <a:noFill/>
        </p:spPr>
        <p:txBody>
          <a:bodyPr wrap="square" rtlCol="0">
            <a:spAutoFit/>
          </a:bodyPr>
          <a:lstStyle/>
          <a:p>
            <a:r>
              <a:rPr lang="en-US" sz="2000" dirty="0">
                <a:solidFill>
                  <a:srgbClr val="342A66"/>
                </a:solidFill>
              </a:rPr>
              <a:t>Cost of conducting conciliation is entirely borne by the Exchange </a:t>
            </a:r>
          </a:p>
        </p:txBody>
      </p:sp>
      <p:graphicFrame>
        <p:nvGraphicFramePr>
          <p:cNvPr id="13" name="Content Placeholder 3"/>
          <p:cNvGraphicFramePr>
            <a:graphicFrameLocks/>
          </p:cNvGraphicFramePr>
          <p:nvPr>
            <p:extLst/>
          </p:nvPr>
        </p:nvGraphicFramePr>
        <p:xfrm>
          <a:off x="685799" y="3818337"/>
          <a:ext cx="8337879" cy="21219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34</a:t>
            </a:r>
            <a:endParaRPr lang="en-IN" sz="1000" b="1" strike="noStrike" spc="-1" dirty="0">
              <a:solidFill>
                <a:schemeClr val="bg1"/>
              </a:solidFill>
              <a:latin typeface="Arial"/>
            </a:endParaRPr>
          </a:p>
        </p:txBody>
      </p:sp>
      <p:pic>
        <p:nvPicPr>
          <p:cNvPr id="12" name="Picture 3"/>
          <p:cNvPicPr/>
          <p:nvPr/>
        </p:nvPicPr>
        <p:blipFill>
          <a:blip r:embed="rId13"/>
          <a:stretch/>
        </p:blipFill>
        <p:spPr>
          <a:xfrm>
            <a:off x="8876400" y="0"/>
            <a:ext cx="1029600" cy="803880"/>
          </a:xfrm>
          <a:prstGeom prst="rect">
            <a:avLst/>
          </a:prstGeom>
          <a:ln>
            <a:noFill/>
          </a:ln>
        </p:spPr>
      </p:pic>
      <p:sp>
        <p:nvSpPr>
          <p:cNvPr id="14" name="TextBox 13"/>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972600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60" y="221447"/>
            <a:ext cx="8839200" cy="545432"/>
          </a:xfrm>
          <a:prstGeom prst="rect">
            <a:avLst/>
          </a:prstGeom>
        </p:spPr>
        <p:txBody>
          <a:bodyPr/>
          <a:lstStyle/>
          <a:p>
            <a:pPr lvl="0" algn="ctr" eaLnBrk="0" fontAlgn="base" hangingPunct="0">
              <a:lnSpc>
                <a:spcPct val="90000"/>
              </a:lnSpc>
              <a:spcBef>
                <a:spcPct val="0"/>
              </a:spcBef>
              <a:spcAft>
                <a:spcPct val="0"/>
              </a:spcAft>
              <a:defRPr/>
            </a:pPr>
            <a:r>
              <a:rPr lang="en-IN" sz="3200" b="1" dirty="0" smtClean="0"/>
              <a:t>Arbitration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9" name="Rounded Rectangle 8"/>
          <p:cNvSpPr/>
          <p:nvPr/>
        </p:nvSpPr>
        <p:spPr>
          <a:xfrm>
            <a:off x="300251" y="1033726"/>
            <a:ext cx="9087139" cy="13682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tx1"/>
                </a:solidFill>
              </a:rPr>
              <a:t>What is ARBITRATION</a:t>
            </a:r>
            <a:r>
              <a:rPr lang="en-US" sz="2400" b="1" dirty="0" smtClean="0">
                <a:solidFill>
                  <a:schemeClr val="tx1"/>
                </a:solidFill>
              </a:rPr>
              <a:t>?</a:t>
            </a:r>
          </a:p>
          <a:p>
            <a:pPr algn="ctr"/>
            <a:endParaRPr lang="en-US" dirty="0">
              <a:solidFill>
                <a:schemeClr val="tx1"/>
              </a:solidFill>
            </a:endParaRPr>
          </a:p>
          <a:p>
            <a:pPr algn="ctr"/>
            <a:r>
              <a:rPr lang="en-US" sz="2000" dirty="0" smtClean="0">
                <a:solidFill>
                  <a:schemeClr val="tx1"/>
                </a:solidFill>
              </a:rPr>
              <a:t>- Quasi Judicial process of settlement of disputes between trading member, investor.</a:t>
            </a:r>
            <a:endParaRPr lang="en-IN" sz="2000" dirty="0">
              <a:solidFill>
                <a:schemeClr val="tx1"/>
              </a:solidFill>
            </a:endParaRPr>
          </a:p>
        </p:txBody>
      </p:sp>
      <p:cxnSp>
        <p:nvCxnSpPr>
          <p:cNvPr id="16" name="Straight Connector 15"/>
          <p:cNvCxnSpPr/>
          <p:nvPr/>
        </p:nvCxnSpPr>
        <p:spPr>
          <a:xfrm>
            <a:off x="709684" y="2402006"/>
            <a:ext cx="0" cy="3603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27" idx="1"/>
          </p:cNvCxnSpPr>
          <p:nvPr/>
        </p:nvCxnSpPr>
        <p:spPr>
          <a:xfrm>
            <a:off x="696036" y="2906973"/>
            <a:ext cx="709683" cy="7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9" idx="1"/>
          </p:cNvCxnSpPr>
          <p:nvPr/>
        </p:nvCxnSpPr>
        <p:spPr>
          <a:xfrm>
            <a:off x="709684" y="3632579"/>
            <a:ext cx="696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30" idx="1"/>
          </p:cNvCxnSpPr>
          <p:nvPr/>
        </p:nvCxnSpPr>
        <p:spPr>
          <a:xfrm>
            <a:off x="709684" y="4385480"/>
            <a:ext cx="696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31" idx="1"/>
          </p:cNvCxnSpPr>
          <p:nvPr/>
        </p:nvCxnSpPr>
        <p:spPr>
          <a:xfrm>
            <a:off x="709684" y="5192973"/>
            <a:ext cx="696034" cy="1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2" idx="1"/>
          </p:cNvCxnSpPr>
          <p:nvPr/>
        </p:nvCxnSpPr>
        <p:spPr>
          <a:xfrm flipV="1">
            <a:off x="709684" y="6003242"/>
            <a:ext cx="696033" cy="1773"/>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05719" y="2729552"/>
            <a:ext cx="7874759" cy="369332"/>
          </a:xfrm>
          <a:prstGeom prst="rect">
            <a:avLst/>
          </a:prstGeom>
          <a:noFill/>
          <a:ln>
            <a:solidFill>
              <a:schemeClr val="tx1"/>
            </a:solidFill>
          </a:ln>
        </p:spPr>
        <p:txBody>
          <a:bodyPr wrap="square" rtlCol="0">
            <a:spAutoFit/>
          </a:bodyPr>
          <a:lstStyle/>
          <a:p>
            <a:r>
              <a:rPr lang="en-US" b="1" dirty="0" smtClean="0"/>
              <a:t>Arbitration  Matters handled from all 24 centers.</a:t>
            </a:r>
            <a:endParaRPr lang="en-IN" b="1" dirty="0"/>
          </a:p>
        </p:txBody>
      </p:sp>
      <p:sp>
        <p:nvSpPr>
          <p:cNvPr id="29" name="TextBox 28"/>
          <p:cNvSpPr txBox="1"/>
          <p:nvPr/>
        </p:nvSpPr>
        <p:spPr>
          <a:xfrm>
            <a:off x="1405718" y="3447913"/>
            <a:ext cx="7874760" cy="369332"/>
          </a:xfrm>
          <a:prstGeom prst="rect">
            <a:avLst/>
          </a:prstGeom>
          <a:noFill/>
          <a:ln>
            <a:solidFill>
              <a:schemeClr val="tx1"/>
            </a:solidFill>
          </a:ln>
        </p:spPr>
        <p:txBody>
          <a:bodyPr wrap="square" rtlCol="0">
            <a:spAutoFit/>
          </a:bodyPr>
          <a:lstStyle/>
          <a:p>
            <a:r>
              <a:rPr lang="en-US" b="1" dirty="0" smtClean="0"/>
              <a:t>Governed by Board sub-committee: Regulatory Oversight Committee.</a:t>
            </a:r>
            <a:endParaRPr lang="en-IN" b="1" dirty="0"/>
          </a:p>
        </p:txBody>
      </p:sp>
      <p:sp>
        <p:nvSpPr>
          <p:cNvPr id="30" name="TextBox 29"/>
          <p:cNvSpPr txBox="1"/>
          <p:nvPr/>
        </p:nvSpPr>
        <p:spPr>
          <a:xfrm>
            <a:off x="1405718" y="4200814"/>
            <a:ext cx="7874759" cy="369332"/>
          </a:xfrm>
          <a:prstGeom prst="rect">
            <a:avLst/>
          </a:prstGeom>
          <a:noFill/>
          <a:ln>
            <a:solidFill>
              <a:schemeClr val="tx1"/>
            </a:solidFill>
          </a:ln>
        </p:spPr>
        <p:txBody>
          <a:bodyPr wrap="square" rtlCol="0">
            <a:spAutoFit/>
          </a:bodyPr>
          <a:lstStyle/>
          <a:p>
            <a:r>
              <a:rPr lang="en-US" b="1" dirty="0" smtClean="0"/>
              <a:t>Claim value up to Rs.10 lakhs</a:t>
            </a:r>
            <a:r>
              <a:rPr lang="en-US" b="1" dirty="0" smtClean="0">
                <a:sym typeface="Wingdings" panose="05000000000000000000" pitchFamily="2" charset="2"/>
              </a:rPr>
              <a:t> Arbitration fees borne by Exchange</a:t>
            </a:r>
            <a:endParaRPr lang="en-IN" b="1" dirty="0"/>
          </a:p>
        </p:txBody>
      </p:sp>
      <p:sp>
        <p:nvSpPr>
          <p:cNvPr id="31" name="TextBox 30"/>
          <p:cNvSpPr txBox="1"/>
          <p:nvPr/>
        </p:nvSpPr>
        <p:spPr>
          <a:xfrm>
            <a:off x="1405718" y="4871406"/>
            <a:ext cx="7874759" cy="646331"/>
          </a:xfrm>
          <a:prstGeom prst="rect">
            <a:avLst/>
          </a:prstGeom>
          <a:noFill/>
          <a:ln>
            <a:solidFill>
              <a:schemeClr val="tx1"/>
            </a:solidFill>
          </a:ln>
        </p:spPr>
        <p:txBody>
          <a:bodyPr wrap="square" rtlCol="0">
            <a:spAutoFit/>
          </a:bodyPr>
          <a:lstStyle/>
          <a:p>
            <a:r>
              <a:rPr lang="en-US" b="1" dirty="0" smtClean="0"/>
              <a:t>Centralized Arbitrator Appointment Process (CAAP)- for selection of Arbitrator.</a:t>
            </a:r>
            <a:endParaRPr lang="en-IN" b="1" dirty="0"/>
          </a:p>
        </p:txBody>
      </p:sp>
      <p:sp>
        <p:nvSpPr>
          <p:cNvPr id="32" name="TextBox 31"/>
          <p:cNvSpPr txBox="1"/>
          <p:nvPr/>
        </p:nvSpPr>
        <p:spPr>
          <a:xfrm>
            <a:off x="1405717" y="5818997"/>
            <a:ext cx="7874759" cy="368490"/>
          </a:xfrm>
          <a:prstGeom prst="rect">
            <a:avLst/>
          </a:prstGeom>
          <a:noFill/>
          <a:ln>
            <a:solidFill>
              <a:schemeClr val="tx1"/>
            </a:solidFill>
          </a:ln>
        </p:spPr>
        <p:txBody>
          <a:bodyPr wrap="square" rtlCol="0">
            <a:spAutoFit/>
          </a:bodyPr>
          <a:lstStyle/>
          <a:p>
            <a:r>
              <a:rPr lang="en-US" b="1" dirty="0" smtClean="0"/>
              <a:t>Mechanism of Appellate Arbitration, also available.</a:t>
            </a:r>
            <a:endParaRPr lang="en-IN" b="1" dirty="0"/>
          </a:p>
        </p:txBody>
      </p:sp>
      <p:sp>
        <p:nvSpPr>
          <p:cNvPr id="1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35</a:t>
            </a:r>
            <a:endParaRPr lang="en-IN" sz="1000" b="1" strike="noStrike" spc="-1" dirty="0">
              <a:solidFill>
                <a:schemeClr val="bg1"/>
              </a:solidFill>
              <a:latin typeface="Arial"/>
            </a:endParaRPr>
          </a:p>
        </p:txBody>
      </p:sp>
      <p:pic>
        <p:nvPicPr>
          <p:cNvPr id="20" name="Picture 3"/>
          <p:cNvPicPr/>
          <p:nvPr/>
        </p:nvPicPr>
        <p:blipFill>
          <a:blip r:embed="rId3"/>
          <a:stretch/>
        </p:blipFill>
        <p:spPr>
          <a:xfrm>
            <a:off x="8876400" y="0"/>
            <a:ext cx="1029600" cy="803880"/>
          </a:xfrm>
          <a:prstGeom prst="rect">
            <a:avLst/>
          </a:prstGeom>
          <a:ln>
            <a:noFill/>
          </a:ln>
        </p:spPr>
      </p:pic>
      <p:sp>
        <p:nvSpPr>
          <p:cNvPr id="25" name="TextBox 24"/>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503711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Content Placeholder 2">
            <a:extLst>
              <a:ext uri="{FF2B5EF4-FFF2-40B4-BE49-F238E27FC236}">
                <a16:creationId xmlns:a16="http://schemas.microsoft.com/office/drawing/2014/main" id="{742CAD98-4F35-435D-85B4-E9F517F1D8E7}"/>
              </a:ext>
            </a:extLst>
          </p:cNvPr>
          <p:cNvSpPr txBox="1">
            <a:spLocks/>
          </p:cNvSpPr>
          <p:nvPr/>
        </p:nvSpPr>
        <p:spPr>
          <a:xfrm>
            <a:off x="304801" y="1033725"/>
            <a:ext cx="3886200" cy="4974967"/>
          </a:xfrm>
          <a:prstGeom prst="rect">
            <a:avLst/>
          </a:prstGeom>
        </p:spPr>
        <p:txBody>
          <a:bodyPr/>
          <a:lstStyle>
            <a:lvl1pPr marL="339725" indent="-339725"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489"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05"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21"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37"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dirty="0" smtClean="0"/>
              <a:t>Filed </a:t>
            </a:r>
            <a:r>
              <a:rPr lang="en-US" dirty="0"/>
              <a:t>online using NICE Plus </a:t>
            </a:r>
            <a:r>
              <a:rPr lang="en-US" dirty="0" smtClean="0"/>
              <a:t>portal.</a:t>
            </a:r>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t>Forms for Arbitration / Appellate </a:t>
            </a:r>
            <a:r>
              <a:rPr lang="en-US" dirty="0" smtClean="0"/>
              <a:t>available </a:t>
            </a:r>
            <a:r>
              <a:rPr lang="en-US" dirty="0"/>
              <a:t>on </a:t>
            </a:r>
            <a:r>
              <a:rPr lang="en-US" dirty="0" smtClean="0"/>
              <a:t>Exchange </a:t>
            </a:r>
            <a:r>
              <a:rPr lang="en-US" dirty="0"/>
              <a:t>website</a:t>
            </a:r>
            <a:r>
              <a:rPr lang="en-US" dirty="0" smtClean="0"/>
              <a:t>:</a:t>
            </a:r>
          </a:p>
          <a:p>
            <a:pPr marL="0" indent="0" algn="just">
              <a:buNone/>
            </a:pPr>
            <a:r>
              <a:rPr lang="en-US" dirty="0" smtClean="0">
                <a:solidFill>
                  <a:srgbClr val="FF0000"/>
                </a:solidFill>
                <a:hlinkClick r:id="rId3"/>
              </a:rPr>
              <a:t>https</a:t>
            </a:r>
            <a:r>
              <a:rPr lang="en-US" dirty="0">
                <a:solidFill>
                  <a:srgbClr val="FF0000"/>
                </a:solidFill>
                <a:hlinkClick r:id="rId3"/>
              </a:rPr>
              <a:t>://www.nseindia.com/invest/about-arbitration</a:t>
            </a:r>
            <a:endParaRPr lang="en-US" dirty="0"/>
          </a:p>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t>Panel of Arbitrators available region wise </a:t>
            </a:r>
            <a:r>
              <a:rPr lang="en-US" dirty="0" smtClean="0"/>
              <a:t>disclosed </a:t>
            </a:r>
            <a:r>
              <a:rPr lang="en-US" dirty="0"/>
              <a:t>on the website on </a:t>
            </a:r>
            <a:r>
              <a:rPr lang="en-US" dirty="0" smtClean="0"/>
              <a:t>below </a:t>
            </a:r>
            <a:r>
              <a:rPr lang="en-US" dirty="0"/>
              <a:t>link:</a:t>
            </a:r>
          </a:p>
          <a:p>
            <a:pPr marL="0" indent="0" algn="just">
              <a:buNone/>
            </a:pPr>
            <a:r>
              <a:rPr lang="en-IN" dirty="0">
                <a:hlinkClick r:id="rId4"/>
              </a:rPr>
              <a:t>https://www.nseindia.com/invest/arbitration-panel</a:t>
            </a:r>
            <a:endParaRPr lang="en-US" dirty="0"/>
          </a:p>
        </p:txBody>
      </p:sp>
      <p:pic>
        <p:nvPicPr>
          <p:cNvPr id="8" name="Picture 7"/>
          <p:cNvPicPr>
            <a:picLocks noChangeAspect="1"/>
          </p:cNvPicPr>
          <p:nvPr/>
        </p:nvPicPr>
        <p:blipFill>
          <a:blip r:embed="rId5"/>
          <a:stretch>
            <a:fillRect/>
          </a:stretch>
        </p:blipFill>
        <p:spPr>
          <a:xfrm>
            <a:off x="4357255" y="1061618"/>
            <a:ext cx="5242158" cy="5120818"/>
          </a:xfrm>
          <a:prstGeom prst="rect">
            <a:avLst/>
          </a:prstGeom>
          <a:ln w="19050">
            <a:solidFill>
              <a:schemeClr val="tx1"/>
            </a:solidFill>
          </a:ln>
        </p:spPr>
      </p:pic>
      <p:sp>
        <p:nvSpPr>
          <p:cNvPr id="11" name="Title 1"/>
          <p:cNvSpPr txBox="1">
            <a:spLocks/>
          </p:cNvSpPr>
          <p:nvPr/>
        </p:nvSpPr>
        <p:spPr>
          <a:xfrm>
            <a:off x="571560" y="200399"/>
            <a:ext cx="8839200" cy="545432"/>
          </a:xfrm>
          <a:prstGeom prst="rect">
            <a:avLst/>
          </a:prstGeom>
        </p:spPr>
        <p:txBody>
          <a:bodyPr/>
          <a:lstStyle/>
          <a:p>
            <a:pPr lvl="0" algn="ctr" eaLnBrk="0" fontAlgn="base" hangingPunct="0">
              <a:lnSpc>
                <a:spcPct val="90000"/>
              </a:lnSpc>
              <a:spcBef>
                <a:spcPct val="0"/>
              </a:spcBef>
              <a:spcAft>
                <a:spcPct val="0"/>
              </a:spcAft>
              <a:defRPr/>
            </a:pPr>
            <a:r>
              <a:rPr lang="en-IN" sz="3200" b="1" dirty="0" smtClean="0"/>
              <a:t>Arbitration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36</a:t>
            </a:r>
            <a:endParaRPr lang="en-IN" sz="1000" b="1" strike="noStrike" spc="-1" dirty="0">
              <a:solidFill>
                <a:schemeClr val="bg1"/>
              </a:solidFill>
              <a:latin typeface="Arial"/>
            </a:endParaRPr>
          </a:p>
        </p:txBody>
      </p:sp>
      <p:pic>
        <p:nvPicPr>
          <p:cNvPr id="10" name="Picture 3"/>
          <p:cNvPicPr/>
          <p:nvPr/>
        </p:nvPicPr>
        <p:blipFill>
          <a:blip r:embed="rId6"/>
          <a:stretch/>
        </p:blipFill>
        <p:spPr>
          <a:xfrm>
            <a:off x="8876400" y="0"/>
            <a:ext cx="1029600" cy="803880"/>
          </a:xfrm>
          <a:prstGeom prst="rect">
            <a:avLst/>
          </a:prstGeom>
          <a:ln>
            <a:noFill/>
          </a:ln>
        </p:spPr>
      </p:pic>
      <p:sp>
        <p:nvSpPr>
          <p:cNvPr id="13" name="TextBox 12"/>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278192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60" y="17250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Arbitration Process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10" name="Diagram 9"/>
          <p:cNvGraphicFramePr/>
          <p:nvPr>
            <p:extLst>
              <p:ext uri="{D42A27DB-BD31-4B8C-83A1-F6EECF244321}">
                <p14:modId xmlns:p14="http://schemas.microsoft.com/office/powerpoint/2010/main" val="2091794268"/>
              </p:ext>
            </p:extLst>
          </p:nvPr>
        </p:nvGraphicFramePr>
        <p:xfrm>
          <a:off x="548191" y="1033726"/>
          <a:ext cx="8839200" cy="520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37</a:t>
            </a:r>
            <a:endParaRPr lang="en-IN" sz="1000" b="1" strike="noStrike" spc="-1" dirty="0">
              <a:solidFill>
                <a:schemeClr val="bg1"/>
              </a:solidFill>
              <a:latin typeface="Arial"/>
            </a:endParaRPr>
          </a:p>
        </p:txBody>
      </p:sp>
      <p:pic>
        <p:nvPicPr>
          <p:cNvPr id="8" name="Picture 3"/>
          <p:cNvPicPr/>
          <p:nvPr/>
        </p:nvPicPr>
        <p:blipFill>
          <a:blip r:embed="rId8"/>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151934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Arbitration Process – Important points</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3200" b="1" dirty="0" smtClean="0">
                <a:ea typeface="Calibri" pitchFamily="34" charset="0"/>
              </a:rPr>
              <a:t>(NSE)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8" name="Table 7"/>
          <p:cNvGraphicFramePr>
            <a:graphicFrameLocks noGrp="1"/>
          </p:cNvGraphicFramePr>
          <p:nvPr>
            <p:extLst>
              <p:ext uri="{D42A27DB-BD31-4B8C-83A1-F6EECF244321}">
                <p14:modId xmlns:p14="http://schemas.microsoft.com/office/powerpoint/2010/main" val="2170834160"/>
              </p:ext>
            </p:extLst>
          </p:nvPr>
        </p:nvGraphicFramePr>
        <p:xfrm>
          <a:off x="634626" y="1033726"/>
          <a:ext cx="8666330" cy="5093298"/>
        </p:xfrm>
        <a:graphic>
          <a:graphicData uri="http://schemas.openxmlformats.org/drawingml/2006/table">
            <a:tbl>
              <a:tblPr firstRow="1" bandRow="1">
                <a:tableStyleId>{5C22544A-7EE6-4342-B048-85BDC9FD1C3A}</a:tableStyleId>
              </a:tblPr>
              <a:tblGrid>
                <a:gridCol w="1403180">
                  <a:extLst>
                    <a:ext uri="{9D8B030D-6E8A-4147-A177-3AD203B41FA5}">
                      <a16:colId xmlns:a16="http://schemas.microsoft.com/office/drawing/2014/main" val="814594713"/>
                    </a:ext>
                  </a:extLst>
                </a:gridCol>
                <a:gridCol w="2690948">
                  <a:extLst>
                    <a:ext uri="{9D8B030D-6E8A-4147-A177-3AD203B41FA5}">
                      <a16:colId xmlns:a16="http://schemas.microsoft.com/office/drawing/2014/main" val="101765067"/>
                    </a:ext>
                  </a:extLst>
                </a:gridCol>
                <a:gridCol w="4572202">
                  <a:extLst>
                    <a:ext uri="{9D8B030D-6E8A-4147-A177-3AD203B41FA5}">
                      <a16:colId xmlns:a16="http://schemas.microsoft.com/office/drawing/2014/main" val="2571386948"/>
                    </a:ext>
                  </a:extLst>
                </a:gridCol>
              </a:tblGrid>
              <a:tr h="429839">
                <a:tc gridSpan="2">
                  <a:txBody>
                    <a:bodyPr/>
                    <a:lstStyle/>
                    <a:p>
                      <a:pPr algn="ctr"/>
                      <a:r>
                        <a:rPr lang="en-US" sz="2000" dirty="0" smtClean="0"/>
                        <a:t>Activity</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hMerge="1">
                  <a:txBody>
                    <a:bodyPr/>
                    <a:lstStyle/>
                    <a:p>
                      <a:endParaRPr lang="en-IN"/>
                    </a:p>
                  </a:txBody>
                  <a:tcPr/>
                </a:tc>
                <a:tc>
                  <a:txBody>
                    <a:bodyPr/>
                    <a:lstStyle/>
                    <a:p>
                      <a:pPr algn="ctr"/>
                      <a:r>
                        <a:rPr lang="en-US" sz="2000" dirty="0" smtClean="0"/>
                        <a:t>Details</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801887921"/>
                  </a:ext>
                </a:extLst>
              </a:tr>
              <a:tr h="741914">
                <a:tc gridSpan="2">
                  <a:txBody>
                    <a:bodyPr/>
                    <a:lstStyle/>
                    <a:p>
                      <a:r>
                        <a:rPr lang="en-US" b="1" dirty="0" smtClean="0"/>
                        <a:t>Arbitration application to be filed within</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IN"/>
                    </a:p>
                  </a:txBody>
                  <a:tcPr/>
                </a:tc>
                <a:tc>
                  <a:txBody>
                    <a:bodyPr/>
                    <a:lstStyle/>
                    <a:p>
                      <a:pPr algn="ctr"/>
                      <a:r>
                        <a:rPr lang="en-US" dirty="0" smtClean="0"/>
                        <a:t>Three years from date of dispute.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6245679"/>
                  </a:ext>
                </a:extLst>
              </a:tr>
              <a:tr h="1059877">
                <a:tc gridSpan="2">
                  <a:txBody>
                    <a:bodyPr/>
                    <a:lstStyle/>
                    <a:p>
                      <a:r>
                        <a:rPr lang="en-US" b="1" dirty="0" smtClean="0"/>
                        <a:t>Arbitration application to be filed</a:t>
                      </a:r>
                      <a:r>
                        <a:rPr lang="en-US" b="1" baseline="0" dirty="0" smtClean="0"/>
                        <a:t> at</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Regional Arbitration Centre</a:t>
                      </a:r>
                      <a:r>
                        <a:rPr lang="en-US" baseline="0" dirty="0" smtClean="0"/>
                        <a:t> (RAC) nearest to investor’s address mentioned in KYC.</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8613887"/>
                  </a:ext>
                </a:extLst>
              </a:tr>
              <a:tr h="1059877">
                <a:tc rowSpan="2">
                  <a:txBody>
                    <a:bodyPr/>
                    <a:lstStyle/>
                    <a:p>
                      <a:r>
                        <a:rPr lang="en-US" b="1" dirty="0" smtClean="0"/>
                        <a:t>Arbitrators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b="1" dirty="0" smtClean="0"/>
                        <a:t>Value</a:t>
                      </a:r>
                      <a:r>
                        <a:rPr lang="en-US" b="1" baseline="0" dirty="0" smtClean="0"/>
                        <a:t> of Claim up to Rs.25 lakhs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t>Sole Arbitrator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25412702"/>
                  </a:ext>
                </a:extLst>
              </a:tr>
              <a:tr h="741914">
                <a:tc vMerge="1">
                  <a:txBody>
                    <a:bodyPr/>
                    <a:lstStyle/>
                    <a:p>
                      <a:endParaRPr lang="en-IN" dirty="0"/>
                    </a:p>
                  </a:txBody>
                  <a:tcPr/>
                </a:tc>
                <a:tc>
                  <a:txBody>
                    <a:bodyPr/>
                    <a:lstStyle/>
                    <a:p>
                      <a:r>
                        <a:rPr lang="en-US" b="1" dirty="0" smtClean="0"/>
                        <a:t>Value of claim &gt; Rs.25 lakhs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smtClean="0"/>
                        <a:t>Panel</a:t>
                      </a:r>
                      <a:r>
                        <a:rPr lang="en-US" baseline="0" dirty="0" smtClean="0"/>
                        <a:t> of three Arbitrators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85461718"/>
                  </a:ext>
                </a:extLst>
              </a:tr>
              <a:tr h="1059877">
                <a:tc gridSpan="2">
                  <a:txBody>
                    <a:bodyPr/>
                    <a:lstStyle/>
                    <a:p>
                      <a:r>
                        <a:rPr lang="en-US" b="1" dirty="0" smtClean="0"/>
                        <a:t>Selection of Arbitrator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en-IN"/>
                    </a:p>
                  </a:txBody>
                  <a:tcPr/>
                </a:tc>
                <a:tc>
                  <a:txBody>
                    <a:bodyPr/>
                    <a:lstStyle/>
                    <a:p>
                      <a:pPr algn="ctr"/>
                      <a:r>
                        <a:rPr lang="en-US" dirty="0" smtClean="0"/>
                        <a:t>Through</a:t>
                      </a:r>
                      <a:r>
                        <a:rPr lang="en-US" baseline="0" dirty="0" smtClean="0"/>
                        <a:t> Centralized Arbitrator Appointment Process (CAAP) across Exchanges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83584055"/>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38</a:t>
            </a:r>
            <a:endParaRPr lang="en-IN" sz="1000" b="1" strike="noStrike" spc="-1" dirty="0">
              <a:solidFill>
                <a:schemeClr val="bg1"/>
              </a:solidFill>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
        <p:nvSpPr>
          <p:cNvPr id="10" name="TextBox 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627799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8" name="Table 7"/>
          <p:cNvGraphicFramePr>
            <a:graphicFrameLocks noGrp="1"/>
          </p:cNvGraphicFramePr>
          <p:nvPr>
            <p:extLst>
              <p:ext uri="{D42A27DB-BD31-4B8C-83A1-F6EECF244321}">
                <p14:modId xmlns:p14="http://schemas.microsoft.com/office/powerpoint/2010/main" val="564898244"/>
              </p:ext>
            </p:extLst>
          </p:nvPr>
        </p:nvGraphicFramePr>
        <p:xfrm>
          <a:off x="548191" y="1033726"/>
          <a:ext cx="9004674" cy="5228563"/>
        </p:xfrm>
        <a:graphic>
          <a:graphicData uri="http://schemas.openxmlformats.org/drawingml/2006/table">
            <a:tbl>
              <a:tblPr firstRow="1" bandRow="1">
                <a:tableStyleId>{5C22544A-7EE6-4342-B048-85BDC9FD1C3A}</a:tableStyleId>
              </a:tblPr>
              <a:tblGrid>
                <a:gridCol w="2729758">
                  <a:extLst>
                    <a:ext uri="{9D8B030D-6E8A-4147-A177-3AD203B41FA5}">
                      <a16:colId xmlns:a16="http://schemas.microsoft.com/office/drawing/2014/main" val="814594713"/>
                    </a:ext>
                  </a:extLst>
                </a:gridCol>
                <a:gridCol w="6274916">
                  <a:extLst>
                    <a:ext uri="{9D8B030D-6E8A-4147-A177-3AD203B41FA5}">
                      <a16:colId xmlns:a16="http://schemas.microsoft.com/office/drawing/2014/main" val="2571386948"/>
                    </a:ext>
                  </a:extLst>
                </a:gridCol>
              </a:tblGrid>
              <a:tr h="486973">
                <a:tc>
                  <a:txBody>
                    <a:bodyPr/>
                    <a:lstStyle/>
                    <a:p>
                      <a:pPr algn="ctr"/>
                      <a:r>
                        <a:rPr lang="en-US" sz="2000" dirty="0" smtClean="0"/>
                        <a:t>Activity</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2000" dirty="0" smtClean="0"/>
                        <a:t>Details</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801887921"/>
                  </a:ext>
                </a:extLst>
              </a:tr>
              <a:tr h="1657506">
                <a:tc>
                  <a:txBody>
                    <a:bodyPr/>
                    <a:lstStyle/>
                    <a:p>
                      <a:r>
                        <a:rPr lang="en-US" b="1" dirty="0" smtClean="0"/>
                        <a:t>Hearing in arbitration cases</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gn="ctr">
                        <a:buFontTx/>
                        <a:buChar char="-"/>
                      </a:pPr>
                      <a:r>
                        <a:rPr lang="en-US" dirty="0" smtClean="0"/>
                        <a:t>Conducted by Arbitrator with the parties and judgement is passed in form</a:t>
                      </a:r>
                      <a:r>
                        <a:rPr lang="en-US" baseline="0" dirty="0" smtClean="0"/>
                        <a:t> of award.</a:t>
                      </a:r>
                    </a:p>
                    <a:p>
                      <a:pPr marL="285750" indent="-285750" algn="ctr">
                        <a:buFontTx/>
                        <a:buChar char="-"/>
                      </a:pPr>
                      <a:endParaRPr lang="en-US" baseline="0" dirty="0" smtClean="0"/>
                    </a:p>
                    <a:p>
                      <a:pPr marL="285750" indent="-285750" algn="ctr">
                        <a:buFontTx/>
                        <a:buChar char="-"/>
                      </a:pPr>
                      <a:r>
                        <a:rPr lang="en-US" baseline="0" dirty="0" smtClean="0"/>
                        <a:t>For claim amount &lt; Rs.25,000/-, hearing isn’t compulsory, but arbitrator may call for hearing, if required.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36245679"/>
                  </a:ext>
                </a:extLst>
              </a:tr>
              <a:tr h="1346724">
                <a:tc>
                  <a:txBody>
                    <a:bodyPr/>
                    <a:lstStyle/>
                    <a:p>
                      <a:r>
                        <a:rPr lang="en-US" b="1" dirty="0" smtClean="0"/>
                        <a:t>Awards announced by Arbitrator</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gn="ctr">
                        <a:buFontTx/>
                        <a:buChar char="-"/>
                      </a:pPr>
                      <a:r>
                        <a:rPr lang="en-US" dirty="0" smtClean="0"/>
                        <a:t>Awards in favor of investor implemented</a:t>
                      </a:r>
                      <a:r>
                        <a:rPr lang="en-US" baseline="0" dirty="0" smtClean="0"/>
                        <a:t> by NSE.</a:t>
                      </a:r>
                    </a:p>
                    <a:p>
                      <a:pPr marL="285750" indent="-285750" algn="ctr">
                        <a:buFontTx/>
                        <a:buChar char="-"/>
                      </a:pPr>
                      <a:endParaRPr lang="en-US" baseline="0" dirty="0" smtClean="0"/>
                    </a:p>
                    <a:p>
                      <a:pPr marL="285750" indent="-285750" algn="ctr">
                        <a:buFontTx/>
                        <a:buChar char="-"/>
                      </a:pPr>
                      <a:r>
                        <a:rPr lang="en-US" baseline="0" dirty="0" smtClean="0"/>
                        <a:t>Amount, as above, taken from trading member and paid to investor.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78613887"/>
                  </a:ext>
                </a:extLst>
              </a:tr>
              <a:tr h="1657506">
                <a:tc>
                  <a:txBody>
                    <a:bodyPr/>
                    <a:lstStyle/>
                    <a:p>
                      <a:r>
                        <a:rPr lang="en-US" b="1" dirty="0" smtClean="0"/>
                        <a:t>Non-satisfactory </a:t>
                      </a:r>
                      <a:r>
                        <a:rPr lang="en-US" b="1" dirty="0" err="1" smtClean="0"/>
                        <a:t>redressal</a:t>
                      </a:r>
                      <a:endParaRPr lang="en-IN"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285750" indent="-285750" algn="ctr">
                        <a:buFontTx/>
                        <a:buChar char="-"/>
                      </a:pPr>
                      <a:r>
                        <a:rPr lang="en-US" dirty="0" smtClean="0"/>
                        <a:t>Investor/ TM not satisfied</a:t>
                      </a:r>
                      <a:r>
                        <a:rPr lang="en-US" baseline="0" dirty="0" smtClean="0"/>
                        <a:t> with arbitration award may file an appeal.</a:t>
                      </a:r>
                    </a:p>
                    <a:p>
                      <a:pPr marL="285750" indent="-285750" algn="ctr">
                        <a:buFontTx/>
                        <a:buChar char="-"/>
                      </a:pPr>
                      <a:endParaRPr lang="en-US" baseline="0" dirty="0" smtClean="0"/>
                    </a:p>
                    <a:p>
                      <a:pPr marL="285750" indent="-285750" algn="ctr">
                        <a:buFontTx/>
                        <a:buChar char="-"/>
                      </a:pPr>
                      <a:r>
                        <a:rPr lang="en-US" baseline="0" dirty="0" smtClean="0"/>
                        <a:t>Interim amount is paid out of IPF to investor, if TM wishes to appeal further in appellate arbitration.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83584055"/>
                  </a:ext>
                </a:extLst>
              </a:tr>
            </a:tbl>
          </a:graphicData>
        </a:graphic>
      </p:graphicFrame>
      <p:sp>
        <p:nvSpPr>
          <p:cNvPr id="6" name="Title 1"/>
          <p:cNvSpPr txBox="1">
            <a:spLocks/>
          </p:cNvSpPr>
          <p:nvPr/>
        </p:nvSpPr>
        <p:spPr>
          <a:xfrm>
            <a:off x="46344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Arbitration Process – Important points</a:t>
            </a:r>
          </a:p>
          <a:p>
            <a:pPr marL="0" marR="0" lvl="0" indent="0" algn="ctr" defTabSz="914400" rtl="0" eaLnBrk="0" fontAlgn="base" latinLnBrk="0" hangingPunct="0">
              <a:lnSpc>
                <a:spcPct val="90000"/>
              </a:lnSpc>
              <a:spcBef>
                <a:spcPct val="0"/>
              </a:spcBef>
              <a:spcAft>
                <a:spcPct val="0"/>
              </a:spcAft>
              <a:buClrTx/>
              <a:buSzTx/>
              <a:buFontTx/>
              <a:buNone/>
              <a:tabLst/>
              <a:defRPr/>
            </a:pPr>
            <a:r>
              <a:rPr lang="en-US" sz="3200" b="1" dirty="0" smtClean="0">
                <a:ea typeface="Calibri" pitchFamily="34" charset="0"/>
              </a:rPr>
              <a:t>(NSE)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39</a:t>
            </a:r>
            <a:endParaRPr lang="en-IN" sz="1000" b="1" strike="noStrike" spc="-1" dirty="0">
              <a:solidFill>
                <a:schemeClr val="bg1"/>
              </a:solidFill>
              <a:latin typeface="Arial"/>
            </a:endParaRPr>
          </a:p>
        </p:txBody>
      </p:sp>
      <p:pic>
        <p:nvPicPr>
          <p:cNvPr id="9" name="Picture 3"/>
          <p:cNvPicPr/>
          <p:nvPr/>
        </p:nvPicPr>
        <p:blipFill>
          <a:blip r:embed="rId3"/>
          <a:stretch/>
        </p:blipFill>
        <p:spPr>
          <a:xfrm>
            <a:off x="8876400" y="0"/>
            <a:ext cx="1029600" cy="803880"/>
          </a:xfrm>
          <a:prstGeom prst="rect">
            <a:avLst/>
          </a:prstGeom>
          <a:ln>
            <a:noFill/>
          </a:ln>
        </p:spPr>
      </p:pic>
      <p:sp>
        <p:nvSpPr>
          <p:cNvPr id="11" name="TextBox 1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09282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3785652"/>
          </a:xfrm>
          <a:prstGeom prst="rect">
            <a:avLst/>
          </a:prstGeom>
          <a:noFill/>
        </p:spPr>
        <p:txBody>
          <a:bodyPr wrap="square" rtlCol="0">
            <a:spAutoFit/>
          </a:bodyPr>
          <a:lstStyle/>
          <a:p>
            <a:pPr algn="ctr"/>
            <a:r>
              <a:rPr lang="en-US" sz="6000" b="1" dirty="0" smtClean="0"/>
              <a:t>SEBI Complaints Redress System </a:t>
            </a:r>
          </a:p>
          <a:p>
            <a:pPr algn="ctr"/>
            <a:r>
              <a:rPr lang="en-US" sz="6000" b="1" dirty="0" smtClean="0"/>
              <a:t>(SCORES)</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4</a:t>
            </a:r>
            <a:endParaRPr lang="en-IN" sz="1000" b="1" strike="noStrike" spc="-1" dirty="0">
              <a:solidFill>
                <a:schemeClr val="bg1"/>
              </a:solidFill>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81241640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040" y="12922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Fee Structure for Filing</a:t>
            </a:r>
            <a:r>
              <a:rPr kumimoji="0" lang="en-IN" sz="3200" b="1" i="0" u="none" strike="noStrike" kern="1200" cap="none" spc="0" normalizeH="0" noProof="0" dirty="0" smtClean="0">
                <a:ln>
                  <a:noFill/>
                </a:ln>
                <a:solidFill>
                  <a:schemeClr val="tx1"/>
                </a:solidFill>
                <a:effectLst/>
                <a:uLnTx/>
                <a:uFillTx/>
                <a:ea typeface="Calibri" pitchFamily="34" charset="0"/>
              </a:rPr>
              <a:t> Arbitration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8" name="Picture 7"/>
          <p:cNvPicPr>
            <a:picLocks noChangeAspect="1"/>
          </p:cNvPicPr>
          <p:nvPr/>
        </p:nvPicPr>
        <p:blipFill>
          <a:blip r:embed="rId3"/>
          <a:stretch>
            <a:fillRect/>
          </a:stretch>
        </p:blipFill>
        <p:spPr>
          <a:xfrm>
            <a:off x="411713" y="1033727"/>
            <a:ext cx="8975678" cy="5148710"/>
          </a:xfrm>
          <a:prstGeom prst="rect">
            <a:avLst/>
          </a:prstGeom>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40</a:t>
            </a:r>
            <a:endParaRPr lang="en-IN" sz="1000" b="1" strike="noStrike" spc="-1" dirty="0">
              <a:solidFill>
                <a:schemeClr val="bg1"/>
              </a:solidFill>
              <a:latin typeface="Arial"/>
            </a:endParaRPr>
          </a:p>
        </p:txBody>
      </p:sp>
      <p:pic>
        <p:nvPicPr>
          <p:cNvPr id="9" name="Picture 3"/>
          <p:cNvPicPr/>
          <p:nvPr/>
        </p:nvPicPr>
        <p:blipFill>
          <a:blip r:embed="rId4"/>
          <a:stretch/>
        </p:blipFill>
        <p:spPr>
          <a:xfrm>
            <a:off x="8876400" y="0"/>
            <a:ext cx="1029600" cy="803880"/>
          </a:xfrm>
          <a:prstGeom prst="rect">
            <a:avLst/>
          </a:prstGeom>
          <a:ln>
            <a:noFill/>
          </a:ln>
        </p:spPr>
      </p:pic>
      <p:sp>
        <p:nvSpPr>
          <p:cNvPr id="10" name="TextBox 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667109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Forms/ Documents for Filing Arbitration </a:t>
            </a:r>
            <a:r>
              <a:rPr kumimoji="0" lang="en-IN" sz="3200" b="1" i="0" u="none" strike="noStrike" kern="1200" cap="none" spc="0" normalizeH="0" noProof="0" dirty="0" smtClean="0">
                <a:ln>
                  <a:noFill/>
                </a:ln>
                <a:solidFill>
                  <a:schemeClr val="tx1"/>
                </a:solidFill>
                <a:effectLst/>
                <a:uLnTx/>
                <a:uFillTx/>
                <a:ea typeface="Calibri" pitchFamily="34" charset="0"/>
              </a:rPr>
              <a:t>application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571500" y="5552465"/>
            <a:ext cx="9334500" cy="338554"/>
          </a:xfrm>
          <a:prstGeom prst="rect">
            <a:avLst/>
          </a:prstGeom>
          <a:noFill/>
        </p:spPr>
        <p:txBody>
          <a:bodyPr wrap="square" rtlCol="0">
            <a:spAutoFit/>
          </a:bodyPr>
          <a:lstStyle/>
          <a:p>
            <a:pPr algn="just"/>
            <a:r>
              <a:rPr lang="en-US" sz="1600" b="1" u="sng" dirty="0" smtClean="0"/>
              <a:t>* Note: The documents should be submitted in sets of 5 in original.</a:t>
            </a:r>
            <a:endParaRPr lang="en-US" sz="1600" b="1" u="sng"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41</a:t>
            </a:r>
            <a:endParaRPr lang="en-IN" sz="1000" b="1" strike="noStrike" spc="-1" dirty="0">
              <a:solidFill>
                <a:schemeClr val="bg1"/>
              </a:solidFill>
              <a:latin typeface="Arial"/>
            </a:endParaRPr>
          </a:p>
        </p:txBody>
      </p:sp>
      <p:sp>
        <p:nvSpPr>
          <p:cNvPr id="3" name="Right Arrow 2"/>
          <p:cNvSpPr/>
          <p:nvPr/>
        </p:nvSpPr>
        <p:spPr>
          <a:xfrm>
            <a:off x="685799" y="1280160"/>
            <a:ext cx="8458201" cy="953589"/>
          </a:xfrm>
          <a:prstGeom prst="rightArrow">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Different forms/ documents used for filing arbitration application:</a:t>
            </a:r>
            <a:endParaRPr lang="en-IN" b="1" dirty="0"/>
          </a:p>
        </p:txBody>
      </p:sp>
      <p:graphicFrame>
        <p:nvGraphicFramePr>
          <p:cNvPr id="9" name="Table 8"/>
          <p:cNvGraphicFramePr>
            <a:graphicFrameLocks noGrp="1"/>
          </p:cNvGraphicFramePr>
          <p:nvPr>
            <p:extLst>
              <p:ext uri="{D42A27DB-BD31-4B8C-83A1-F6EECF244321}">
                <p14:modId xmlns:p14="http://schemas.microsoft.com/office/powerpoint/2010/main" val="2633236363"/>
              </p:ext>
            </p:extLst>
          </p:nvPr>
        </p:nvGraphicFramePr>
        <p:xfrm>
          <a:off x="627015" y="2427381"/>
          <a:ext cx="8575767" cy="2931452"/>
        </p:xfrm>
        <a:graphic>
          <a:graphicData uri="http://schemas.openxmlformats.org/drawingml/2006/table">
            <a:tbl>
              <a:tblPr firstRow="1" bandRow="1">
                <a:tableStyleId>{5C22544A-7EE6-4342-B048-85BDC9FD1C3A}</a:tableStyleId>
              </a:tblPr>
              <a:tblGrid>
                <a:gridCol w="986247">
                  <a:extLst>
                    <a:ext uri="{9D8B030D-6E8A-4147-A177-3AD203B41FA5}">
                      <a16:colId xmlns:a16="http://schemas.microsoft.com/office/drawing/2014/main" val="3008246207"/>
                    </a:ext>
                  </a:extLst>
                </a:gridCol>
                <a:gridCol w="3154681">
                  <a:extLst>
                    <a:ext uri="{9D8B030D-6E8A-4147-A177-3AD203B41FA5}">
                      <a16:colId xmlns:a16="http://schemas.microsoft.com/office/drawing/2014/main" val="2113090187"/>
                    </a:ext>
                  </a:extLst>
                </a:gridCol>
                <a:gridCol w="4434839">
                  <a:extLst>
                    <a:ext uri="{9D8B030D-6E8A-4147-A177-3AD203B41FA5}">
                      <a16:colId xmlns:a16="http://schemas.microsoft.com/office/drawing/2014/main" val="672581252"/>
                    </a:ext>
                  </a:extLst>
                </a:gridCol>
              </a:tblGrid>
              <a:tr h="629328">
                <a:tc>
                  <a:txBody>
                    <a:bodyPr/>
                    <a:lstStyle/>
                    <a:p>
                      <a:pPr algn="ctr"/>
                      <a:r>
                        <a:rPr lang="en-US" dirty="0" err="1" smtClean="0"/>
                        <a:t>S.No</a:t>
                      </a:r>
                      <a:r>
                        <a:rPr lang="en-US" dirty="0" smtClean="0"/>
                        <a:t>.</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Forms/ Documents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Purpose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103851"/>
                  </a:ext>
                </a:extLst>
              </a:tr>
              <a:tr h="693862">
                <a:tc>
                  <a:txBody>
                    <a:bodyPr/>
                    <a:lstStyle/>
                    <a:p>
                      <a:pPr algn="ctr"/>
                      <a:r>
                        <a:rPr lang="en-US" dirty="0" smtClean="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Form III (dated &amp; signed)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For filing appeal against the award</a:t>
                      </a:r>
                      <a:r>
                        <a:rPr lang="en-US" baseline="0" dirty="0" smtClean="0"/>
                        <a:t> passed along with copy of award.</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786292"/>
                  </a:ext>
                </a:extLst>
              </a:tr>
              <a:tr h="693862">
                <a:tc>
                  <a:txBody>
                    <a:bodyPr/>
                    <a:lstStyle/>
                    <a:p>
                      <a:pPr algn="ctr"/>
                      <a:r>
                        <a:rPr lang="en-US" dirty="0" smtClean="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Statement of appeal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Brief description of the grounds which</a:t>
                      </a:r>
                      <a:r>
                        <a:rPr lang="en-US" baseline="0" dirty="0" smtClean="0"/>
                        <a:t> are to be placed in the appeal and relief sought through the appeal process.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551343"/>
                  </a:ext>
                </a:extLst>
              </a:tr>
              <a:tr h="693862">
                <a:tc>
                  <a:txBody>
                    <a:bodyPr/>
                    <a:lstStyle/>
                    <a:p>
                      <a:pPr algn="ctr"/>
                      <a:r>
                        <a:rPr lang="en-US" dirty="0" smtClean="0"/>
                        <a:t>3.</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smtClean="0"/>
                        <a:t>Cheque</a:t>
                      </a:r>
                      <a:r>
                        <a:rPr lang="en-US" dirty="0" smtClean="0"/>
                        <a:t>/</a:t>
                      </a:r>
                      <a:r>
                        <a:rPr lang="en-US" baseline="0" dirty="0" smtClean="0"/>
                        <a:t> Pay Order/ Demand Draft in </a:t>
                      </a:r>
                      <a:r>
                        <a:rPr lang="en-US" baseline="0" dirty="0" err="1" smtClean="0"/>
                        <a:t>favour</a:t>
                      </a:r>
                      <a:r>
                        <a:rPr lang="en-US" baseline="0" dirty="0" smtClean="0"/>
                        <a:t> of NSEIL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Towards cost of appeal (non-refundable)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469750"/>
                  </a:ext>
                </a:extLst>
              </a:tr>
            </a:tbl>
          </a:graphicData>
        </a:graphic>
      </p:graphicFrame>
      <p:pic>
        <p:nvPicPr>
          <p:cNvPr id="8" name="Picture 3"/>
          <p:cNvPicPr/>
          <p:nvPr/>
        </p:nvPicPr>
        <p:blipFill>
          <a:blip r:embed="rId3"/>
          <a:stretch/>
        </p:blipFill>
        <p:spPr>
          <a:xfrm>
            <a:off x="8876400" y="0"/>
            <a:ext cx="1029600" cy="803880"/>
          </a:xfrm>
          <a:prstGeom prst="rect">
            <a:avLst/>
          </a:prstGeom>
          <a:ln>
            <a:noFill/>
          </a:ln>
        </p:spPr>
      </p:pic>
      <p:sp>
        <p:nvSpPr>
          <p:cNvPr id="10" name="TextBox 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013522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140" y="24499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42</a:t>
            </a:r>
            <a:endParaRPr lang="en-IN" sz="1000" b="1" strike="noStrike" spc="-1" dirty="0">
              <a:solidFill>
                <a:schemeClr val="bg1"/>
              </a:solidFill>
              <a:latin typeface="Arial"/>
            </a:endParaRPr>
          </a:p>
        </p:txBody>
      </p:sp>
      <p:pic>
        <p:nvPicPr>
          <p:cNvPr id="7" name="Picture 6"/>
          <p:cNvPicPr>
            <a:picLocks noChangeAspect="1"/>
          </p:cNvPicPr>
          <p:nvPr/>
        </p:nvPicPr>
        <p:blipFill>
          <a:blip r:embed="rId3"/>
          <a:stretch>
            <a:fillRect/>
          </a:stretch>
        </p:blipFill>
        <p:spPr>
          <a:xfrm>
            <a:off x="187234" y="930222"/>
            <a:ext cx="9105959" cy="3154241"/>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900304706"/>
              </p:ext>
            </p:extLst>
          </p:nvPr>
        </p:nvGraphicFramePr>
        <p:xfrm>
          <a:off x="436044" y="4076356"/>
          <a:ext cx="9072011" cy="1923675"/>
        </p:xfrm>
        <a:graphic>
          <a:graphicData uri="http://schemas.openxmlformats.org/drawingml/2006/table">
            <a:tbl>
              <a:tblPr firstRow="1" bandRow="1">
                <a:tableStyleId>{5C22544A-7EE6-4342-B048-85BDC9FD1C3A}</a:tableStyleId>
              </a:tblPr>
              <a:tblGrid>
                <a:gridCol w="825098">
                  <a:extLst>
                    <a:ext uri="{9D8B030D-6E8A-4147-A177-3AD203B41FA5}">
                      <a16:colId xmlns:a16="http://schemas.microsoft.com/office/drawing/2014/main" val="3008246207"/>
                    </a:ext>
                  </a:extLst>
                </a:gridCol>
                <a:gridCol w="3002864">
                  <a:extLst>
                    <a:ext uri="{9D8B030D-6E8A-4147-A177-3AD203B41FA5}">
                      <a16:colId xmlns:a16="http://schemas.microsoft.com/office/drawing/2014/main" val="2113090187"/>
                    </a:ext>
                  </a:extLst>
                </a:gridCol>
                <a:gridCol w="5244049">
                  <a:extLst>
                    <a:ext uri="{9D8B030D-6E8A-4147-A177-3AD203B41FA5}">
                      <a16:colId xmlns:a16="http://schemas.microsoft.com/office/drawing/2014/main" val="672581252"/>
                    </a:ext>
                  </a:extLst>
                </a:gridCol>
              </a:tblGrid>
              <a:tr h="315357">
                <a:tc>
                  <a:txBody>
                    <a:bodyPr/>
                    <a:lstStyle/>
                    <a:p>
                      <a:pPr algn="ctr"/>
                      <a:r>
                        <a:rPr lang="en-US" sz="1400" dirty="0" err="1" smtClean="0"/>
                        <a:t>S.No</a:t>
                      </a:r>
                      <a:r>
                        <a:rPr lang="en-US" sz="1400" dirty="0" smtClean="0"/>
                        <a:t>.</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Forms/ Documents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Purpose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3103851"/>
                  </a:ext>
                </a:extLst>
              </a:tr>
              <a:tr h="536106">
                <a:tc>
                  <a:txBody>
                    <a:bodyPr/>
                    <a:lstStyle/>
                    <a:p>
                      <a:pPr algn="ctr"/>
                      <a:r>
                        <a:rPr lang="en-US" sz="1400" dirty="0" smtClean="0"/>
                        <a:t>1.</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Form III (dated &amp; signed)</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For filing appeal against the award</a:t>
                      </a:r>
                      <a:r>
                        <a:rPr lang="en-US" sz="1400" baseline="0" dirty="0" smtClean="0"/>
                        <a:t> passed along with copy of award.</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4786292"/>
                  </a:ext>
                </a:extLst>
              </a:tr>
              <a:tr h="536106">
                <a:tc>
                  <a:txBody>
                    <a:bodyPr/>
                    <a:lstStyle/>
                    <a:p>
                      <a:pPr algn="ctr"/>
                      <a:r>
                        <a:rPr lang="en-US" sz="1400" dirty="0" smtClean="0"/>
                        <a:t>2.</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Statement of appeal </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Brief description of the grounds which</a:t>
                      </a:r>
                      <a:r>
                        <a:rPr lang="en-US" sz="1400" baseline="0" dirty="0" smtClean="0"/>
                        <a:t> are to be placed in the appeal and relief sought through the appeal process.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7551343"/>
                  </a:ext>
                </a:extLst>
              </a:tr>
              <a:tr h="536106">
                <a:tc>
                  <a:txBody>
                    <a:bodyPr/>
                    <a:lstStyle/>
                    <a:p>
                      <a:pPr algn="ctr"/>
                      <a:r>
                        <a:rPr lang="en-US" sz="1400" dirty="0" smtClean="0"/>
                        <a:t>3.</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err="1" smtClean="0"/>
                        <a:t>Cheque</a:t>
                      </a:r>
                      <a:r>
                        <a:rPr lang="en-US" sz="1400" dirty="0" smtClean="0"/>
                        <a:t>/</a:t>
                      </a:r>
                      <a:r>
                        <a:rPr lang="en-US" sz="1400" baseline="0" dirty="0" smtClean="0"/>
                        <a:t> Pay Order/ Demand Draft in </a:t>
                      </a:r>
                      <a:r>
                        <a:rPr lang="en-US" sz="1400" baseline="0" dirty="0" err="1" smtClean="0"/>
                        <a:t>favour</a:t>
                      </a:r>
                      <a:r>
                        <a:rPr lang="en-US" sz="1400" baseline="0" dirty="0" smtClean="0"/>
                        <a:t> of NSEIL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Towards cost of appeal (non-refundable).</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469750"/>
                  </a:ext>
                </a:extLst>
              </a:tr>
            </a:tbl>
          </a:graphicData>
        </a:graphic>
      </p:graphicFrame>
      <p:sp>
        <p:nvSpPr>
          <p:cNvPr id="14" name="TextBox 13"/>
          <p:cNvSpPr txBox="1"/>
          <p:nvPr/>
        </p:nvSpPr>
        <p:spPr>
          <a:xfrm>
            <a:off x="514800" y="6016703"/>
            <a:ext cx="9334500" cy="307777"/>
          </a:xfrm>
          <a:prstGeom prst="rect">
            <a:avLst/>
          </a:prstGeom>
          <a:noFill/>
        </p:spPr>
        <p:txBody>
          <a:bodyPr wrap="square" rtlCol="0">
            <a:spAutoFit/>
          </a:bodyPr>
          <a:lstStyle/>
          <a:p>
            <a:pPr algn="just"/>
            <a:r>
              <a:rPr lang="en-US" sz="1400" b="1" u="sng" dirty="0" smtClean="0"/>
              <a:t>* Note: The documents should be submitted in sets of 5 in original.</a:t>
            </a:r>
            <a:endParaRPr lang="en-US" sz="1400" b="1" u="sng" dirty="0"/>
          </a:p>
        </p:txBody>
      </p:sp>
      <p:pic>
        <p:nvPicPr>
          <p:cNvPr id="9" name="Picture 3"/>
          <p:cNvPicPr/>
          <p:nvPr/>
        </p:nvPicPr>
        <p:blipFill>
          <a:blip r:embed="rId4"/>
          <a:stretch/>
        </p:blipFill>
        <p:spPr>
          <a:xfrm>
            <a:off x="8876400" y="0"/>
            <a:ext cx="1029600" cy="803880"/>
          </a:xfrm>
          <a:prstGeom prst="rect">
            <a:avLst/>
          </a:prstGeom>
          <a:ln>
            <a:noFill/>
          </a:ln>
        </p:spPr>
      </p:pic>
      <p:sp>
        <p:nvSpPr>
          <p:cNvPr id="12" name="TextBox 11"/>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527520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191" y="25773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Sample Arbitration Award Copy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5" name="Picture 4"/>
          <p:cNvPicPr>
            <a:picLocks noChangeAspect="1"/>
          </p:cNvPicPr>
          <p:nvPr/>
        </p:nvPicPr>
        <p:blipFill rotWithShape="1">
          <a:blip r:embed="rId3"/>
          <a:srcRect b="35326"/>
          <a:stretch/>
        </p:blipFill>
        <p:spPr>
          <a:xfrm>
            <a:off x="1752600" y="1534328"/>
            <a:ext cx="6174604" cy="4185195"/>
          </a:xfrm>
          <a:prstGeom prst="rect">
            <a:avLst/>
          </a:prstGeom>
          <a:ln w="19050">
            <a:solidFill>
              <a:schemeClr val="tx1"/>
            </a:solidFill>
          </a:ln>
        </p:spPr>
      </p:pic>
      <p:sp>
        <p:nvSpPr>
          <p:cNvPr id="8" name="Rectangle 7"/>
          <p:cNvSpPr/>
          <p:nvPr/>
        </p:nvSpPr>
        <p:spPr>
          <a:xfrm>
            <a:off x="1981200" y="2514600"/>
            <a:ext cx="1752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1981200" y="3205101"/>
            <a:ext cx="2438400" cy="83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3977191" y="5413537"/>
            <a:ext cx="990600" cy="143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p:cNvSpPr/>
          <p:nvPr/>
        </p:nvSpPr>
        <p:spPr>
          <a:xfrm>
            <a:off x="4191000" y="1952529"/>
            <a:ext cx="476250" cy="18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43</a:t>
            </a:r>
            <a:endParaRPr lang="en-IN" sz="1000" b="1" strike="noStrike" spc="-1" dirty="0">
              <a:solidFill>
                <a:schemeClr val="bg1"/>
              </a:solidFill>
              <a:latin typeface="Arial"/>
            </a:endParaRPr>
          </a:p>
        </p:txBody>
      </p:sp>
      <p:pic>
        <p:nvPicPr>
          <p:cNvPr id="14" name="Picture 3"/>
          <p:cNvPicPr/>
          <p:nvPr/>
        </p:nvPicPr>
        <p:blipFill>
          <a:blip r:embed="rId4"/>
          <a:stretch/>
        </p:blipFill>
        <p:spPr>
          <a:xfrm>
            <a:off x="8876400" y="0"/>
            <a:ext cx="1029600" cy="803880"/>
          </a:xfrm>
          <a:prstGeom prst="rect">
            <a:avLst/>
          </a:prstGeom>
          <a:ln>
            <a:noFill/>
          </a:ln>
        </p:spPr>
      </p:pic>
      <p:sp>
        <p:nvSpPr>
          <p:cNvPr id="15" name="TextBox 14"/>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4142769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560" y="2603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smtClean="0">
                <a:ln>
                  <a:noFill/>
                </a:ln>
                <a:solidFill>
                  <a:schemeClr val="tx1"/>
                </a:solidFill>
                <a:effectLst/>
                <a:uLnTx/>
                <a:uFillTx/>
                <a:ea typeface="Calibri" pitchFamily="34" charset="0"/>
              </a:rPr>
              <a:t>Arbitration</a:t>
            </a:r>
            <a:r>
              <a:rPr lang="en-IN" sz="2800" b="1" dirty="0" smtClean="0">
                <a:ea typeface="Calibri" pitchFamily="34" charset="0"/>
              </a:rPr>
              <a:t> Process – Interim Relief to small investors (NSE)</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sp>
        <p:nvSpPr>
          <p:cNvPr id="9" name="Content Placeholder 2"/>
          <p:cNvSpPr txBox="1">
            <a:spLocks/>
          </p:cNvSpPr>
          <p:nvPr/>
        </p:nvSpPr>
        <p:spPr>
          <a:xfrm>
            <a:off x="292693" y="1040749"/>
            <a:ext cx="9098507" cy="4831467"/>
          </a:xfrm>
          <a:prstGeom prst="rect">
            <a:avLst/>
          </a:prstGeom>
        </p:spPr>
        <p:txBody>
          <a:bodyPr vert="horz" lIns="91440" tIns="45720" rIns="91440" bIns="45720" rtlCol="0">
            <a:noAutofit/>
          </a:bodyPr>
          <a:lstStyle>
            <a:lvl1pPr marL="339725" indent="-339725"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1pPr>
            <a:lvl2pPr marL="739775" indent="-28257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2pPr>
            <a:lvl3pPr marL="11398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4225" indent="-22542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2489"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05"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21"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937" indent="-228404" algn="l" defTabSz="9136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dirty="0" smtClean="0"/>
              <a:t>Interim Relief granted to clients by Stock Exchange (SE) from Investor Protection Fund (IPF), if:</a:t>
            </a:r>
          </a:p>
          <a:p>
            <a:pPr lvl="1" algn="just">
              <a:buFontTx/>
              <a:buChar char="-"/>
            </a:pPr>
            <a:r>
              <a:rPr lang="en-US" dirty="0" smtClean="0"/>
              <a:t>Order of award is in favor of client.</a:t>
            </a:r>
          </a:p>
          <a:p>
            <a:pPr lvl="1" algn="just">
              <a:buFontTx/>
              <a:buChar char="-"/>
            </a:pPr>
            <a:r>
              <a:rPr lang="en-US" dirty="0" smtClean="0"/>
              <a:t>Member opts for further appeal</a:t>
            </a:r>
          </a:p>
          <a:p>
            <a:pPr lvl="1" algn="just">
              <a:buFontTx/>
              <a:buChar char="-"/>
            </a:pPr>
            <a:r>
              <a:rPr lang="en-US" dirty="0" smtClean="0"/>
              <a:t>Claim value </a:t>
            </a:r>
            <a:r>
              <a:rPr lang="en-US" dirty="0"/>
              <a:t>admissible is not more than Rs.20 </a:t>
            </a:r>
            <a:r>
              <a:rPr lang="en-US" dirty="0" smtClean="0"/>
              <a:t>lakhs</a:t>
            </a:r>
            <a:endParaRPr lang="en-US" dirty="0"/>
          </a:p>
          <a:p>
            <a:pPr algn="just">
              <a:buFontTx/>
              <a:buChar char="-"/>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a:p>
            <a:pPr algn="just">
              <a:buFont typeface="Wingdings" panose="05000000000000000000" pitchFamily="2" charset="2"/>
              <a:buChar char="Ø"/>
            </a:pPr>
            <a:r>
              <a:rPr lang="en-US" dirty="0" smtClean="0"/>
              <a:t>Total </a:t>
            </a:r>
            <a:r>
              <a:rPr lang="en-US" dirty="0"/>
              <a:t>amount released to </a:t>
            </a:r>
            <a:r>
              <a:rPr lang="en-US" dirty="0" smtClean="0"/>
              <a:t>client </a:t>
            </a:r>
            <a:r>
              <a:rPr lang="en-US" dirty="0"/>
              <a:t>through </a:t>
            </a:r>
            <a:r>
              <a:rPr lang="en-US" dirty="0" smtClean="0"/>
              <a:t>facility </a:t>
            </a:r>
            <a:r>
              <a:rPr lang="en-US" dirty="0"/>
              <a:t>of interim relief from IPF shall not exceed Rs.10 lakhs in the financial year.</a:t>
            </a:r>
          </a:p>
        </p:txBody>
      </p:sp>
      <p:graphicFrame>
        <p:nvGraphicFramePr>
          <p:cNvPr id="8" name="Table 7"/>
          <p:cNvGraphicFramePr>
            <a:graphicFrameLocks noGrp="1"/>
          </p:cNvGraphicFramePr>
          <p:nvPr>
            <p:extLst>
              <p:ext uri="{D42A27DB-BD31-4B8C-83A1-F6EECF244321}">
                <p14:modId xmlns:p14="http://schemas.microsoft.com/office/powerpoint/2010/main" val="2076271451"/>
              </p:ext>
            </p:extLst>
          </p:nvPr>
        </p:nvGraphicFramePr>
        <p:xfrm>
          <a:off x="292692" y="2997495"/>
          <a:ext cx="9098508" cy="2291080"/>
        </p:xfrm>
        <a:graphic>
          <a:graphicData uri="http://schemas.openxmlformats.org/drawingml/2006/table">
            <a:tbl>
              <a:tblPr firstRow="1" bandRow="1">
                <a:tableStyleId>{5C22544A-7EE6-4342-B048-85BDC9FD1C3A}</a:tableStyleId>
              </a:tblPr>
              <a:tblGrid>
                <a:gridCol w="4549254">
                  <a:extLst>
                    <a:ext uri="{9D8B030D-6E8A-4147-A177-3AD203B41FA5}">
                      <a16:colId xmlns:a16="http://schemas.microsoft.com/office/drawing/2014/main" val="2718566053"/>
                    </a:ext>
                  </a:extLst>
                </a:gridCol>
                <a:gridCol w="4549254">
                  <a:extLst>
                    <a:ext uri="{9D8B030D-6E8A-4147-A177-3AD203B41FA5}">
                      <a16:colId xmlns:a16="http://schemas.microsoft.com/office/drawing/2014/main" val="3020268839"/>
                    </a:ext>
                  </a:extLst>
                </a:gridCol>
              </a:tblGrid>
              <a:tr h="370840">
                <a:tc>
                  <a:txBody>
                    <a:bodyPr/>
                    <a:lstStyle/>
                    <a:p>
                      <a:pPr algn="ctr"/>
                      <a:r>
                        <a:rPr lang="en-US" dirty="0" smtClean="0"/>
                        <a:t>Condition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Interim Relief</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3039992"/>
                  </a:ext>
                </a:extLst>
              </a:tr>
              <a:tr h="370840">
                <a:tc>
                  <a:txBody>
                    <a:bodyPr/>
                    <a:lstStyle/>
                    <a:p>
                      <a:r>
                        <a:rPr lang="en-US" dirty="0" smtClean="0"/>
                        <a:t>TM files Arbitration against GRC order</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50% of the admissible claim amount or Rs.2 lakhs, whichever is less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5377757"/>
                  </a:ext>
                </a:extLst>
              </a:tr>
              <a:tr h="370840">
                <a:tc>
                  <a:txBody>
                    <a:bodyPr/>
                    <a:lstStyle/>
                    <a:p>
                      <a:r>
                        <a:rPr lang="en-US" dirty="0" smtClean="0"/>
                        <a:t>TM opts for Appellate / Court against Arbitration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50% of the award amount or 3 lakhs, whichever is less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459114"/>
                  </a:ext>
                </a:extLst>
              </a:tr>
              <a:tr h="370840">
                <a:tc>
                  <a:txBody>
                    <a:bodyPr/>
                    <a:lstStyle/>
                    <a:p>
                      <a:r>
                        <a:rPr lang="en-US" dirty="0" smtClean="0"/>
                        <a:t>TM files appeal in Court against Appellate Award </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75% of the appellate arbitration award or 5 lakhs, whichever is less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452439"/>
                  </a:ext>
                </a:extLst>
              </a:tr>
            </a:tbl>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44</a:t>
            </a:r>
            <a:endParaRPr lang="en-IN" sz="1000" b="1" strike="noStrike" spc="-1" dirty="0">
              <a:solidFill>
                <a:schemeClr val="bg1"/>
              </a:solidFill>
              <a:latin typeface="Arial"/>
            </a:endParaRPr>
          </a:p>
        </p:txBody>
      </p:sp>
      <p:pic>
        <p:nvPicPr>
          <p:cNvPr id="10" name="Picture 3"/>
          <p:cNvPicPr/>
          <p:nvPr/>
        </p:nvPicPr>
        <p:blipFill>
          <a:blip r:embed="rId3"/>
          <a:stretch/>
        </p:blipFill>
        <p:spPr>
          <a:xfrm>
            <a:off x="8876400" y="0"/>
            <a:ext cx="1029600" cy="803880"/>
          </a:xfrm>
          <a:prstGeom prst="rect">
            <a:avLst/>
          </a:prstGeom>
          <a:ln>
            <a:noFill/>
          </a:ln>
        </p:spPr>
      </p:pic>
      <p:sp>
        <p:nvSpPr>
          <p:cNvPr id="11" name="TextBox 1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537488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5" name="TextBox 4"/>
          <p:cNvSpPr txBox="1"/>
          <p:nvPr/>
        </p:nvSpPr>
        <p:spPr>
          <a:xfrm>
            <a:off x="381000" y="1003299"/>
            <a:ext cx="8839200" cy="4401205"/>
          </a:xfrm>
          <a:prstGeom prst="rect">
            <a:avLst/>
          </a:prstGeom>
          <a:noFill/>
        </p:spPr>
        <p:txBody>
          <a:bodyPr wrap="square" rtlCol="0">
            <a:spAutoFit/>
          </a:bodyPr>
          <a:lstStyle/>
          <a:p>
            <a:pPr marL="285750" indent="-285750" algn="just">
              <a:buFont typeface="Wingdings" panose="05000000000000000000" pitchFamily="2" charset="2"/>
              <a:buChar char="Ø"/>
            </a:pPr>
            <a:r>
              <a:rPr lang="en-US" sz="2000" b="1" dirty="0"/>
              <a:t>Defaulters’ </a:t>
            </a:r>
            <a:r>
              <a:rPr lang="en-US" sz="2000" b="1" dirty="0" smtClean="0"/>
              <a:t>Committee:</a:t>
            </a:r>
          </a:p>
          <a:p>
            <a:pPr algn="just"/>
            <a:endParaRPr lang="en-US" sz="2000" b="1" dirty="0"/>
          </a:p>
          <a:p>
            <a:pPr marL="342900" indent="-342900" algn="just">
              <a:buFontTx/>
              <a:buChar char="-"/>
            </a:pPr>
            <a:r>
              <a:rPr lang="en-US" sz="2000" dirty="0" smtClean="0"/>
              <a:t>Administer assets </a:t>
            </a:r>
            <a:r>
              <a:rPr lang="en-US" sz="2000" dirty="0"/>
              <a:t>in respect of </a:t>
            </a:r>
            <a:r>
              <a:rPr lang="en-US" sz="2000" dirty="0" smtClean="0"/>
              <a:t>defaulters/expelled </a:t>
            </a:r>
            <a:r>
              <a:rPr lang="en-US" sz="2000" dirty="0"/>
              <a:t>trading members. </a:t>
            </a:r>
            <a:endParaRPr lang="en-US" sz="2000" dirty="0" smtClean="0"/>
          </a:p>
          <a:p>
            <a:pPr marL="342900" indent="-342900" algn="just">
              <a:buFontTx/>
              <a:buChar char="-"/>
            </a:pPr>
            <a:endParaRPr lang="en-US" sz="2000" dirty="0" smtClean="0"/>
          </a:p>
          <a:p>
            <a:pPr marL="342900" indent="-342900" algn="just">
              <a:buFontTx/>
              <a:buChar char="-"/>
            </a:pPr>
            <a:r>
              <a:rPr lang="en-US" sz="2000" dirty="0" smtClean="0"/>
              <a:t>Distributes amount </a:t>
            </a:r>
            <a:r>
              <a:rPr lang="en-US" sz="2000" dirty="0"/>
              <a:t>available in </a:t>
            </a:r>
            <a:r>
              <a:rPr lang="en-US" sz="2000" dirty="0" smtClean="0"/>
              <a:t>defaulter's </a:t>
            </a:r>
            <a:r>
              <a:rPr lang="en-US" sz="2000" dirty="0"/>
              <a:t>account to the admitted claims on pro-rata basis as per the priority laid out under NSE Rules / Regulations / Bye-Laws</a:t>
            </a:r>
          </a:p>
          <a:p>
            <a:pPr algn="just"/>
            <a:endParaRPr lang="en-US" sz="2000" dirty="0"/>
          </a:p>
          <a:p>
            <a:pPr marL="285750" indent="-285750" algn="just">
              <a:buFont typeface="Wingdings" panose="05000000000000000000" pitchFamily="2" charset="2"/>
              <a:buChar char="Ø"/>
            </a:pPr>
            <a:r>
              <a:rPr lang="en-US" sz="2000" dirty="0"/>
              <a:t>In case </a:t>
            </a:r>
            <a:r>
              <a:rPr lang="en-US" sz="2000" dirty="0" smtClean="0"/>
              <a:t>of insufficient funds </a:t>
            </a:r>
            <a:r>
              <a:rPr lang="en-US" sz="2000" dirty="0"/>
              <a:t>in Defaulters' </a:t>
            </a:r>
            <a:r>
              <a:rPr lang="en-US" sz="2000" dirty="0" smtClean="0"/>
              <a:t>account </a:t>
            </a:r>
            <a:r>
              <a:rPr lang="en-US" sz="2000" dirty="0" smtClean="0">
                <a:sym typeface="Wingdings" panose="05000000000000000000" pitchFamily="2" charset="2"/>
              </a:rPr>
              <a:t> </a:t>
            </a:r>
          </a:p>
          <a:p>
            <a:pPr algn="just"/>
            <a:r>
              <a:rPr lang="en-US" sz="2000" dirty="0">
                <a:sym typeface="Wingdings" panose="05000000000000000000" pitchFamily="2" charset="2"/>
              </a:rPr>
              <a:t>	</a:t>
            </a:r>
            <a:endParaRPr lang="en-US" sz="2000" dirty="0" smtClean="0">
              <a:sym typeface="Wingdings" panose="05000000000000000000" pitchFamily="2" charset="2"/>
            </a:endParaRPr>
          </a:p>
          <a:p>
            <a:pPr algn="just"/>
            <a:r>
              <a:rPr lang="en-US" sz="2000" dirty="0">
                <a:sym typeface="Wingdings" panose="05000000000000000000" pitchFamily="2" charset="2"/>
              </a:rPr>
              <a:t>	</a:t>
            </a:r>
            <a:r>
              <a:rPr lang="en-US" sz="2000" dirty="0" smtClean="0">
                <a:sym typeface="Wingdings" panose="05000000000000000000" pitchFamily="2" charset="2"/>
              </a:rPr>
              <a:t>C</a:t>
            </a:r>
            <a:r>
              <a:rPr lang="en-US" sz="2000" dirty="0" smtClean="0"/>
              <a:t>ompensation </a:t>
            </a:r>
            <a:r>
              <a:rPr lang="en-US" sz="2000" dirty="0"/>
              <a:t>is paid from </a:t>
            </a:r>
            <a:r>
              <a:rPr lang="en-US" sz="2000" dirty="0" smtClean="0"/>
              <a:t>Investor </a:t>
            </a:r>
            <a:r>
              <a:rPr lang="en-US" sz="2000" dirty="0"/>
              <a:t>Protection </a:t>
            </a:r>
            <a:r>
              <a:rPr lang="en-US" sz="2000" dirty="0" smtClean="0"/>
              <a:t>Fund (IPF)</a:t>
            </a:r>
            <a:endParaRPr lang="en-US" sz="2000" dirty="0"/>
          </a:p>
          <a:p>
            <a:pPr algn="just"/>
            <a:endParaRPr lang="en-US" sz="2000" dirty="0"/>
          </a:p>
          <a:p>
            <a:pPr marL="285750" indent="-285750" algn="just">
              <a:buFont typeface="Wingdings" panose="05000000000000000000" pitchFamily="2" charset="2"/>
              <a:buChar char="Ø"/>
            </a:pPr>
            <a:r>
              <a:rPr lang="en-US" sz="2000" dirty="0"/>
              <a:t>Compensation up to a maximum of </a:t>
            </a:r>
            <a:r>
              <a:rPr lang="en-US" sz="2000" dirty="0" smtClean="0"/>
              <a:t>Rs.25 </a:t>
            </a:r>
            <a:r>
              <a:rPr lang="en-US" sz="2000" dirty="0"/>
              <a:t>lakhs per investor subject to an overall limit per defaulter / expelled member.</a:t>
            </a:r>
            <a:endParaRPr lang="en-IN" dirty="0"/>
          </a:p>
        </p:txBody>
      </p:sp>
      <p:sp>
        <p:nvSpPr>
          <p:cNvPr id="10" name="Title 1"/>
          <p:cNvSpPr txBox="1">
            <a:spLocks/>
          </p:cNvSpPr>
          <p:nvPr/>
        </p:nvSpPr>
        <p:spPr>
          <a:xfrm>
            <a:off x="685140" y="2621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smtClean="0">
                <a:ln>
                  <a:noFill/>
                </a:ln>
                <a:solidFill>
                  <a:schemeClr val="tx1"/>
                </a:solidFill>
                <a:effectLst/>
                <a:uLnTx/>
                <a:uFillTx/>
                <a:ea typeface="Calibri" pitchFamily="34" charset="0"/>
              </a:rPr>
              <a:t>Remedy to investors in case of Broker – Expulsion/ Default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45</a:t>
            </a:r>
            <a:endParaRPr lang="en-IN" sz="1000" b="1"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2241934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5050" y="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smtClean="0">
                <a:ln>
                  <a:noFill/>
                </a:ln>
                <a:solidFill>
                  <a:schemeClr val="tx1"/>
                </a:solidFill>
                <a:effectLst/>
                <a:uLnTx/>
                <a:uFillTx/>
                <a:ea typeface="Calibri" pitchFamily="34" charset="0"/>
              </a:rPr>
              <a:t>Remedy to investors in case of Broker – Expulsion/ Default (NSE)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5" name="TextBox 4"/>
          <p:cNvSpPr txBox="1"/>
          <p:nvPr/>
        </p:nvSpPr>
        <p:spPr>
          <a:xfrm>
            <a:off x="505535" y="1218767"/>
            <a:ext cx="8938715" cy="4801314"/>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Trading Member expelled/ declared as defaulter/expelled member </a:t>
            </a:r>
            <a:r>
              <a:rPr lang="en-US" dirty="0" smtClean="0">
                <a:sym typeface="Wingdings" panose="05000000000000000000" pitchFamily="2" charset="2"/>
              </a:rPr>
              <a:t></a:t>
            </a:r>
            <a:r>
              <a:rPr lang="en-US" dirty="0">
                <a:sym typeface="Wingdings" panose="05000000000000000000" pitchFamily="2" charset="2"/>
              </a:rPr>
              <a:t> </a:t>
            </a:r>
            <a:endParaRPr lang="en-US" dirty="0" smtClean="0">
              <a:sym typeface="Wingdings" panose="05000000000000000000" pitchFamily="2" charset="2"/>
            </a:endParaRPr>
          </a:p>
          <a:p>
            <a:pPr algn="just"/>
            <a:endParaRPr lang="en-US" dirty="0">
              <a:sym typeface="Wingdings" panose="05000000000000000000" pitchFamily="2" charset="2"/>
            </a:endParaRPr>
          </a:p>
          <a:p>
            <a:pPr algn="just"/>
            <a:r>
              <a:rPr lang="en-US" dirty="0" smtClean="0">
                <a:sym typeface="Wingdings" panose="05000000000000000000" pitchFamily="2" charset="2"/>
              </a:rPr>
              <a:t>	</a:t>
            </a:r>
            <a:r>
              <a:rPr lang="en-US" dirty="0" smtClean="0"/>
              <a:t>Exchange </a:t>
            </a:r>
            <a:r>
              <a:rPr lang="en-US" dirty="0"/>
              <a:t>issues a Public Notice in leading newspapers.</a:t>
            </a:r>
          </a:p>
          <a:p>
            <a:pPr algn="just"/>
            <a:endParaRPr lang="en-US" dirty="0"/>
          </a:p>
          <a:p>
            <a:pPr marL="285750" indent="-285750" algn="just">
              <a:buFont typeface="Wingdings" panose="05000000000000000000" pitchFamily="2" charset="2"/>
              <a:buChar char="Ø"/>
            </a:pPr>
            <a:r>
              <a:rPr lang="en-US" dirty="0"/>
              <a:t>List </a:t>
            </a:r>
            <a:r>
              <a:rPr lang="en-US" dirty="0" smtClean="0"/>
              <a:t>available </a:t>
            </a:r>
            <a:r>
              <a:rPr lang="en-US" dirty="0"/>
              <a:t>on </a:t>
            </a:r>
            <a:r>
              <a:rPr lang="en-US" dirty="0" smtClean="0"/>
              <a:t>NSE </a:t>
            </a:r>
            <a:r>
              <a:rPr lang="en-US" dirty="0"/>
              <a:t>website </a:t>
            </a:r>
            <a:r>
              <a:rPr lang="en-US" dirty="0" smtClean="0"/>
              <a:t>under:</a:t>
            </a:r>
          </a:p>
          <a:p>
            <a:pPr marL="285750" indent="-285750" algn="just">
              <a:buFont typeface="Wingdings" panose="05000000000000000000" pitchFamily="2" charset="2"/>
              <a:buChar char="Ø"/>
            </a:pPr>
            <a:endParaRPr lang="en-US" dirty="0" smtClean="0"/>
          </a:p>
          <a:p>
            <a:pPr algn="just"/>
            <a:r>
              <a:rPr lang="en-US" dirty="0"/>
              <a:t>	</a:t>
            </a:r>
            <a:r>
              <a:rPr lang="en-US" dirty="0" smtClean="0"/>
              <a:t> </a:t>
            </a:r>
            <a:r>
              <a:rPr lang="en-US" dirty="0"/>
              <a:t>Home &gt; Domestic Investors &gt; Defaulters &gt; Public Notice.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Investors having claims against </a:t>
            </a:r>
            <a:r>
              <a:rPr lang="en-US" dirty="0" smtClean="0"/>
              <a:t>Defaulter/Expelled </a:t>
            </a:r>
            <a:r>
              <a:rPr lang="en-US" dirty="0"/>
              <a:t>Trading </a:t>
            </a:r>
            <a:r>
              <a:rPr lang="en-US" dirty="0" smtClean="0"/>
              <a:t>Member:</a:t>
            </a:r>
          </a:p>
          <a:p>
            <a:pPr algn="just"/>
            <a:endParaRPr lang="en-US" dirty="0"/>
          </a:p>
          <a:p>
            <a:pPr algn="just"/>
            <a:r>
              <a:rPr lang="en-US" dirty="0" smtClean="0"/>
              <a:t>	Register claim </a:t>
            </a:r>
            <a:r>
              <a:rPr lang="en-US" dirty="0"/>
              <a:t>within 3 months from </a:t>
            </a:r>
            <a:r>
              <a:rPr lang="en-US" dirty="0" smtClean="0"/>
              <a:t>date </a:t>
            </a:r>
            <a:r>
              <a:rPr lang="en-US" dirty="0"/>
              <a:t>of </a:t>
            </a:r>
            <a:r>
              <a:rPr lang="en-US" dirty="0" smtClean="0"/>
              <a:t>Public </a:t>
            </a:r>
            <a:r>
              <a:rPr lang="en-US" dirty="0"/>
              <a:t>Notice.</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a:t>To register a claim against a defaulter/expelled </a:t>
            </a:r>
            <a:r>
              <a:rPr lang="en-US" dirty="0" smtClean="0"/>
              <a:t>Member:</a:t>
            </a:r>
          </a:p>
          <a:p>
            <a:pPr marL="285750" indent="-285750" algn="just">
              <a:buFont typeface="Wingdings" panose="05000000000000000000" pitchFamily="2" charset="2"/>
              <a:buChar char="Ø"/>
            </a:pPr>
            <a:endParaRPr lang="en-US" dirty="0" smtClean="0"/>
          </a:p>
          <a:p>
            <a:pPr marL="800100" lvl="1" indent="-342900" algn="just">
              <a:buFontTx/>
              <a:buChar char="-"/>
            </a:pPr>
            <a:r>
              <a:rPr lang="en-US" dirty="0" smtClean="0"/>
              <a:t>Visit www.nseindia.com website</a:t>
            </a:r>
          </a:p>
          <a:p>
            <a:pPr marL="800100" lvl="1" indent="-342900" algn="just">
              <a:buFontTx/>
              <a:buChar char="-"/>
            </a:pPr>
            <a:r>
              <a:rPr lang="en-US" dirty="0" smtClean="0"/>
              <a:t>Download form from below mentioned address: </a:t>
            </a:r>
          </a:p>
          <a:p>
            <a:pPr lvl="1" algn="just"/>
            <a:r>
              <a:rPr lang="en-IN" dirty="0" smtClean="0">
                <a:hlinkClick r:id="rId3"/>
              </a:rPr>
              <a:t>https</a:t>
            </a:r>
            <a:r>
              <a:rPr lang="en-IN" dirty="0">
                <a:hlinkClick r:id="rId3"/>
              </a:rPr>
              <a:t>://www.nseindia.com/invest/details-to-be-provided-for-lodging-claims</a:t>
            </a:r>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46</a:t>
            </a:r>
            <a:endParaRPr lang="en-IN" sz="1000" b="1" strike="noStrike" spc="-1" dirty="0">
              <a:solidFill>
                <a:schemeClr val="bg1"/>
              </a:solidFill>
              <a:latin typeface="Arial"/>
            </a:endParaRPr>
          </a:p>
        </p:txBody>
      </p:sp>
      <p:pic>
        <p:nvPicPr>
          <p:cNvPr id="8" name="Picture 3"/>
          <p:cNvPicPr/>
          <p:nvPr/>
        </p:nvPicPr>
        <p:blipFill>
          <a:blip r:embed="rId4"/>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664709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2862322"/>
          </a:xfrm>
          <a:prstGeom prst="rect">
            <a:avLst/>
          </a:prstGeom>
          <a:noFill/>
        </p:spPr>
        <p:txBody>
          <a:bodyPr wrap="square" rtlCol="0">
            <a:spAutoFit/>
          </a:bodyPr>
          <a:lstStyle/>
          <a:p>
            <a:pPr algn="ctr"/>
            <a:r>
              <a:rPr lang="en-US" sz="6000" b="1" dirty="0" smtClean="0"/>
              <a:t>Investor Grievance </a:t>
            </a:r>
            <a:r>
              <a:rPr lang="en-US" sz="6000" b="1" dirty="0" err="1" smtClean="0"/>
              <a:t>Redressal</a:t>
            </a:r>
            <a:r>
              <a:rPr lang="en-US" sz="6000" b="1" dirty="0" smtClean="0"/>
              <a:t> - BSE</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47</a:t>
            </a:r>
            <a:endParaRPr lang="en-IN" sz="1000" b="1" strike="noStrike" spc="-1" dirty="0">
              <a:solidFill>
                <a:schemeClr val="bg1"/>
              </a:solidFill>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94152712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191" y="25773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a:t>
            </a:r>
            <a:r>
              <a:rPr lang="en-IN" sz="3200" b="1" dirty="0">
                <a:ea typeface="Calibri" pitchFamily="34" charset="0"/>
              </a:rPr>
              <a:t>BSE</a:t>
            </a:r>
            <a:r>
              <a:rPr kumimoji="0" lang="en-IN" sz="3200" b="1" i="0" u="none" strike="noStrike" kern="1200" cap="none" spc="0" normalizeH="0" noProof="0" dirty="0">
                <a:ln>
                  <a:noFill/>
                </a:ln>
                <a:solidFill>
                  <a:schemeClr val="tx1"/>
                </a:solidFill>
                <a:effectLst/>
                <a:uLnTx/>
                <a:uFillTx/>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Rectangle 8">
            <a:extLst>
              <a:ext uri="{FF2B5EF4-FFF2-40B4-BE49-F238E27FC236}">
                <a16:creationId xmlns:a16="http://schemas.microsoft.com/office/drawing/2014/main" id="{9D817D16-D7EA-486E-B934-2B83EAA28F45}"/>
              </a:ext>
            </a:extLst>
          </p:cNvPr>
          <p:cNvSpPr/>
          <p:nvPr/>
        </p:nvSpPr>
        <p:spPr>
          <a:xfrm>
            <a:off x="304800" y="1066800"/>
            <a:ext cx="8991600" cy="5139869"/>
          </a:xfrm>
          <a:prstGeom prst="rect">
            <a:avLst/>
          </a:prstGeom>
        </p:spPr>
        <p:txBody>
          <a:bodyPr wrap="square">
            <a:spAutoFit/>
          </a:bodyPr>
          <a:lstStyle/>
          <a:p>
            <a:pPr marL="285750" indent="-285750" algn="just">
              <a:buFont typeface="Wingdings" panose="05000000000000000000" pitchFamily="2" charset="2"/>
              <a:buChar char="Ø"/>
            </a:pPr>
            <a:r>
              <a:rPr lang="en-US" sz="2000" b="1" u="sng" dirty="0" smtClean="0"/>
              <a:t>Department </a:t>
            </a:r>
            <a:r>
              <a:rPr lang="en-US" sz="2000" b="1" u="sng" dirty="0"/>
              <a:t>for Investors Services (DIS</a:t>
            </a:r>
            <a:r>
              <a:rPr lang="en-US" sz="2000" b="1" u="sng" dirty="0" smtClean="0"/>
              <a:t>)</a:t>
            </a:r>
          </a:p>
          <a:p>
            <a:pPr algn="just"/>
            <a:endParaRPr lang="en-US" sz="2000" b="1" u="sng" dirty="0"/>
          </a:p>
          <a:p>
            <a:pPr marL="285750" indent="-285750" algn="just">
              <a:buFontTx/>
              <a:buChar char="-"/>
            </a:pPr>
            <a:r>
              <a:rPr lang="en-US" sz="1800" dirty="0" smtClean="0">
                <a:latin typeface="+mn-lt"/>
              </a:rPr>
              <a:t>Dedicated department to redress investor grievances.</a:t>
            </a:r>
          </a:p>
          <a:p>
            <a:pPr marL="285750" indent="-285750" algn="just">
              <a:buFontTx/>
              <a:buChar char="-"/>
            </a:pPr>
            <a:endParaRPr lang="en-US" dirty="0"/>
          </a:p>
          <a:p>
            <a:pPr marL="285750" indent="-285750" algn="just">
              <a:buFontTx/>
              <a:buChar char="-"/>
            </a:pPr>
            <a:r>
              <a:rPr lang="en-US" sz="1800" dirty="0" smtClean="0">
                <a:latin typeface="+mn-lt"/>
              </a:rPr>
              <a:t>Operation </a:t>
            </a:r>
            <a:r>
              <a:rPr lang="en-US" sz="1800" dirty="0">
                <a:latin typeface="+mn-lt"/>
              </a:rPr>
              <a:t>of </a:t>
            </a:r>
            <a:r>
              <a:rPr lang="en-US" sz="1800" dirty="0" smtClean="0">
                <a:latin typeface="+mn-lt"/>
              </a:rPr>
              <a:t>Investor Services Center (ISC) </a:t>
            </a:r>
            <a:r>
              <a:rPr lang="en-US" sz="1800" dirty="0">
                <a:latin typeface="+mn-lt"/>
              </a:rPr>
              <a:t>commenced in </a:t>
            </a:r>
            <a:r>
              <a:rPr lang="en-US" sz="1800" dirty="0" smtClean="0">
                <a:latin typeface="+mn-lt"/>
              </a:rPr>
              <a:t>year </a:t>
            </a:r>
            <a:r>
              <a:rPr lang="en-US" sz="1800" dirty="0">
                <a:latin typeface="+mn-lt"/>
              </a:rPr>
              <a:t>1986. </a:t>
            </a:r>
            <a:endParaRPr lang="en-US" sz="1800" dirty="0" smtClean="0">
              <a:latin typeface="+mn-lt"/>
            </a:endParaRPr>
          </a:p>
          <a:p>
            <a:pPr marL="285750" indent="-285750" algn="just">
              <a:buFontTx/>
              <a:buChar char="-"/>
            </a:pPr>
            <a:endParaRPr lang="en-US" dirty="0"/>
          </a:p>
          <a:p>
            <a:pPr marL="285750" indent="-285750" algn="just">
              <a:buFontTx/>
              <a:buChar char="-"/>
            </a:pPr>
            <a:r>
              <a:rPr lang="en-US" sz="1800" dirty="0" smtClean="0">
                <a:latin typeface="+mn-lt"/>
              </a:rPr>
              <a:t>Plays </a:t>
            </a:r>
            <a:r>
              <a:rPr lang="en-US" sz="1800" dirty="0">
                <a:latin typeface="+mn-lt"/>
              </a:rPr>
              <a:t>a pivotal role in enhancing and maintaining investors' faith and confidence by resolving their grievances. </a:t>
            </a:r>
            <a:endParaRPr lang="en-US" sz="1800" dirty="0" smtClean="0">
              <a:latin typeface="+mn-lt"/>
            </a:endParaRPr>
          </a:p>
          <a:p>
            <a:pPr marL="285750" indent="-285750" algn="just">
              <a:buFontTx/>
              <a:buChar char="-"/>
            </a:pPr>
            <a:endParaRPr lang="en-US" dirty="0"/>
          </a:p>
          <a:p>
            <a:pPr marL="285750" indent="-285750" algn="just">
              <a:buFontTx/>
              <a:buChar char="-"/>
            </a:pPr>
            <a:r>
              <a:rPr lang="en-US" sz="1800" dirty="0" smtClean="0">
                <a:latin typeface="+mn-lt"/>
              </a:rPr>
              <a:t>Services </a:t>
            </a:r>
            <a:r>
              <a:rPr lang="en-US" sz="1800" dirty="0">
                <a:latin typeface="+mn-lt"/>
              </a:rPr>
              <a:t>offered by DIS are as under:</a:t>
            </a:r>
          </a:p>
          <a:p>
            <a:pPr marL="742950" lvl="1" indent="-285750" algn="just">
              <a:buFont typeface="Arial" panose="020B0604020202020204" pitchFamily="34" charset="0"/>
              <a:buChar char="•"/>
            </a:pPr>
            <a:r>
              <a:rPr lang="en-US" sz="1800" dirty="0" smtClean="0">
                <a:latin typeface="+mn-lt"/>
              </a:rPr>
              <a:t>Investors</a:t>
            </a:r>
            <a:r>
              <a:rPr lang="en-US" sz="1800" dirty="0">
                <a:latin typeface="+mn-lt"/>
              </a:rPr>
              <a:t>' Grievances against BSE's Trading Members (Including Arbitration &amp; appellate </a:t>
            </a:r>
            <a:r>
              <a:rPr lang="en-US" sz="1800" dirty="0" smtClean="0">
                <a:latin typeface="+mn-lt"/>
              </a:rPr>
              <a:t>Arbitration)</a:t>
            </a:r>
          </a:p>
          <a:p>
            <a:pPr marL="742950" lvl="1" indent="-285750" algn="just">
              <a:buFont typeface="Arial" panose="020B0604020202020204" pitchFamily="34" charset="0"/>
              <a:buChar char="•"/>
            </a:pPr>
            <a:r>
              <a:rPr lang="en-US" sz="1800" dirty="0" smtClean="0">
                <a:latin typeface="+mn-lt"/>
              </a:rPr>
              <a:t>Claim </a:t>
            </a:r>
            <a:r>
              <a:rPr lang="en-US" sz="1800" dirty="0">
                <a:latin typeface="+mn-lt"/>
              </a:rPr>
              <a:t>against Defaulter/Expelled </a:t>
            </a:r>
            <a:r>
              <a:rPr lang="en-US" sz="1800" dirty="0" smtClean="0">
                <a:latin typeface="+mn-lt"/>
              </a:rPr>
              <a:t>Member</a:t>
            </a:r>
          </a:p>
          <a:p>
            <a:pPr marL="742950" lvl="1" indent="-285750" algn="just">
              <a:buFont typeface="Arial" panose="020B0604020202020204" pitchFamily="34" charset="0"/>
              <a:buChar char="•"/>
            </a:pPr>
            <a:r>
              <a:rPr lang="en-US" sz="1800" dirty="0" smtClean="0">
                <a:latin typeface="+mn-lt"/>
              </a:rPr>
              <a:t>Investors</a:t>
            </a:r>
            <a:r>
              <a:rPr lang="en-US" sz="1800" dirty="0">
                <a:latin typeface="+mn-lt"/>
              </a:rPr>
              <a:t>' Grievances against Listed Companies</a:t>
            </a:r>
          </a:p>
          <a:p>
            <a:pPr lvl="1" algn="just"/>
            <a:endParaRPr lang="en-US" sz="1800" dirty="0">
              <a:latin typeface="+mn-lt"/>
            </a:endParaRPr>
          </a:p>
          <a:p>
            <a:pPr marL="285750" lvl="1" indent="-285750" algn="just">
              <a:buFont typeface="Wingdings" panose="05000000000000000000" pitchFamily="2" charset="2"/>
              <a:buChar char="Ø"/>
            </a:pPr>
            <a:r>
              <a:rPr lang="en-US" sz="1800" dirty="0" smtClean="0">
                <a:latin typeface="+mn-lt"/>
              </a:rPr>
              <a:t>Regional </a:t>
            </a:r>
            <a:r>
              <a:rPr lang="en-US" sz="1800" dirty="0">
                <a:latin typeface="+mn-lt"/>
              </a:rPr>
              <a:t>Investor Service </a:t>
            </a:r>
            <a:r>
              <a:rPr lang="en-US" sz="1800" dirty="0" smtClean="0">
                <a:latin typeface="+mn-lt"/>
              </a:rPr>
              <a:t>Centers of BSE =  At </a:t>
            </a:r>
            <a:r>
              <a:rPr lang="en-US" sz="1800" dirty="0">
                <a:latin typeface="+mn-lt"/>
              </a:rPr>
              <a:t>25 places. </a:t>
            </a:r>
          </a:p>
          <a:p>
            <a:pPr marL="285750" lvl="1" indent="-285750" algn="just">
              <a:buFont typeface="Wingdings" panose="05000000000000000000" pitchFamily="2" charset="2"/>
              <a:buChar char="ü"/>
            </a:pPr>
            <a:endParaRPr lang="en-US" sz="1800" dirty="0">
              <a:latin typeface="+mn-lt"/>
            </a:endParaRPr>
          </a:p>
          <a:p>
            <a:pPr marL="285750" lvl="1" indent="-285750" algn="just">
              <a:buFont typeface="Wingdings" panose="05000000000000000000" pitchFamily="2" charset="2"/>
              <a:buChar char="Ø"/>
            </a:pPr>
            <a:r>
              <a:rPr lang="en-US" sz="1800" dirty="0">
                <a:latin typeface="+mn-lt"/>
              </a:rPr>
              <a:t>Complaint against Companies are handled solely from Mumbai office (Fort &amp; BKC).</a:t>
            </a: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48</a:t>
            </a:r>
            <a:endParaRPr lang="en-IN" sz="1000" b="1" strike="noStrike" spc="-1" dirty="0">
              <a:solidFill>
                <a:schemeClr val="bg1"/>
              </a:solidFill>
              <a:latin typeface="Arial"/>
            </a:endParaRPr>
          </a:p>
        </p:txBody>
      </p:sp>
      <p:pic>
        <p:nvPicPr>
          <p:cNvPr id="8" name="Picture 3"/>
          <p:cNvPicPr/>
          <p:nvPr/>
        </p:nvPicPr>
        <p:blipFill>
          <a:blip r:embed="rId3"/>
          <a:stretch/>
        </p:blipFill>
        <p:spPr>
          <a:xfrm>
            <a:off x="8876400" y="0"/>
            <a:ext cx="1029600" cy="803880"/>
          </a:xfrm>
          <a:prstGeom prst="rect">
            <a:avLst/>
          </a:prstGeom>
          <a:ln>
            <a:noFill/>
          </a:ln>
        </p:spPr>
      </p:pic>
      <p:sp>
        <p:nvSpPr>
          <p:cNvPr id="10" name="TextBox 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206062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191" y="25773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Mode of Filing Complaints (BSE)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3" name="Diagram 2"/>
          <p:cNvGraphicFramePr/>
          <p:nvPr>
            <p:extLst>
              <p:ext uri="{D42A27DB-BD31-4B8C-83A1-F6EECF244321}">
                <p14:modId xmlns:p14="http://schemas.microsoft.com/office/powerpoint/2010/main" val="947784287"/>
              </p:ext>
            </p:extLst>
          </p:nvPr>
        </p:nvGraphicFramePr>
        <p:xfrm>
          <a:off x="304799" y="1227666"/>
          <a:ext cx="9082591" cy="4977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49</a:t>
            </a:r>
            <a:endParaRPr lang="en-IN" sz="1000" b="1" strike="noStrike" spc="-1" dirty="0">
              <a:solidFill>
                <a:schemeClr val="bg1"/>
              </a:solidFill>
              <a:latin typeface="Arial"/>
            </a:endParaRPr>
          </a:p>
        </p:txBody>
      </p:sp>
      <p:pic>
        <p:nvPicPr>
          <p:cNvPr id="8" name="Picture 3"/>
          <p:cNvPicPr/>
          <p:nvPr/>
        </p:nvPicPr>
        <p:blipFill>
          <a:blip r:embed="rId8"/>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62179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149" y="15161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sng" strike="noStrike" kern="1200" cap="none" spc="0" normalizeH="0" baseline="0" noProof="0" dirty="0" smtClean="0">
                <a:ln>
                  <a:noFill/>
                </a:ln>
                <a:solidFill>
                  <a:schemeClr val="tx1"/>
                </a:solidFill>
                <a:effectLst/>
                <a:uLnTx/>
                <a:uFillTx/>
                <a:ea typeface="Calibri" pitchFamily="34" charset="0"/>
              </a:rPr>
              <a:t>S</a:t>
            </a:r>
            <a:r>
              <a:rPr kumimoji="0" lang="en-IN" sz="2800" b="1" i="0" u="none" strike="noStrike" kern="1200" cap="none" spc="0" normalizeH="0" baseline="0" noProof="0" dirty="0" smtClean="0">
                <a:ln>
                  <a:noFill/>
                </a:ln>
                <a:solidFill>
                  <a:schemeClr val="tx1"/>
                </a:solidFill>
                <a:effectLst/>
                <a:uLnTx/>
                <a:uFillTx/>
                <a:ea typeface="Calibri" pitchFamily="34" charset="0"/>
              </a:rPr>
              <a:t>EBI </a:t>
            </a:r>
            <a:r>
              <a:rPr kumimoji="0" lang="en-IN" sz="2800" b="1" i="0" u="sng" strike="noStrike" kern="1200" cap="none" spc="0" normalizeH="0" baseline="0" noProof="0" dirty="0" err="1" smtClean="0">
                <a:ln>
                  <a:noFill/>
                </a:ln>
                <a:solidFill>
                  <a:schemeClr val="tx1"/>
                </a:solidFill>
                <a:effectLst/>
                <a:uLnTx/>
                <a:uFillTx/>
                <a:ea typeface="Calibri" pitchFamily="34" charset="0"/>
              </a:rPr>
              <a:t>CO</a:t>
            </a:r>
            <a:r>
              <a:rPr kumimoji="0" lang="en-IN" sz="2800" b="1" i="0" u="none" strike="noStrike" kern="1200" cap="none" spc="0" normalizeH="0" baseline="0" noProof="0" dirty="0" err="1" smtClean="0">
                <a:ln>
                  <a:noFill/>
                </a:ln>
                <a:solidFill>
                  <a:schemeClr val="tx1"/>
                </a:solidFill>
                <a:effectLst/>
                <a:uLnTx/>
                <a:uFillTx/>
                <a:ea typeface="Calibri" pitchFamily="34" charset="0"/>
              </a:rPr>
              <a:t>mplaints</a:t>
            </a:r>
            <a:r>
              <a:rPr kumimoji="0" lang="en-IN" sz="2800" b="1" i="0" u="none" strike="noStrike" kern="1200" cap="none" spc="0" normalizeH="0" baseline="0" noProof="0" dirty="0" smtClean="0">
                <a:ln>
                  <a:noFill/>
                </a:ln>
                <a:solidFill>
                  <a:schemeClr val="tx1"/>
                </a:solidFill>
                <a:effectLst/>
                <a:uLnTx/>
                <a:uFillTx/>
                <a:ea typeface="Calibri" pitchFamily="34" charset="0"/>
              </a:rPr>
              <a:t> </a:t>
            </a:r>
            <a:r>
              <a:rPr kumimoji="0" lang="en-IN" sz="2800" b="1" i="0" u="sng" strike="noStrike" kern="1200" cap="none" spc="0" normalizeH="0" baseline="0" noProof="0" dirty="0" err="1" smtClean="0">
                <a:ln>
                  <a:noFill/>
                </a:ln>
                <a:solidFill>
                  <a:schemeClr val="tx1"/>
                </a:solidFill>
                <a:effectLst/>
                <a:uLnTx/>
                <a:uFillTx/>
                <a:ea typeface="Calibri" pitchFamily="34" charset="0"/>
              </a:rPr>
              <a:t>RE</a:t>
            </a:r>
            <a:r>
              <a:rPr kumimoji="0" lang="en-IN" sz="2800" b="1" i="0" u="none" strike="noStrike" kern="1200" cap="none" spc="0" normalizeH="0" baseline="0" noProof="0" dirty="0" err="1" smtClean="0">
                <a:ln>
                  <a:noFill/>
                </a:ln>
                <a:solidFill>
                  <a:schemeClr val="tx1"/>
                </a:solidFill>
                <a:effectLst/>
                <a:uLnTx/>
                <a:uFillTx/>
                <a:ea typeface="Calibri" pitchFamily="34" charset="0"/>
              </a:rPr>
              <a:t>dress</a:t>
            </a:r>
            <a:r>
              <a:rPr kumimoji="0" lang="en-IN" sz="2800" b="1" i="0" u="none" strike="noStrike" kern="1200" cap="none" spc="0" normalizeH="0" baseline="0" noProof="0" dirty="0" smtClean="0">
                <a:ln>
                  <a:noFill/>
                </a:ln>
                <a:solidFill>
                  <a:schemeClr val="tx1"/>
                </a:solidFill>
                <a:effectLst/>
                <a:uLnTx/>
                <a:uFillTx/>
                <a:ea typeface="Calibri" pitchFamily="34" charset="0"/>
              </a:rPr>
              <a:t> </a:t>
            </a:r>
            <a:r>
              <a:rPr kumimoji="0" lang="en-IN" sz="2800" b="1" i="0" u="sng" strike="noStrike" kern="1200" cap="none" spc="0" normalizeH="0" baseline="0" noProof="0" dirty="0" smtClean="0">
                <a:ln>
                  <a:noFill/>
                </a:ln>
                <a:solidFill>
                  <a:schemeClr val="tx1"/>
                </a:solidFill>
                <a:effectLst/>
                <a:uLnTx/>
                <a:uFillTx/>
                <a:ea typeface="Calibri" pitchFamily="34" charset="0"/>
              </a:rPr>
              <a:t>S</a:t>
            </a:r>
            <a:r>
              <a:rPr kumimoji="0" lang="en-IN" sz="2800" b="1" i="0" u="none" strike="noStrike" kern="1200" cap="none" spc="0" normalizeH="0" baseline="0" noProof="0" dirty="0" smtClean="0">
                <a:ln>
                  <a:noFill/>
                </a:ln>
                <a:solidFill>
                  <a:schemeClr val="tx1"/>
                </a:solidFill>
                <a:effectLst/>
                <a:uLnTx/>
                <a:uFillTx/>
                <a:ea typeface="Calibri" pitchFamily="34" charset="0"/>
              </a:rPr>
              <a:t>ystem (SCORES)</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8" name="TextBox 7"/>
          <p:cNvSpPr txBox="1"/>
          <p:nvPr/>
        </p:nvSpPr>
        <p:spPr>
          <a:xfrm>
            <a:off x="304800" y="985150"/>
            <a:ext cx="9333120" cy="5355312"/>
          </a:xfrm>
          <a:prstGeom prst="rect">
            <a:avLst/>
          </a:prstGeom>
          <a:noFill/>
        </p:spPr>
        <p:txBody>
          <a:bodyPr wrap="square" rtlCol="0">
            <a:spAutoFit/>
          </a:bodyPr>
          <a:lstStyle/>
          <a:p>
            <a:pPr marL="285750" indent="-285750" algn="just">
              <a:buFont typeface="Wingdings" panose="05000000000000000000" pitchFamily="2" charset="2"/>
              <a:buChar char="Ø"/>
            </a:pPr>
            <a:r>
              <a:rPr lang="en-US" sz="1900" dirty="0" smtClean="0">
                <a:ea typeface="Calibri" panose="020F0502020204030204" pitchFamily="34" charset="0"/>
                <a:cs typeface="Times New Roman" panose="02020603050405020304" pitchFamily="18" charset="0"/>
              </a:rPr>
              <a:t>SCORES platform: </a:t>
            </a:r>
            <a:r>
              <a:rPr lang="en-US" sz="1900" b="1" dirty="0">
                <a:ea typeface="Calibri" panose="020F0502020204030204" pitchFamily="34" charset="0"/>
                <a:cs typeface="Times New Roman" panose="02020603050405020304" pitchFamily="18" charset="0"/>
                <a:hlinkClick r:id="rId3"/>
              </a:rPr>
              <a:t>https://</a:t>
            </a:r>
            <a:r>
              <a:rPr lang="en-US" sz="1900" b="1" dirty="0" smtClean="0">
                <a:ea typeface="Calibri" panose="020F0502020204030204" pitchFamily="34" charset="0"/>
                <a:cs typeface="Times New Roman" panose="02020603050405020304" pitchFamily="18" charset="0"/>
                <a:hlinkClick r:id="rId3"/>
              </a:rPr>
              <a:t>scores.gov.in</a:t>
            </a:r>
            <a:endParaRPr lang="en-US" sz="1900" b="1" dirty="0" smtClean="0">
              <a:ea typeface="Calibri" panose="020F0502020204030204" pitchFamily="34" charset="0"/>
              <a:cs typeface="Times New Roman" panose="02020603050405020304" pitchFamily="18" charset="0"/>
            </a:endParaRPr>
          </a:p>
          <a:p>
            <a:pPr algn="just"/>
            <a:endParaRPr lang="en-US" sz="1900" b="1"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1900" dirty="0" smtClean="0">
                <a:ea typeface="Calibri" panose="020F0502020204030204" pitchFamily="34" charset="0"/>
                <a:cs typeface="Times New Roman" panose="02020603050405020304" pitchFamily="18" charset="0"/>
              </a:rPr>
              <a:t>Online </a:t>
            </a:r>
            <a:r>
              <a:rPr lang="en-US" sz="1900" dirty="0">
                <a:ea typeface="Calibri" panose="020F0502020204030204" pitchFamily="34" charset="0"/>
                <a:cs typeface="Times New Roman" panose="02020603050405020304" pitchFamily="18" charset="0"/>
              </a:rPr>
              <a:t>platform </a:t>
            </a:r>
            <a:r>
              <a:rPr lang="en-US" sz="1900" dirty="0" smtClean="0">
                <a:ea typeface="Calibri" panose="020F0502020204030204" pitchFamily="34" charset="0"/>
                <a:cs typeface="Times New Roman" panose="02020603050405020304" pitchFamily="18" charset="0"/>
              </a:rPr>
              <a:t>for </a:t>
            </a:r>
            <a:r>
              <a:rPr lang="en-US" sz="1900" dirty="0">
                <a:ea typeface="Calibri" panose="020F0502020204030204" pitchFamily="34" charset="0"/>
                <a:cs typeface="Times New Roman" panose="02020603050405020304" pitchFamily="18" charset="0"/>
              </a:rPr>
              <a:t>investors to lodge </a:t>
            </a:r>
            <a:r>
              <a:rPr lang="en-US" sz="1900" dirty="0" smtClean="0">
                <a:ea typeface="Calibri" panose="020F0502020204030204" pitchFamily="34" charset="0"/>
                <a:cs typeface="Times New Roman" panose="02020603050405020304" pitchFamily="18" charset="0"/>
              </a:rPr>
              <a:t>their </a:t>
            </a:r>
            <a:r>
              <a:rPr lang="en-US" sz="1900" dirty="0">
                <a:ea typeface="Calibri" panose="020F0502020204030204" pitchFamily="34" charset="0"/>
                <a:cs typeface="Times New Roman" panose="02020603050405020304" pitchFamily="18" charset="0"/>
              </a:rPr>
              <a:t>complaints </a:t>
            </a:r>
            <a:endParaRPr lang="en-US" sz="1900" dirty="0" smtClean="0">
              <a:ea typeface="Calibri" panose="020F0502020204030204" pitchFamily="34" charset="0"/>
              <a:cs typeface="Times New Roman" panose="02020603050405020304" pitchFamily="18" charset="0"/>
            </a:endParaRPr>
          </a:p>
          <a:p>
            <a:pPr marL="360000" algn="just"/>
            <a:r>
              <a:rPr lang="en-US" sz="1900" dirty="0" smtClean="0">
                <a:ea typeface="Calibri" panose="020F0502020204030204" pitchFamily="34" charset="0"/>
                <a:cs typeface="Times New Roman" panose="02020603050405020304" pitchFamily="18" charset="0"/>
              </a:rPr>
              <a:t>related to </a:t>
            </a:r>
            <a:r>
              <a:rPr lang="en-US" sz="1900" dirty="0">
                <a:ea typeface="Calibri" panose="020F0502020204030204" pitchFamily="34" charset="0"/>
                <a:cs typeface="Times New Roman" panose="02020603050405020304" pitchFamily="18" charset="0"/>
              </a:rPr>
              <a:t>securities </a:t>
            </a:r>
            <a:r>
              <a:rPr lang="en-US" sz="1900" dirty="0" smtClean="0">
                <a:ea typeface="Calibri" panose="020F0502020204030204" pitchFamily="34" charset="0"/>
                <a:cs typeface="Times New Roman" panose="02020603050405020304" pitchFamily="18" charset="0"/>
              </a:rPr>
              <a:t>market.</a:t>
            </a:r>
            <a:endParaRPr lang="en-US" sz="1900" dirty="0">
              <a:ea typeface="Calibri" panose="020F0502020204030204" pitchFamily="34" charset="0"/>
              <a:cs typeface="Times New Roman" panose="02020603050405020304" pitchFamily="18" charset="0"/>
            </a:endParaRPr>
          </a:p>
          <a:p>
            <a:pPr algn="just"/>
            <a:endParaRPr lang="en-US" sz="1900"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US" sz="1900" dirty="0">
                <a:ea typeface="Calibri" panose="020F0502020204030204" pitchFamily="34" charset="0"/>
                <a:cs typeface="Times New Roman" panose="02020603050405020304" pitchFamily="18" charset="0"/>
              </a:rPr>
              <a:t>Complaints against listed companies and </a:t>
            </a:r>
            <a:endParaRPr lang="en-US" sz="1900" dirty="0" smtClean="0">
              <a:ea typeface="Calibri" panose="020F0502020204030204" pitchFamily="34" charset="0"/>
              <a:cs typeface="Times New Roman" panose="02020603050405020304" pitchFamily="18" charset="0"/>
            </a:endParaRPr>
          </a:p>
          <a:p>
            <a:pPr marL="360000" algn="just"/>
            <a:r>
              <a:rPr lang="en-US" sz="1900" dirty="0" smtClean="0">
                <a:ea typeface="Calibri" panose="020F0502020204030204" pitchFamily="34" charset="0"/>
                <a:cs typeface="Times New Roman" panose="02020603050405020304" pitchFamily="18" charset="0"/>
              </a:rPr>
              <a:t>SEBI </a:t>
            </a:r>
            <a:r>
              <a:rPr lang="en-US" sz="1900" dirty="0">
                <a:ea typeface="Calibri" panose="020F0502020204030204" pitchFamily="34" charset="0"/>
                <a:cs typeface="Times New Roman" panose="02020603050405020304" pitchFamily="18" charset="0"/>
              </a:rPr>
              <a:t>registered intermediaries</a:t>
            </a:r>
          </a:p>
          <a:p>
            <a:pPr algn="just"/>
            <a:endParaRPr lang="en-US" sz="1900" dirty="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Ø"/>
            </a:pPr>
            <a:r>
              <a:rPr lang="en-IN" sz="1900" dirty="0">
                <a:ea typeface="Calibri" panose="020F0502020204030204" pitchFamily="34" charset="0"/>
              </a:rPr>
              <a:t>Status of every </a:t>
            </a:r>
            <a:r>
              <a:rPr lang="en-IN" sz="1900" dirty="0" smtClean="0">
                <a:ea typeface="Calibri" panose="020F0502020204030204" pitchFamily="34" charset="0"/>
              </a:rPr>
              <a:t>complaint:</a:t>
            </a:r>
          </a:p>
          <a:p>
            <a:pPr marL="342900" indent="-342900" algn="just">
              <a:buFontTx/>
              <a:buChar char="-"/>
            </a:pPr>
            <a:r>
              <a:rPr lang="en-IN" sz="1900" dirty="0" smtClean="0">
                <a:ea typeface="Calibri" panose="020F0502020204030204" pitchFamily="34" charset="0"/>
              </a:rPr>
              <a:t>Can </a:t>
            </a:r>
            <a:r>
              <a:rPr lang="en-IN" sz="1900" dirty="0">
                <a:ea typeface="Calibri" panose="020F0502020204030204" pitchFamily="34" charset="0"/>
              </a:rPr>
              <a:t>be viewed online in the SCORES </a:t>
            </a:r>
            <a:r>
              <a:rPr lang="en-IN" sz="1900" dirty="0" smtClean="0">
                <a:ea typeface="Calibri" panose="020F0502020204030204" pitchFamily="34" charset="0"/>
              </a:rPr>
              <a:t>website</a:t>
            </a:r>
          </a:p>
          <a:p>
            <a:pPr marL="342900" indent="-342900" algn="just">
              <a:buFontTx/>
              <a:buChar char="-"/>
            </a:pPr>
            <a:r>
              <a:rPr lang="en-IN" sz="1900" dirty="0" smtClean="0">
                <a:ea typeface="Calibri" panose="020F0502020204030204" pitchFamily="34" charset="0"/>
              </a:rPr>
              <a:t>Can be </a:t>
            </a:r>
            <a:r>
              <a:rPr lang="en-IN" sz="1900" dirty="0">
                <a:ea typeface="Calibri" panose="020F0502020204030204" pitchFamily="34" charset="0"/>
              </a:rPr>
              <a:t>obtained from toll free </a:t>
            </a:r>
            <a:r>
              <a:rPr lang="en-IN" sz="1900" dirty="0" smtClean="0">
                <a:ea typeface="Calibri" panose="020F0502020204030204" pitchFamily="34" charset="0"/>
              </a:rPr>
              <a:t>helpline</a:t>
            </a:r>
            <a:endParaRPr lang="en-IN" sz="1900" dirty="0">
              <a:ea typeface="Calibri" panose="020F0502020204030204" pitchFamily="34" charset="0"/>
            </a:endParaRPr>
          </a:p>
          <a:p>
            <a:pPr algn="just"/>
            <a:endParaRPr lang="en-IN" sz="1900" dirty="0">
              <a:ea typeface="Calibri" panose="020F0502020204030204" pitchFamily="34" charset="0"/>
            </a:endParaRPr>
          </a:p>
          <a:p>
            <a:pPr marL="285750" indent="-285750" algn="just">
              <a:buFont typeface="Wingdings" panose="05000000000000000000" pitchFamily="2" charset="2"/>
              <a:buChar char="Ø"/>
            </a:pPr>
            <a:r>
              <a:rPr lang="en-IN" sz="1900" dirty="0">
                <a:ea typeface="Calibri" panose="020F0502020204030204" pitchFamily="34" charset="0"/>
              </a:rPr>
              <a:t>Entity/Investor can seek/provide clarification on complaint online</a:t>
            </a:r>
          </a:p>
          <a:p>
            <a:pPr marL="285750" indent="-285750" algn="just">
              <a:buFont typeface="Wingdings" panose="05000000000000000000" pitchFamily="2" charset="2"/>
              <a:buChar char="Ø"/>
            </a:pPr>
            <a:endParaRPr lang="en-IN" sz="1900" dirty="0">
              <a:ea typeface="Calibri" panose="020F0502020204030204" pitchFamily="34" charset="0"/>
            </a:endParaRPr>
          </a:p>
          <a:p>
            <a:pPr marL="285750" indent="-285750" algn="just">
              <a:buFont typeface="Wingdings" panose="05000000000000000000" pitchFamily="2" charset="2"/>
              <a:buChar char="Ø"/>
            </a:pPr>
            <a:r>
              <a:rPr lang="en-IN" sz="1900" dirty="0">
                <a:ea typeface="Calibri" panose="020F0502020204030204" pitchFamily="34" charset="0"/>
              </a:rPr>
              <a:t>Unique complaint registration number for future reference and </a:t>
            </a:r>
            <a:r>
              <a:rPr lang="en-IN" sz="1900" dirty="0" smtClean="0">
                <a:ea typeface="Calibri" panose="020F0502020204030204" pitchFamily="34" charset="0"/>
              </a:rPr>
              <a:t>tracking.</a:t>
            </a:r>
            <a:endParaRPr lang="en-IN" sz="1900" dirty="0">
              <a:ea typeface="Calibri" panose="020F0502020204030204" pitchFamily="34" charset="0"/>
            </a:endParaRPr>
          </a:p>
          <a:p>
            <a:pPr marL="285750" indent="-285750" algn="just">
              <a:buFont typeface="Wingdings" panose="05000000000000000000" pitchFamily="2" charset="2"/>
              <a:buChar char="Ø"/>
            </a:pPr>
            <a:endParaRPr lang="en-IN" sz="1900" dirty="0">
              <a:ea typeface="Calibri" panose="020F0502020204030204" pitchFamily="34" charset="0"/>
            </a:endParaRPr>
          </a:p>
          <a:p>
            <a:pPr marL="285750" indent="-285750" algn="just">
              <a:buFont typeface="Wingdings" panose="05000000000000000000" pitchFamily="2" charset="2"/>
              <a:buChar char="Ø"/>
            </a:pPr>
            <a:r>
              <a:rPr lang="en-US" sz="1900" dirty="0"/>
              <a:t>All complaints received by SEBI against listed companies and SEBI registered intermediaries are dealt through SCORES. </a:t>
            </a:r>
            <a:endParaRPr lang="en-IN" sz="1900" dirty="0"/>
          </a:p>
        </p:txBody>
      </p:sp>
      <p:pic>
        <p:nvPicPr>
          <p:cNvPr id="9" name="Picture 8"/>
          <p:cNvPicPr>
            <a:picLocks noChangeAspect="1"/>
          </p:cNvPicPr>
          <p:nvPr/>
        </p:nvPicPr>
        <p:blipFill>
          <a:blip r:embed="rId4"/>
          <a:stretch>
            <a:fillRect/>
          </a:stretch>
        </p:blipFill>
        <p:spPr>
          <a:xfrm>
            <a:off x="6920049" y="1873424"/>
            <a:ext cx="2019300" cy="1962150"/>
          </a:xfrm>
          <a:prstGeom prst="rect">
            <a:avLst/>
          </a:prstGeom>
          <a:ln w="19050">
            <a:solidFill>
              <a:schemeClr val="tx1"/>
            </a:solidFill>
          </a:ln>
        </p:spPr>
      </p:pic>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a:t>
            </a:r>
            <a:endParaRPr lang="en-IN" sz="1000" b="1" strike="noStrike" spc="-1" dirty="0">
              <a:solidFill>
                <a:schemeClr val="bg1"/>
              </a:solidFill>
              <a:latin typeface="Arial"/>
            </a:endParaRPr>
          </a:p>
        </p:txBody>
      </p:sp>
      <p:pic>
        <p:nvPicPr>
          <p:cNvPr id="10" name="Picture 3"/>
          <p:cNvPicPr/>
          <p:nvPr/>
        </p:nvPicPr>
        <p:blipFill>
          <a:blip r:embed="rId5"/>
          <a:stretch/>
        </p:blipFill>
        <p:spPr>
          <a:xfrm>
            <a:off x="8876400" y="0"/>
            <a:ext cx="1029600" cy="803880"/>
          </a:xfrm>
          <a:prstGeom prst="rect">
            <a:avLst/>
          </a:prstGeom>
          <a:ln>
            <a:noFill/>
          </a:ln>
        </p:spPr>
      </p:pic>
      <p:sp>
        <p:nvSpPr>
          <p:cNvPr id="12" name="TextBox 11"/>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886299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040" y="87903"/>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Investor </a:t>
            </a:r>
            <a:r>
              <a:rPr kumimoji="0" lang="en-IN" sz="2800" b="1" i="0" u="none" strike="noStrike" kern="1200" cap="none" spc="0" normalizeH="0" baseline="0" noProof="0" dirty="0" smtClean="0">
                <a:ln>
                  <a:noFill/>
                </a:ln>
                <a:solidFill>
                  <a:schemeClr val="tx1"/>
                </a:solidFill>
                <a:effectLst/>
                <a:uLnTx/>
                <a:uFillTx/>
                <a:ea typeface="Calibri" pitchFamily="34" charset="0"/>
              </a:rPr>
              <a:t>Service Centres (ISCs) offering IGRC &amp; Arbitration</a:t>
            </a:r>
            <a:r>
              <a:rPr kumimoji="0" lang="en-IN" sz="2800" b="1" i="0" u="none" strike="noStrike" kern="1200" cap="none" spc="0" normalizeH="0" noProof="0" dirty="0" smtClean="0">
                <a:ln>
                  <a:noFill/>
                </a:ln>
                <a:solidFill>
                  <a:schemeClr val="tx1"/>
                </a:solidFill>
                <a:effectLst/>
                <a:uLnTx/>
                <a:uFillTx/>
                <a:ea typeface="Calibri" pitchFamily="34" charset="0"/>
              </a:rPr>
              <a:t> Facility (BSE)</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1" name="Picture 4" descr="http://www.brilliantstudent.in/humanities/wp-content/uploads/2010/03/MaP-3.gif">
            <a:extLst>
              <a:ext uri="{FF2B5EF4-FFF2-40B4-BE49-F238E27FC236}">
                <a16:creationId xmlns:a16="http://schemas.microsoft.com/office/drawing/2014/main" id="{12633436-0058-4B8B-AEB4-08CA7B10F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39" y="1498271"/>
            <a:ext cx="4558812" cy="4994031"/>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Connector 11">
            <a:extLst>
              <a:ext uri="{FF2B5EF4-FFF2-40B4-BE49-F238E27FC236}">
                <a16:creationId xmlns:a16="http://schemas.microsoft.com/office/drawing/2014/main" id="{E810E05D-417E-4282-A8BE-AF6FA104B9FF}"/>
              </a:ext>
            </a:extLst>
          </p:cNvPr>
          <p:cNvSpPr/>
          <p:nvPr/>
        </p:nvSpPr>
        <p:spPr>
          <a:xfrm>
            <a:off x="1196560" y="4100793"/>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3" name="Flowchart: Connector 12">
            <a:extLst>
              <a:ext uri="{FF2B5EF4-FFF2-40B4-BE49-F238E27FC236}">
                <a16:creationId xmlns:a16="http://schemas.microsoft.com/office/drawing/2014/main" id="{650D3A47-4F80-494D-A3F8-4687EDC9F856}"/>
              </a:ext>
            </a:extLst>
          </p:cNvPr>
          <p:cNvSpPr/>
          <p:nvPr/>
        </p:nvSpPr>
        <p:spPr>
          <a:xfrm>
            <a:off x="1571038" y="4183020"/>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4" name="Flowchart: Connector 13">
            <a:extLst>
              <a:ext uri="{FF2B5EF4-FFF2-40B4-BE49-F238E27FC236}">
                <a16:creationId xmlns:a16="http://schemas.microsoft.com/office/drawing/2014/main" id="{05B4282F-921F-4744-B55E-04B10DB9D6D2}"/>
              </a:ext>
            </a:extLst>
          </p:cNvPr>
          <p:cNvSpPr/>
          <p:nvPr/>
        </p:nvSpPr>
        <p:spPr>
          <a:xfrm>
            <a:off x="2100063" y="2354220"/>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5" name="Flowchart: Connector 14">
            <a:extLst>
              <a:ext uri="{FF2B5EF4-FFF2-40B4-BE49-F238E27FC236}">
                <a16:creationId xmlns:a16="http://schemas.microsoft.com/office/drawing/2014/main" id="{9294AED1-B994-4CBD-9B39-356B13079237}"/>
              </a:ext>
            </a:extLst>
          </p:cNvPr>
          <p:cNvSpPr/>
          <p:nvPr/>
        </p:nvSpPr>
        <p:spPr>
          <a:xfrm>
            <a:off x="1970283" y="2493906"/>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6" name="Flowchart: Connector 15">
            <a:extLst>
              <a:ext uri="{FF2B5EF4-FFF2-40B4-BE49-F238E27FC236}">
                <a16:creationId xmlns:a16="http://schemas.microsoft.com/office/drawing/2014/main" id="{C99EDBBC-EAB1-4B17-8021-ABDD8BF84F3E}"/>
              </a:ext>
            </a:extLst>
          </p:cNvPr>
          <p:cNvSpPr/>
          <p:nvPr/>
        </p:nvSpPr>
        <p:spPr>
          <a:xfrm>
            <a:off x="2182290" y="2645479"/>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7" name="Flowchart: Connector 16">
            <a:extLst>
              <a:ext uri="{FF2B5EF4-FFF2-40B4-BE49-F238E27FC236}">
                <a16:creationId xmlns:a16="http://schemas.microsoft.com/office/drawing/2014/main" id="{4205556E-DCB7-4263-B421-56BB6B994DAD}"/>
              </a:ext>
            </a:extLst>
          </p:cNvPr>
          <p:cNvSpPr/>
          <p:nvPr/>
        </p:nvSpPr>
        <p:spPr>
          <a:xfrm>
            <a:off x="2123840" y="4487159"/>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8" name="Flowchart: Connector 17">
            <a:extLst>
              <a:ext uri="{FF2B5EF4-FFF2-40B4-BE49-F238E27FC236}">
                <a16:creationId xmlns:a16="http://schemas.microsoft.com/office/drawing/2014/main" id="{90F53424-1397-47FE-84BA-807FBFF648B9}"/>
              </a:ext>
            </a:extLst>
          </p:cNvPr>
          <p:cNvSpPr/>
          <p:nvPr/>
        </p:nvSpPr>
        <p:spPr>
          <a:xfrm>
            <a:off x="2287302" y="5319332"/>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19" name="Flowchart: Connector 18">
            <a:extLst>
              <a:ext uri="{FF2B5EF4-FFF2-40B4-BE49-F238E27FC236}">
                <a16:creationId xmlns:a16="http://schemas.microsoft.com/office/drawing/2014/main" id="{CBB4C352-391F-4014-AF2E-BFBF34653041}"/>
              </a:ext>
            </a:extLst>
          </p:cNvPr>
          <p:cNvSpPr/>
          <p:nvPr/>
        </p:nvSpPr>
        <p:spPr>
          <a:xfrm>
            <a:off x="1630479" y="5801796"/>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0" name="Flowchart: Connector 19">
            <a:extLst>
              <a:ext uri="{FF2B5EF4-FFF2-40B4-BE49-F238E27FC236}">
                <a16:creationId xmlns:a16="http://schemas.microsoft.com/office/drawing/2014/main" id="{A40B7775-781E-415D-B772-B63A20111A2A}"/>
              </a:ext>
            </a:extLst>
          </p:cNvPr>
          <p:cNvSpPr/>
          <p:nvPr/>
        </p:nvSpPr>
        <p:spPr>
          <a:xfrm>
            <a:off x="3541506" y="3772878"/>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1" name="Flowchart: Connector 20">
            <a:extLst>
              <a:ext uri="{FF2B5EF4-FFF2-40B4-BE49-F238E27FC236}">
                <a16:creationId xmlns:a16="http://schemas.microsoft.com/office/drawing/2014/main" id="{BD12190A-F5EA-440E-8CA5-AA1A8B9D85FC}"/>
              </a:ext>
            </a:extLst>
          </p:cNvPr>
          <p:cNvSpPr/>
          <p:nvPr/>
        </p:nvSpPr>
        <p:spPr>
          <a:xfrm>
            <a:off x="3236375" y="4100793"/>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2" name="Flowchart: Connector 21">
            <a:extLst>
              <a:ext uri="{FF2B5EF4-FFF2-40B4-BE49-F238E27FC236}">
                <a16:creationId xmlns:a16="http://schemas.microsoft.com/office/drawing/2014/main" id="{2058DE75-E0F6-4224-A980-C226EE556D7A}"/>
              </a:ext>
            </a:extLst>
          </p:cNvPr>
          <p:cNvSpPr/>
          <p:nvPr/>
        </p:nvSpPr>
        <p:spPr>
          <a:xfrm>
            <a:off x="1278787" y="4843808"/>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3" name="Flowchart: Connector 22">
            <a:extLst>
              <a:ext uri="{FF2B5EF4-FFF2-40B4-BE49-F238E27FC236}">
                <a16:creationId xmlns:a16="http://schemas.microsoft.com/office/drawing/2014/main" id="{60814AB5-22EA-46C5-B863-19744D422980}"/>
              </a:ext>
            </a:extLst>
          </p:cNvPr>
          <p:cNvSpPr/>
          <p:nvPr/>
        </p:nvSpPr>
        <p:spPr>
          <a:xfrm>
            <a:off x="4200619" y="3251778"/>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4" name="Flowchart: Connector 23">
            <a:extLst>
              <a:ext uri="{FF2B5EF4-FFF2-40B4-BE49-F238E27FC236}">
                <a16:creationId xmlns:a16="http://schemas.microsoft.com/office/drawing/2014/main" id="{CCF14CE3-82B0-4C7B-9F65-8BC29BB01020}"/>
              </a:ext>
            </a:extLst>
          </p:cNvPr>
          <p:cNvSpPr/>
          <p:nvPr/>
        </p:nvSpPr>
        <p:spPr>
          <a:xfrm>
            <a:off x="1688929" y="2131316"/>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5" name="Flowchart: Connector 24">
            <a:extLst>
              <a:ext uri="{FF2B5EF4-FFF2-40B4-BE49-F238E27FC236}">
                <a16:creationId xmlns:a16="http://schemas.microsoft.com/office/drawing/2014/main" id="{9F590DA4-C60C-4653-8392-B0E53D706CDC}"/>
              </a:ext>
            </a:extLst>
          </p:cNvPr>
          <p:cNvSpPr/>
          <p:nvPr/>
        </p:nvSpPr>
        <p:spPr>
          <a:xfrm>
            <a:off x="1899945" y="2834701"/>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6" name="Flowchart: Connector 25">
            <a:extLst>
              <a:ext uri="{FF2B5EF4-FFF2-40B4-BE49-F238E27FC236}">
                <a16:creationId xmlns:a16="http://schemas.microsoft.com/office/drawing/2014/main" id="{B7481701-ED77-4195-911C-C1906EC1E7BD}"/>
              </a:ext>
            </a:extLst>
          </p:cNvPr>
          <p:cNvSpPr/>
          <p:nvPr/>
        </p:nvSpPr>
        <p:spPr>
          <a:xfrm>
            <a:off x="1688929" y="3116055"/>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7" name="Flowchart: Connector 26">
            <a:extLst>
              <a:ext uri="{FF2B5EF4-FFF2-40B4-BE49-F238E27FC236}">
                <a16:creationId xmlns:a16="http://schemas.microsoft.com/office/drawing/2014/main" id="{5C991C94-0212-4CBF-A336-7AAE1CEEB431}"/>
              </a:ext>
            </a:extLst>
          </p:cNvPr>
          <p:cNvSpPr/>
          <p:nvPr/>
        </p:nvSpPr>
        <p:spPr>
          <a:xfrm>
            <a:off x="2462652" y="3116055"/>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8" name="Flowchart: Connector 27">
            <a:extLst>
              <a:ext uri="{FF2B5EF4-FFF2-40B4-BE49-F238E27FC236}">
                <a16:creationId xmlns:a16="http://schemas.microsoft.com/office/drawing/2014/main" id="{F820FCF1-8D38-47A8-97E6-A8B7243A9D30}"/>
              </a:ext>
            </a:extLst>
          </p:cNvPr>
          <p:cNvSpPr/>
          <p:nvPr/>
        </p:nvSpPr>
        <p:spPr>
          <a:xfrm>
            <a:off x="2251637" y="3256732"/>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29" name="Flowchart: Connector 28">
            <a:extLst>
              <a:ext uri="{FF2B5EF4-FFF2-40B4-BE49-F238E27FC236}">
                <a16:creationId xmlns:a16="http://schemas.microsoft.com/office/drawing/2014/main" id="{55AAC01F-CE90-488A-805E-FF5C5B25D6FC}"/>
              </a:ext>
            </a:extLst>
          </p:cNvPr>
          <p:cNvSpPr/>
          <p:nvPr/>
        </p:nvSpPr>
        <p:spPr>
          <a:xfrm>
            <a:off x="3025360" y="3327070"/>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0" name="Flowchart: Connector 29">
            <a:extLst>
              <a:ext uri="{FF2B5EF4-FFF2-40B4-BE49-F238E27FC236}">
                <a16:creationId xmlns:a16="http://schemas.microsoft.com/office/drawing/2014/main" id="{2BF63EC0-5817-4A9E-B755-810B70634692}"/>
              </a:ext>
            </a:extLst>
          </p:cNvPr>
          <p:cNvSpPr/>
          <p:nvPr/>
        </p:nvSpPr>
        <p:spPr>
          <a:xfrm>
            <a:off x="3025360" y="3678762"/>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1" name="Flowchart: Connector 30">
            <a:extLst>
              <a:ext uri="{FF2B5EF4-FFF2-40B4-BE49-F238E27FC236}">
                <a16:creationId xmlns:a16="http://schemas.microsoft.com/office/drawing/2014/main" id="{80AF3609-2214-4FCD-B1CB-9F131C3187F1}"/>
              </a:ext>
            </a:extLst>
          </p:cNvPr>
          <p:cNvSpPr/>
          <p:nvPr/>
        </p:nvSpPr>
        <p:spPr>
          <a:xfrm>
            <a:off x="1196560" y="3608424"/>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2" name="Flowchart: Connector 31">
            <a:extLst>
              <a:ext uri="{FF2B5EF4-FFF2-40B4-BE49-F238E27FC236}">
                <a16:creationId xmlns:a16="http://schemas.microsoft.com/office/drawing/2014/main" id="{44CF0C18-AC87-4502-B5AD-0AC3B47555F8}"/>
              </a:ext>
            </a:extLst>
          </p:cNvPr>
          <p:cNvSpPr/>
          <p:nvPr/>
        </p:nvSpPr>
        <p:spPr>
          <a:xfrm>
            <a:off x="1337237" y="3749101"/>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3" name="Flowchart: Connector 32">
            <a:extLst>
              <a:ext uri="{FF2B5EF4-FFF2-40B4-BE49-F238E27FC236}">
                <a16:creationId xmlns:a16="http://schemas.microsoft.com/office/drawing/2014/main" id="{08795D12-1987-4A5F-8393-9082A0C72C23}"/>
              </a:ext>
            </a:extLst>
          </p:cNvPr>
          <p:cNvSpPr/>
          <p:nvPr/>
        </p:nvSpPr>
        <p:spPr>
          <a:xfrm>
            <a:off x="1759268" y="3678762"/>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4" name="Flowchart: Connector 33">
            <a:extLst>
              <a:ext uri="{FF2B5EF4-FFF2-40B4-BE49-F238E27FC236}">
                <a16:creationId xmlns:a16="http://schemas.microsoft.com/office/drawing/2014/main" id="{4AF26866-C832-45AE-A98A-FC070DB769FE}"/>
              </a:ext>
            </a:extLst>
          </p:cNvPr>
          <p:cNvSpPr/>
          <p:nvPr/>
        </p:nvSpPr>
        <p:spPr>
          <a:xfrm>
            <a:off x="1817718" y="5438215"/>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5" name="Flowchart: Connector 34">
            <a:extLst>
              <a:ext uri="{FF2B5EF4-FFF2-40B4-BE49-F238E27FC236}">
                <a16:creationId xmlns:a16="http://schemas.microsoft.com/office/drawing/2014/main" id="{E24612AE-D1EA-42B1-B6E7-8F77AA6154A0}"/>
              </a:ext>
            </a:extLst>
          </p:cNvPr>
          <p:cNvSpPr/>
          <p:nvPr/>
        </p:nvSpPr>
        <p:spPr>
          <a:xfrm>
            <a:off x="2673668" y="3960116"/>
            <a:ext cx="140677" cy="1406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46"/>
          </a:p>
        </p:txBody>
      </p:sp>
      <p:sp>
        <p:nvSpPr>
          <p:cNvPr id="36" name="TextBox 35">
            <a:extLst>
              <a:ext uri="{FF2B5EF4-FFF2-40B4-BE49-F238E27FC236}">
                <a16:creationId xmlns:a16="http://schemas.microsoft.com/office/drawing/2014/main" id="{6B3DEE0C-8F8D-40C5-8BC1-75F913F83C93}"/>
              </a:ext>
            </a:extLst>
          </p:cNvPr>
          <p:cNvSpPr txBox="1"/>
          <p:nvPr/>
        </p:nvSpPr>
        <p:spPr>
          <a:xfrm>
            <a:off x="5896049" y="2701916"/>
            <a:ext cx="3182639" cy="2308324"/>
          </a:xfrm>
          <a:prstGeom prst="rect">
            <a:avLst/>
          </a:prstGeom>
          <a:noFill/>
        </p:spPr>
        <p:txBody>
          <a:bodyPr wrap="square" numCol="2" rtlCol="0">
            <a:spAutoFit/>
          </a:bodyPr>
          <a:lstStyle/>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Ahmedabad</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Bengaluru</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Bhubaneshwar</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Chandigarh</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Chennai</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Dehradun</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Guwahati</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Hyderabad</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Indore</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Jaipur</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Jammu</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Kanpur</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Kochi</a:t>
            </a:r>
          </a:p>
          <a:p>
            <a:pPr marL="228600" indent="-228600">
              <a:buAutoNum type="arabicParenR"/>
            </a:pPr>
            <a:r>
              <a:rPr lang="en-IN" sz="1200" dirty="0">
                <a:latin typeface="Verdana" panose="020B0604030504040204" pitchFamily="34" charset="0"/>
                <a:ea typeface="Verdana" panose="020B0604030504040204" pitchFamily="34" charset="0"/>
                <a:cs typeface="Verdana" panose="020B0604030504040204" pitchFamily="34" charset="0"/>
              </a:rPr>
              <a:t>Kolkata</a:t>
            </a:r>
          </a:p>
          <a:p>
            <a:r>
              <a:rPr lang="en-IN" sz="1200" dirty="0">
                <a:latin typeface="Verdana" panose="020B0604030504040204" pitchFamily="34" charset="0"/>
                <a:ea typeface="Verdana" panose="020B0604030504040204" pitchFamily="34" charset="0"/>
                <a:cs typeface="Verdana" panose="020B0604030504040204" pitchFamily="34" charset="0"/>
              </a:rPr>
              <a:t>15) Lucknow</a:t>
            </a:r>
          </a:p>
          <a:p>
            <a:r>
              <a:rPr lang="en-IN" sz="1200" dirty="0">
                <a:latin typeface="Verdana" panose="020B0604030504040204" pitchFamily="34" charset="0"/>
                <a:ea typeface="Verdana" panose="020B0604030504040204" pitchFamily="34" charset="0"/>
                <a:cs typeface="Verdana" panose="020B0604030504040204" pitchFamily="34" charset="0"/>
              </a:rPr>
              <a:t>16) Mumbai (2)</a:t>
            </a:r>
          </a:p>
          <a:p>
            <a:r>
              <a:rPr lang="en-IN" sz="1200" dirty="0">
                <a:latin typeface="Verdana" panose="020B0604030504040204" pitchFamily="34" charset="0"/>
                <a:ea typeface="Verdana" panose="020B0604030504040204" pitchFamily="34" charset="0"/>
                <a:cs typeface="Verdana" panose="020B0604030504040204" pitchFamily="34" charset="0"/>
              </a:rPr>
              <a:t>17) New Delhi</a:t>
            </a:r>
          </a:p>
          <a:p>
            <a:r>
              <a:rPr lang="en-IN" sz="1200" dirty="0">
                <a:latin typeface="Verdana" panose="020B0604030504040204" pitchFamily="34" charset="0"/>
                <a:ea typeface="Verdana" panose="020B0604030504040204" pitchFamily="34" charset="0"/>
                <a:cs typeface="Verdana" panose="020B0604030504040204" pitchFamily="34" charset="0"/>
              </a:rPr>
              <a:t>18) Panjim</a:t>
            </a:r>
          </a:p>
          <a:p>
            <a:r>
              <a:rPr lang="en-IN" sz="1200" dirty="0">
                <a:latin typeface="Verdana" panose="020B0604030504040204" pitchFamily="34" charset="0"/>
                <a:ea typeface="Verdana" panose="020B0604030504040204" pitchFamily="34" charset="0"/>
                <a:cs typeface="Verdana" panose="020B0604030504040204" pitchFamily="34" charset="0"/>
              </a:rPr>
              <a:t>19) Patna</a:t>
            </a:r>
          </a:p>
          <a:p>
            <a:r>
              <a:rPr lang="en-IN" sz="1200" dirty="0">
                <a:latin typeface="Verdana" panose="020B0604030504040204" pitchFamily="34" charset="0"/>
                <a:ea typeface="Verdana" panose="020B0604030504040204" pitchFamily="34" charset="0"/>
                <a:cs typeface="Verdana" panose="020B0604030504040204" pitchFamily="34" charset="0"/>
              </a:rPr>
              <a:t>20) Pune</a:t>
            </a:r>
          </a:p>
          <a:p>
            <a:r>
              <a:rPr lang="en-IN" sz="1200" dirty="0">
                <a:latin typeface="Verdana" panose="020B0604030504040204" pitchFamily="34" charset="0"/>
                <a:ea typeface="Verdana" panose="020B0604030504040204" pitchFamily="34" charset="0"/>
                <a:cs typeface="Verdana" panose="020B0604030504040204" pitchFamily="34" charset="0"/>
              </a:rPr>
              <a:t>21) Raipur</a:t>
            </a:r>
          </a:p>
          <a:p>
            <a:r>
              <a:rPr lang="en-IN" sz="1200" dirty="0">
                <a:latin typeface="Verdana" panose="020B0604030504040204" pitchFamily="34" charset="0"/>
                <a:ea typeface="Verdana" panose="020B0604030504040204" pitchFamily="34" charset="0"/>
                <a:cs typeface="Verdana" panose="020B0604030504040204" pitchFamily="34" charset="0"/>
              </a:rPr>
              <a:t>22) Ranchi</a:t>
            </a:r>
          </a:p>
          <a:p>
            <a:r>
              <a:rPr lang="en-IN" sz="1200" dirty="0">
                <a:latin typeface="Verdana" panose="020B0604030504040204" pitchFamily="34" charset="0"/>
                <a:ea typeface="Verdana" panose="020B0604030504040204" pitchFamily="34" charset="0"/>
                <a:cs typeface="Verdana" panose="020B0604030504040204" pitchFamily="34" charset="0"/>
              </a:rPr>
              <a:t>23) Shimla</a:t>
            </a:r>
          </a:p>
          <a:p>
            <a:r>
              <a:rPr lang="en-IN" sz="1200" dirty="0">
                <a:latin typeface="Verdana" panose="020B0604030504040204" pitchFamily="34" charset="0"/>
                <a:ea typeface="Verdana" panose="020B0604030504040204" pitchFamily="34" charset="0"/>
                <a:cs typeface="Verdana" panose="020B0604030504040204" pitchFamily="34" charset="0"/>
              </a:rPr>
              <a:t>24) Vadodara</a:t>
            </a:r>
          </a:p>
        </p:txBody>
      </p:sp>
      <p:sp>
        <p:nvSpPr>
          <p:cNvPr id="38" name="TextBox 37">
            <a:extLst>
              <a:ext uri="{FF2B5EF4-FFF2-40B4-BE49-F238E27FC236}">
                <a16:creationId xmlns:a16="http://schemas.microsoft.com/office/drawing/2014/main" id="{1C56BFC8-AE4E-49B4-8E02-56D9A3625B95}"/>
              </a:ext>
            </a:extLst>
          </p:cNvPr>
          <p:cNvSpPr txBox="1"/>
          <p:nvPr/>
        </p:nvSpPr>
        <p:spPr>
          <a:xfrm>
            <a:off x="6122125" y="1426021"/>
            <a:ext cx="2461846" cy="400110"/>
          </a:xfrm>
          <a:prstGeom prst="rect">
            <a:avLst/>
          </a:prstGeom>
          <a:noFill/>
        </p:spPr>
        <p:txBody>
          <a:bodyPr wrap="square" rtlCol="0">
            <a:spAutoFit/>
          </a:bodyPr>
          <a:lstStyle/>
          <a:p>
            <a:pPr algn="ctr"/>
            <a:r>
              <a:rPr lang="en-US" sz="2000" b="1" dirty="0">
                <a:latin typeface="+mj-lt"/>
                <a:ea typeface="Verdana" panose="020B0604030504040204" pitchFamily="34" charset="0"/>
                <a:cs typeface="Verdana" panose="020B0604030504040204" pitchFamily="34" charset="0"/>
              </a:rPr>
              <a:t>25 ISCs PAN INDIA</a:t>
            </a:r>
          </a:p>
        </p:txBody>
      </p:sp>
      <p:sp>
        <p:nvSpPr>
          <p:cNvPr id="3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50</a:t>
            </a:r>
            <a:endParaRPr lang="en-IN" sz="1000" b="1" strike="noStrike" spc="-1" dirty="0">
              <a:solidFill>
                <a:schemeClr val="bg1"/>
              </a:solidFill>
              <a:latin typeface="Arial"/>
            </a:endParaRPr>
          </a:p>
        </p:txBody>
      </p:sp>
      <p:pic>
        <p:nvPicPr>
          <p:cNvPr id="37" name="Picture 3"/>
          <p:cNvPicPr/>
          <p:nvPr/>
        </p:nvPicPr>
        <p:blipFill>
          <a:blip r:embed="rId4"/>
          <a:stretch/>
        </p:blipFill>
        <p:spPr>
          <a:xfrm>
            <a:off x="8876400" y="0"/>
            <a:ext cx="1029600" cy="803880"/>
          </a:xfrm>
          <a:prstGeom prst="rect">
            <a:avLst/>
          </a:prstGeom>
          <a:ln>
            <a:noFill/>
          </a:ln>
        </p:spPr>
      </p:pic>
      <p:sp>
        <p:nvSpPr>
          <p:cNvPr id="41" name="TextBox 4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497042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94659"/>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a:t>
            </a:r>
            <a:r>
              <a:rPr lang="en-IN" sz="3200" b="1" dirty="0">
                <a:ea typeface="Calibri" pitchFamily="34" charset="0"/>
              </a:rPr>
              <a:t>BSE</a:t>
            </a:r>
            <a:r>
              <a:rPr kumimoji="0" lang="en-IN" sz="3200" b="1" i="0" u="none" strike="noStrike" kern="1200" cap="none" spc="0" normalizeH="0" noProof="0" dirty="0">
                <a:ln>
                  <a:noFill/>
                </a:ln>
                <a:solidFill>
                  <a:schemeClr val="tx1"/>
                </a:solidFill>
                <a:effectLst/>
                <a:uLnTx/>
                <a:uFillTx/>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10" name="TextBox 9">
            <a:extLst>
              <a:ext uri="{FF2B5EF4-FFF2-40B4-BE49-F238E27FC236}">
                <a16:creationId xmlns:a16="http://schemas.microsoft.com/office/drawing/2014/main" id="{8EA6688B-BAAF-45A9-8E44-B127D94BC632}"/>
              </a:ext>
            </a:extLst>
          </p:cNvPr>
          <p:cNvSpPr txBox="1"/>
          <p:nvPr/>
        </p:nvSpPr>
        <p:spPr>
          <a:xfrm>
            <a:off x="418011" y="1025188"/>
            <a:ext cx="8969380" cy="4801314"/>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a:t>Process of IGRC, arbitration and appeal is same as that of </a:t>
            </a:r>
            <a:r>
              <a:rPr lang="en-US" dirty="0" smtClean="0"/>
              <a:t>NSE.</a:t>
            </a:r>
            <a:endParaRPr lang="en-US" dirty="0"/>
          </a:p>
          <a:p>
            <a:pPr algn="just"/>
            <a:endParaRPr lang="en-US" dirty="0"/>
          </a:p>
          <a:p>
            <a:pPr marL="285750" indent="-285750" algn="just">
              <a:buFont typeface="Wingdings" panose="05000000000000000000" pitchFamily="2" charset="2"/>
              <a:buChar char="Ø"/>
            </a:pPr>
            <a:r>
              <a:rPr lang="en-US" dirty="0"/>
              <a:t>Investors </a:t>
            </a:r>
            <a:r>
              <a:rPr lang="en-US" dirty="0" smtClean="0"/>
              <a:t>to </a:t>
            </a:r>
            <a:r>
              <a:rPr lang="en-US" dirty="0"/>
              <a:t>approach </a:t>
            </a:r>
            <a:r>
              <a:rPr lang="en-US" dirty="0" smtClean="0"/>
              <a:t>nearest </a:t>
            </a:r>
            <a:r>
              <a:rPr lang="en-US" dirty="0"/>
              <a:t>Regional Investor Service Centre w.r.t. the most recent address / registered office address of the </a:t>
            </a:r>
            <a:r>
              <a:rPr lang="en-US" dirty="0" smtClean="0"/>
              <a:t>constituent.</a:t>
            </a:r>
            <a:endParaRPr lang="en-US" dirty="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Hearings </a:t>
            </a:r>
            <a:r>
              <a:rPr lang="en-US" dirty="0"/>
              <a:t>shall be held in </a:t>
            </a:r>
            <a:r>
              <a:rPr lang="en-US" dirty="0" smtClean="0"/>
              <a:t>concerned </a:t>
            </a:r>
            <a:r>
              <a:rPr lang="en-US" dirty="0"/>
              <a:t>Regional Investor Service Centre where the Applicant has filed the Application for IGRC/Arbitration.</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For complaints </a:t>
            </a:r>
            <a:r>
              <a:rPr lang="en-US" dirty="0"/>
              <a:t>arbitration forms, fees structure, arbitrators </a:t>
            </a:r>
            <a:r>
              <a:rPr lang="en-US" dirty="0" smtClean="0"/>
              <a:t>profile: </a:t>
            </a:r>
            <a:endParaRPr lang="en-US" dirty="0"/>
          </a:p>
          <a:p>
            <a:pPr marL="540000" algn="just"/>
            <a:r>
              <a:rPr lang="en-US" dirty="0" smtClean="0">
                <a:hlinkClick r:id="rId3"/>
              </a:rPr>
              <a:t>https</a:t>
            </a:r>
            <a:r>
              <a:rPr lang="en-US" dirty="0">
                <a:hlinkClick r:id="rId3"/>
              </a:rPr>
              <a:t>://www.bseindia.com/static/investors/arbitration_mechanism.aspx</a:t>
            </a:r>
            <a:endParaRPr lang="en-US" dirty="0"/>
          </a:p>
          <a:p>
            <a:pPr algn="just"/>
            <a:endParaRPr lang="en-US" dirty="0"/>
          </a:p>
          <a:p>
            <a:pPr marL="285750" indent="-285750" algn="just">
              <a:buFont typeface="Wingdings" panose="05000000000000000000" pitchFamily="2" charset="2"/>
              <a:buChar char="Ø"/>
            </a:pPr>
            <a:r>
              <a:rPr lang="en-US" dirty="0" smtClean="0"/>
              <a:t>For details </a:t>
            </a:r>
            <a:r>
              <a:rPr lang="en-US" dirty="0"/>
              <a:t>of complaint/ Arbitration </a:t>
            </a:r>
            <a:r>
              <a:rPr lang="en-US" dirty="0" smtClean="0"/>
              <a:t>status:</a:t>
            </a:r>
            <a:endParaRPr lang="en-US" dirty="0"/>
          </a:p>
          <a:p>
            <a:pPr algn="just"/>
            <a:r>
              <a:rPr lang="en-US" dirty="0"/>
              <a:t>	</a:t>
            </a:r>
            <a:r>
              <a:rPr lang="en-US" dirty="0">
                <a:hlinkClick r:id="rId4"/>
              </a:rPr>
              <a:t>https://www.bseindia.com/investors/invgrievstats.aspx</a:t>
            </a:r>
            <a:endParaRPr lang="en-US" dirty="0"/>
          </a:p>
          <a:p>
            <a:pPr algn="just"/>
            <a:endParaRPr lang="en-US" dirty="0"/>
          </a:p>
          <a:p>
            <a:pPr marL="285750" indent="-285750" algn="just">
              <a:buFont typeface="Wingdings" panose="05000000000000000000" pitchFamily="2" charset="2"/>
              <a:buChar char="Ø"/>
            </a:pPr>
            <a:r>
              <a:rPr lang="en-US" dirty="0"/>
              <a:t>For the Arbitration </a:t>
            </a:r>
            <a:r>
              <a:rPr lang="en-US" dirty="0" smtClean="0"/>
              <a:t>awards:</a:t>
            </a:r>
            <a:endParaRPr lang="en-US" dirty="0"/>
          </a:p>
          <a:p>
            <a:pPr algn="just"/>
            <a:r>
              <a:rPr lang="en-US" dirty="0"/>
              <a:t>	</a:t>
            </a:r>
            <a:r>
              <a:rPr lang="en-US" dirty="0">
                <a:hlinkClick r:id="rId5"/>
              </a:rPr>
              <a:t>https://www.bseindia.com/investors/ArbitAwards.aspx</a:t>
            </a:r>
            <a:endParaRPr lang="en-US" dirty="0"/>
          </a:p>
          <a:p>
            <a:pPr algn="just"/>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51</a:t>
            </a:r>
            <a:endParaRPr lang="en-IN" sz="1000" b="1" strike="noStrike" spc="-1" dirty="0">
              <a:solidFill>
                <a:schemeClr val="bg1"/>
              </a:solidFill>
              <a:latin typeface="Arial"/>
            </a:endParaRPr>
          </a:p>
        </p:txBody>
      </p:sp>
      <p:pic>
        <p:nvPicPr>
          <p:cNvPr id="8" name="Picture 3"/>
          <p:cNvPicPr/>
          <p:nvPr/>
        </p:nvPicPr>
        <p:blipFill>
          <a:blip r:embed="rId6"/>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6656821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200" y="16656"/>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2800" b="1" i="0" u="none" strike="noStrike" kern="1200" cap="none" spc="0" normalizeH="0" baseline="0" noProof="0" dirty="0">
                <a:ln>
                  <a:noFill/>
                </a:ln>
                <a:solidFill>
                  <a:schemeClr val="tx1"/>
                </a:solidFill>
                <a:effectLst/>
                <a:uLnTx/>
                <a:uFillTx/>
                <a:ea typeface="Calibri" pitchFamily="34" charset="0"/>
              </a:rPr>
              <a:t>Investor </a:t>
            </a:r>
            <a:r>
              <a:rPr kumimoji="0" lang="en-IN" sz="2800" b="1" i="0" u="none" strike="noStrike" kern="1200" cap="none" spc="0" normalizeH="0" baseline="0" noProof="0" dirty="0" smtClean="0">
                <a:ln>
                  <a:noFill/>
                </a:ln>
                <a:solidFill>
                  <a:schemeClr val="tx1"/>
                </a:solidFill>
                <a:effectLst/>
                <a:uLnTx/>
                <a:uFillTx/>
                <a:ea typeface="Calibri" pitchFamily="34" charset="0"/>
              </a:rPr>
              <a:t>Claim against Defaulter/ Expelled Member (BSE)</a:t>
            </a:r>
            <a:endParaRPr kumimoji="0" lang="en-IN" sz="28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10" name="TextBox 9">
            <a:extLst>
              <a:ext uri="{FF2B5EF4-FFF2-40B4-BE49-F238E27FC236}">
                <a16:creationId xmlns:a16="http://schemas.microsoft.com/office/drawing/2014/main" id="{8EA6688B-BAAF-45A9-8E44-B127D94BC632}"/>
              </a:ext>
            </a:extLst>
          </p:cNvPr>
          <p:cNvSpPr txBox="1"/>
          <p:nvPr/>
        </p:nvSpPr>
        <p:spPr>
          <a:xfrm>
            <a:off x="548191" y="1025187"/>
            <a:ext cx="8701591" cy="5355312"/>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Maximum of </a:t>
            </a:r>
            <a:r>
              <a:rPr lang="en-US" dirty="0"/>
              <a:t>Rs. 15,00,000/- </a:t>
            </a:r>
            <a:r>
              <a:rPr lang="en-US" dirty="0" smtClean="0"/>
              <a:t>be compensated to client </a:t>
            </a:r>
            <a:r>
              <a:rPr lang="en-US" dirty="0"/>
              <a:t>of a </a:t>
            </a:r>
            <a:r>
              <a:rPr lang="en-US" dirty="0" smtClean="0"/>
              <a:t>defaulter. </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Compensation paid from Investors </a:t>
            </a:r>
            <a:r>
              <a:rPr lang="en-US" dirty="0"/>
              <a:t>Protection Fund (IPF). </a:t>
            </a:r>
            <a:endParaRPr lang="en-US" dirty="0" smtClean="0"/>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Amount paid </a:t>
            </a:r>
            <a:r>
              <a:rPr lang="en-US" dirty="0"/>
              <a:t>to </a:t>
            </a:r>
            <a:r>
              <a:rPr lang="en-US" dirty="0" smtClean="0"/>
              <a:t>extent </a:t>
            </a:r>
            <a:r>
              <a:rPr lang="en-US" dirty="0"/>
              <a:t>of award amount or Rs. 15,00,000/-, whichever is lower.</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smtClean="0"/>
              <a:t>Exchange website may be accessed for:</a:t>
            </a:r>
          </a:p>
          <a:p>
            <a:pPr algn="just"/>
            <a:endParaRPr lang="en-US" dirty="0"/>
          </a:p>
          <a:p>
            <a:pPr marL="285750" indent="-285750" algn="just">
              <a:buFontTx/>
              <a:buChar char="-"/>
            </a:pPr>
            <a:r>
              <a:rPr lang="en-US" dirty="0" smtClean="0"/>
              <a:t>Norms </a:t>
            </a:r>
            <a:r>
              <a:rPr lang="en-US" dirty="0"/>
              <a:t>for eligibility of claims for compensation from </a:t>
            </a:r>
            <a:r>
              <a:rPr lang="en-US" dirty="0" smtClean="0"/>
              <a:t>IPF.</a:t>
            </a:r>
          </a:p>
          <a:p>
            <a:pPr marL="285750" indent="-285750" algn="just">
              <a:buFontTx/>
              <a:buChar char="-"/>
            </a:pPr>
            <a:endParaRPr lang="en-US" dirty="0" smtClean="0"/>
          </a:p>
          <a:p>
            <a:pPr marL="285750" indent="-285750" algn="just">
              <a:buFontTx/>
              <a:buChar char="-"/>
            </a:pPr>
            <a:r>
              <a:rPr lang="en-US" dirty="0" smtClean="0"/>
              <a:t>Form </a:t>
            </a:r>
            <a:r>
              <a:rPr lang="en-US" dirty="0"/>
              <a:t>for lodging claim against Defaulter/Expelled </a:t>
            </a:r>
            <a:r>
              <a:rPr lang="en-US" dirty="0" smtClean="0"/>
              <a:t>Member. </a:t>
            </a:r>
          </a:p>
          <a:p>
            <a:pPr marL="285750" indent="-285750" algn="just">
              <a:buFontTx/>
              <a:buChar char="-"/>
            </a:pPr>
            <a:endParaRPr lang="en-US" dirty="0" smtClean="0"/>
          </a:p>
          <a:p>
            <a:pPr marL="285750" indent="-285750" algn="just">
              <a:buFontTx/>
              <a:buChar char="-"/>
            </a:pPr>
            <a:r>
              <a:rPr lang="en-US" dirty="0" smtClean="0"/>
              <a:t>Checklist for lodging claims</a:t>
            </a:r>
            <a:endParaRPr lang="en-US" dirty="0"/>
          </a:p>
          <a:p>
            <a:pPr algn="just"/>
            <a:endParaRPr lang="en-IN" dirty="0"/>
          </a:p>
          <a:p>
            <a:pPr marL="720000" algn="just"/>
            <a:r>
              <a:rPr lang="en-US" dirty="0">
                <a:hlinkClick r:id="rId3"/>
              </a:rPr>
              <a:t>https://www.bseindia.com/static/investors/cac_tm.aspx</a:t>
            </a:r>
            <a:endParaRPr lang="en-US" dirty="0"/>
          </a:p>
          <a:p>
            <a:pPr algn="just"/>
            <a:endParaRPr lang="en-US" dirty="0"/>
          </a:p>
          <a:p>
            <a:pPr algn="just"/>
            <a:endParaRPr lang="en-US" dirty="0"/>
          </a:p>
          <a:p>
            <a:pPr algn="just"/>
            <a:endParaRPr lang="en-US" dirty="0"/>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52</a:t>
            </a:r>
            <a:endParaRPr lang="en-IN" sz="1000" b="1" strike="noStrike" spc="-1" dirty="0">
              <a:solidFill>
                <a:schemeClr val="bg1"/>
              </a:solidFill>
              <a:latin typeface="Arial"/>
            </a:endParaRPr>
          </a:p>
        </p:txBody>
      </p:sp>
      <p:pic>
        <p:nvPicPr>
          <p:cNvPr id="8" name="Picture 3"/>
          <p:cNvPicPr/>
          <p:nvPr/>
        </p:nvPicPr>
        <p:blipFill>
          <a:blip r:embed="rId4"/>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601043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2862322"/>
          </a:xfrm>
          <a:prstGeom prst="rect">
            <a:avLst/>
          </a:prstGeom>
          <a:noFill/>
        </p:spPr>
        <p:txBody>
          <a:bodyPr wrap="square" rtlCol="0">
            <a:spAutoFit/>
          </a:bodyPr>
          <a:lstStyle/>
          <a:p>
            <a:pPr algn="ctr"/>
            <a:r>
              <a:rPr lang="en-US" sz="6000" b="1" dirty="0" smtClean="0"/>
              <a:t>Investor Grievance </a:t>
            </a:r>
            <a:r>
              <a:rPr lang="en-US" sz="6000" b="1" dirty="0" err="1" smtClean="0"/>
              <a:t>Redressal</a:t>
            </a:r>
            <a:r>
              <a:rPr lang="en-US" sz="6000" b="1" dirty="0" smtClean="0"/>
              <a:t> - NSDL</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53</a:t>
            </a:r>
            <a:endParaRPr lang="en-IN" sz="1000" b="1" strike="noStrike" spc="-1" dirty="0">
              <a:solidFill>
                <a:schemeClr val="bg1"/>
              </a:solidFill>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92002575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040" y="203323"/>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8" name="Rectangle 7"/>
          <p:cNvSpPr/>
          <p:nvPr/>
        </p:nvSpPr>
        <p:spPr>
          <a:xfrm>
            <a:off x="457199" y="856806"/>
            <a:ext cx="6048104" cy="5078313"/>
          </a:xfrm>
          <a:prstGeom prst="rect">
            <a:avLst/>
          </a:prstGeom>
        </p:spPr>
        <p:txBody>
          <a:bodyPr wrap="square">
            <a:spAutoFit/>
          </a:bodyPr>
          <a:lstStyle/>
          <a:p>
            <a:pPr marL="285750" indent="-285750" algn="just" eaLnBrk="1" hangingPunct="1">
              <a:buClr>
                <a:srgbClr val="743622"/>
              </a:buClr>
              <a:buSzPct val="150000"/>
              <a:buFont typeface="Arial" panose="020B0604020202020204" pitchFamily="34" charset="0"/>
              <a:buChar char="•"/>
            </a:pPr>
            <a:endParaRPr lang="en-US" dirty="0" smtClean="0">
              <a:latin typeface="Cambria" pitchFamily="18" charset="0"/>
            </a:endParaRPr>
          </a:p>
          <a:p>
            <a:pPr marL="285750" indent="-285750" algn="just" eaLnBrk="1" hangingPunct="1">
              <a:buClr>
                <a:srgbClr val="743622"/>
              </a:buClr>
              <a:buSzPct val="150000"/>
              <a:buFont typeface="Wingdings" panose="05000000000000000000" pitchFamily="2" charset="2"/>
              <a:buChar char="Ø"/>
            </a:pPr>
            <a:r>
              <a:rPr lang="en-US" b="1" dirty="0" smtClean="0"/>
              <a:t>Have a Grievance related to </a:t>
            </a:r>
            <a:r>
              <a:rPr lang="en-US" b="1" dirty="0" err="1" smtClean="0"/>
              <a:t>Demat</a:t>
            </a:r>
            <a:r>
              <a:rPr lang="en-US" b="1" dirty="0" smtClean="0"/>
              <a:t> account</a:t>
            </a:r>
            <a:r>
              <a:rPr lang="en-US" dirty="0" smtClean="0"/>
              <a:t>?</a:t>
            </a:r>
          </a:p>
          <a:p>
            <a:pPr marL="285750" indent="-285750" algn="just" eaLnBrk="1" hangingPunct="1">
              <a:buClr>
                <a:srgbClr val="743622"/>
              </a:buClr>
              <a:buSzPct val="150000"/>
              <a:buFont typeface="Arial" panose="020B0604020202020204" pitchFamily="34" charset="0"/>
              <a:buChar char="•"/>
            </a:pPr>
            <a:endParaRPr lang="en-US" dirty="0"/>
          </a:p>
          <a:p>
            <a:pPr marL="285750" indent="-285750" algn="just" eaLnBrk="1" hangingPunct="1">
              <a:buClr>
                <a:srgbClr val="743622"/>
              </a:buClr>
              <a:buSzPct val="150000"/>
              <a:buFontTx/>
              <a:buChar char="-"/>
            </a:pPr>
            <a:r>
              <a:rPr lang="en-US" dirty="0" smtClean="0"/>
              <a:t>Approach </a:t>
            </a:r>
            <a:r>
              <a:rPr lang="en-US" dirty="0"/>
              <a:t>Depository Participant (DP) where </a:t>
            </a:r>
            <a:r>
              <a:rPr lang="en-US" dirty="0" smtClean="0"/>
              <a:t>you hold your </a:t>
            </a:r>
            <a:r>
              <a:rPr lang="en-US" dirty="0" err="1" smtClean="0"/>
              <a:t>demat</a:t>
            </a:r>
            <a:r>
              <a:rPr lang="en-US" dirty="0" smtClean="0"/>
              <a:t> account. </a:t>
            </a:r>
          </a:p>
          <a:p>
            <a:pPr algn="just" eaLnBrk="1" hangingPunct="1">
              <a:buClr>
                <a:srgbClr val="743622"/>
              </a:buClr>
              <a:buSzPct val="150000"/>
            </a:pPr>
            <a:endParaRPr lang="en-US" dirty="0" smtClean="0"/>
          </a:p>
          <a:p>
            <a:pPr marL="285750" indent="-285750" algn="just" eaLnBrk="1" hangingPunct="1">
              <a:buClr>
                <a:srgbClr val="743622"/>
              </a:buClr>
              <a:buSzPct val="150000"/>
              <a:buFontTx/>
              <a:buChar char="-"/>
            </a:pPr>
            <a:r>
              <a:rPr lang="en-US" dirty="0" smtClean="0"/>
              <a:t>Grievance not resolved by DP </a:t>
            </a:r>
            <a:r>
              <a:rPr lang="en-US" dirty="0" smtClean="0">
                <a:sym typeface="Wingdings" panose="05000000000000000000" pitchFamily="2" charset="2"/>
              </a:rPr>
              <a:t> Approach your Depository</a:t>
            </a:r>
          </a:p>
          <a:p>
            <a:pPr algn="just" eaLnBrk="1" hangingPunct="1">
              <a:buClr>
                <a:srgbClr val="743622"/>
              </a:buClr>
              <a:buSzPct val="150000"/>
            </a:pPr>
            <a:endParaRPr lang="en-US" dirty="0">
              <a:solidFill>
                <a:schemeClr val="tx2"/>
              </a:solidFill>
            </a:endParaRPr>
          </a:p>
          <a:p>
            <a:pPr marL="285750" indent="-285750" algn="just" eaLnBrk="1" hangingPunct="1">
              <a:buClr>
                <a:srgbClr val="743622"/>
              </a:buClr>
              <a:buSzPct val="150000"/>
              <a:buFont typeface="Wingdings" panose="05000000000000000000" pitchFamily="2" charset="2"/>
              <a:buChar char="Ø"/>
            </a:pPr>
            <a:r>
              <a:rPr lang="en-US" dirty="0" smtClean="0"/>
              <a:t>Lodge </a:t>
            </a:r>
            <a:r>
              <a:rPr lang="en-US" dirty="0"/>
              <a:t>complaint to NSDL through: </a:t>
            </a:r>
            <a:endParaRPr lang="en-US" dirty="0" smtClean="0"/>
          </a:p>
          <a:p>
            <a:pPr marL="285750" indent="-285750" algn="just" eaLnBrk="1" hangingPunct="1">
              <a:buClr>
                <a:srgbClr val="743622"/>
              </a:buClr>
              <a:buSzPct val="150000"/>
              <a:buFont typeface="Wingdings" panose="05000000000000000000" pitchFamily="2" charset="2"/>
              <a:buChar char="Ø"/>
            </a:pPr>
            <a:endParaRPr lang="en-US" dirty="0">
              <a:latin typeface="Cambria" pitchFamily="18" charset="0"/>
            </a:endParaRPr>
          </a:p>
          <a:p>
            <a:pPr algn="just" eaLnBrk="1" hangingPunct="1">
              <a:buClr>
                <a:srgbClr val="743622"/>
              </a:buClr>
              <a:buSzPct val="150000"/>
            </a:pPr>
            <a:endParaRPr lang="en-US" dirty="0" smtClean="0">
              <a:latin typeface="Cambria" pitchFamily="18" charset="0"/>
            </a:endParaRPr>
          </a:p>
          <a:p>
            <a:pPr marL="285750" indent="-285750" algn="just" eaLnBrk="1" hangingPunct="1">
              <a:buClr>
                <a:srgbClr val="743622"/>
              </a:buClr>
              <a:buSzPct val="150000"/>
              <a:buFont typeface="Wingdings" panose="05000000000000000000" pitchFamily="2" charset="2"/>
              <a:buChar char="Ø"/>
            </a:pPr>
            <a:endParaRPr lang="en-US" dirty="0">
              <a:latin typeface="Cambria" pitchFamily="18" charset="0"/>
            </a:endParaRPr>
          </a:p>
          <a:p>
            <a:pPr marL="285750" indent="-285750" algn="just" eaLnBrk="1" hangingPunct="1">
              <a:buClr>
                <a:srgbClr val="743622"/>
              </a:buClr>
              <a:buSzPct val="150000"/>
              <a:buFont typeface="Wingdings" panose="05000000000000000000" pitchFamily="2" charset="2"/>
              <a:buChar char="Ø"/>
            </a:pPr>
            <a:endParaRPr lang="en-US" dirty="0">
              <a:latin typeface="Cambria" pitchFamily="18" charset="0"/>
            </a:endParaRPr>
          </a:p>
          <a:p>
            <a:pPr algn="just" eaLnBrk="1" hangingPunct="1">
              <a:buClr>
                <a:srgbClr val="743622"/>
              </a:buClr>
              <a:buSzPct val="150000"/>
            </a:pPr>
            <a:endParaRPr lang="en-US" altLang="en-US" dirty="0">
              <a:latin typeface="Cambria" pitchFamily="18" charset="0"/>
            </a:endParaRPr>
          </a:p>
          <a:p>
            <a:pPr algn="just" eaLnBrk="1" hangingPunct="1">
              <a:buClr>
                <a:srgbClr val="743622"/>
              </a:buClr>
              <a:buSzPct val="150000"/>
            </a:pPr>
            <a:endParaRPr lang="en-US" altLang="en-US" dirty="0">
              <a:latin typeface="Cambria" pitchFamily="18" charset="0"/>
            </a:endParaRPr>
          </a:p>
          <a:p>
            <a:pPr algn="just" eaLnBrk="1" hangingPunct="1">
              <a:buClr>
                <a:srgbClr val="743622"/>
              </a:buClr>
              <a:buSzPct val="150000"/>
            </a:pPr>
            <a:endParaRPr lang="en-US" altLang="en-US" u="sng" dirty="0">
              <a:latin typeface="Cambria" pitchFamily="18" charset="0"/>
            </a:endParaRPr>
          </a:p>
          <a:p>
            <a:pPr algn="just" eaLnBrk="1" hangingPunct="1">
              <a:buClr>
                <a:srgbClr val="743622"/>
              </a:buClr>
              <a:buSzPct val="150000"/>
            </a:pPr>
            <a:endParaRPr lang="en-US" altLang="en-US" dirty="0">
              <a:latin typeface="Cambria" pitchFamily="18" charset="0"/>
            </a:endParaRPr>
          </a:p>
        </p:txBody>
      </p:sp>
      <p:pic>
        <p:nvPicPr>
          <p:cNvPr id="10" name="Picture 2" descr="Image result for complaint"/>
          <p:cNvPicPr>
            <a:picLocks noChangeAspect="1" noChangeArrowheads="1"/>
          </p:cNvPicPr>
          <p:nvPr/>
        </p:nvPicPr>
        <p:blipFill>
          <a:blip r:embed="rId3" cstate="print">
            <a:extLst>
              <a:ext uri="{28A0092B-C50C-407E-A947-70E740481C1C}">
                <a14:useLocalDpi xmlns:a14="http://schemas.microsoft.com/office/drawing/2010/main" val="0"/>
              </a:ext>
            </a:extLst>
          </a:blip>
          <a:srcRect l="19299" r="6358"/>
          <a:stretch>
            <a:fillRect/>
          </a:stretch>
        </p:blipFill>
        <p:spPr bwMode="auto">
          <a:xfrm>
            <a:off x="6753497" y="1143000"/>
            <a:ext cx="2885803" cy="231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1592217240"/>
              </p:ext>
            </p:extLst>
          </p:nvPr>
        </p:nvGraphicFramePr>
        <p:xfrm>
          <a:off x="731521" y="3673435"/>
          <a:ext cx="8655870" cy="2573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54</a:t>
            </a:r>
            <a:endParaRPr lang="en-IN" sz="1000" b="1" strike="noStrike" spc="-1" dirty="0">
              <a:solidFill>
                <a:schemeClr val="bg1"/>
              </a:solidFill>
              <a:latin typeface="Arial"/>
            </a:endParaRPr>
          </a:p>
        </p:txBody>
      </p:sp>
      <p:pic>
        <p:nvPicPr>
          <p:cNvPr id="9" name="Picture 3"/>
          <p:cNvPicPr/>
          <p:nvPr/>
        </p:nvPicPr>
        <p:blipFill>
          <a:blip r:embed="rId9"/>
          <a:stretch/>
        </p:blipFill>
        <p:spPr>
          <a:xfrm>
            <a:off x="8876400" y="0"/>
            <a:ext cx="1029600" cy="803880"/>
          </a:xfrm>
          <a:prstGeom prst="rect">
            <a:avLst/>
          </a:prstGeom>
          <a:ln>
            <a:noFill/>
          </a:ln>
        </p:spPr>
      </p:pic>
      <p:sp>
        <p:nvSpPr>
          <p:cNvPr id="13" name="TextBox 12"/>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5463813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191" y="1569426"/>
            <a:ext cx="8840903" cy="38750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txBox="1">
            <a:spLocks/>
          </p:cNvSpPr>
          <p:nvPr/>
        </p:nvSpPr>
        <p:spPr>
          <a:xfrm>
            <a:off x="37200" y="12922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Submission of Grievances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55</a:t>
            </a:r>
            <a:endParaRPr lang="en-IN" sz="1000" b="1" strike="noStrike" spc="-1" dirty="0">
              <a:solidFill>
                <a:schemeClr val="bg1"/>
              </a:solidFill>
              <a:latin typeface="Arial"/>
            </a:endParaRPr>
          </a:p>
        </p:txBody>
      </p:sp>
      <p:pic>
        <p:nvPicPr>
          <p:cNvPr id="8" name="Picture 3"/>
          <p:cNvPicPr/>
          <p:nvPr/>
        </p:nvPicPr>
        <p:blipFill>
          <a:blip r:embed="rId4"/>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4284028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74" y="1698402"/>
            <a:ext cx="7637585" cy="40211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158640" y="13031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Submission of Grievances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56</a:t>
            </a:r>
            <a:endParaRPr lang="en-IN" sz="1000" b="1" strike="noStrike" spc="-1" dirty="0">
              <a:solidFill>
                <a:schemeClr val="bg1"/>
              </a:solidFill>
              <a:latin typeface="Arial"/>
            </a:endParaRPr>
          </a:p>
        </p:txBody>
      </p:sp>
      <p:pic>
        <p:nvPicPr>
          <p:cNvPr id="8" name="Picture 3"/>
          <p:cNvPicPr/>
          <p:nvPr/>
        </p:nvPicPr>
        <p:blipFill>
          <a:blip r:embed="rId4"/>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4675815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3" name="Picture 12"/>
          <p:cNvPicPr/>
          <p:nvPr/>
        </p:nvPicPr>
        <p:blipFill>
          <a:blip r:embed="rId3"/>
          <a:stretch>
            <a:fillRect/>
          </a:stretch>
        </p:blipFill>
        <p:spPr>
          <a:xfrm>
            <a:off x="1272091" y="1362891"/>
            <a:ext cx="7391400" cy="4216400"/>
          </a:xfrm>
          <a:prstGeom prst="rect">
            <a:avLst/>
          </a:prstGeom>
          <a:ln w="19050">
            <a:solidFill>
              <a:schemeClr val="tx1"/>
            </a:solidFill>
          </a:ln>
        </p:spPr>
      </p:pic>
      <p:sp>
        <p:nvSpPr>
          <p:cNvPr id="11" name="Title 1"/>
          <p:cNvSpPr txBox="1">
            <a:spLocks/>
          </p:cNvSpPr>
          <p:nvPr/>
        </p:nvSpPr>
        <p:spPr>
          <a:xfrm>
            <a:off x="37200" y="12922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Submission of Grievances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57</a:t>
            </a:r>
            <a:endParaRPr lang="en-IN" sz="1000" b="1" strike="noStrike" spc="-1" dirty="0">
              <a:solidFill>
                <a:schemeClr val="bg1"/>
              </a:solidFill>
              <a:latin typeface="Arial"/>
            </a:endParaRPr>
          </a:p>
        </p:txBody>
      </p:sp>
      <p:pic>
        <p:nvPicPr>
          <p:cNvPr id="8" name="Picture 3"/>
          <p:cNvPicPr/>
          <p:nvPr/>
        </p:nvPicPr>
        <p:blipFill>
          <a:blip r:embed="rId4"/>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2882250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16537"/>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Online Submission of Grievances (NSDL)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304800" y="5485473"/>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765" y="1445806"/>
            <a:ext cx="8231617" cy="43012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58</a:t>
            </a:r>
            <a:endParaRPr lang="en-IN" sz="1000" b="1" strike="noStrike" spc="-1" dirty="0">
              <a:solidFill>
                <a:schemeClr val="bg1"/>
              </a:solidFill>
              <a:latin typeface="Arial"/>
            </a:endParaRPr>
          </a:p>
        </p:txBody>
      </p:sp>
      <p:pic>
        <p:nvPicPr>
          <p:cNvPr id="8" name="Picture 3"/>
          <p:cNvPicPr/>
          <p:nvPr/>
        </p:nvPicPr>
        <p:blipFill>
          <a:blip r:embed="rId4"/>
          <a:stretch/>
        </p:blipFill>
        <p:spPr>
          <a:xfrm>
            <a:off x="8876400" y="0"/>
            <a:ext cx="1029600" cy="803880"/>
          </a:xfrm>
          <a:prstGeom prst="rect">
            <a:avLst/>
          </a:prstGeom>
          <a:ln>
            <a:noFill/>
          </a:ln>
        </p:spPr>
      </p:pic>
      <p:sp>
        <p:nvSpPr>
          <p:cNvPr id="10" name="TextBox 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914056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71" y="1970272"/>
            <a:ext cx="8875529" cy="2862322"/>
          </a:xfrm>
          <a:prstGeom prst="rect">
            <a:avLst/>
          </a:prstGeom>
          <a:noFill/>
        </p:spPr>
        <p:txBody>
          <a:bodyPr wrap="square" rtlCol="0">
            <a:spAutoFit/>
          </a:bodyPr>
          <a:lstStyle/>
          <a:p>
            <a:pPr algn="ctr"/>
            <a:r>
              <a:rPr lang="en-US" sz="6000" b="1" dirty="0" smtClean="0"/>
              <a:t>Investor Grievance </a:t>
            </a:r>
            <a:r>
              <a:rPr lang="en-US" sz="6000" b="1" dirty="0" err="1" smtClean="0"/>
              <a:t>Redressal</a:t>
            </a:r>
            <a:r>
              <a:rPr lang="en-US" sz="6000" b="1" dirty="0" smtClean="0"/>
              <a:t> - CDSL</a:t>
            </a:r>
            <a:endParaRPr lang="en-US" sz="6000" b="1" dirty="0"/>
          </a:p>
          <a:p>
            <a:pPr algn="ctr"/>
            <a:endParaRPr lang="en-US" sz="6000" b="1" dirty="0" smtClean="0"/>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59</a:t>
            </a:r>
            <a:endParaRPr lang="en-IN" sz="1000" b="1" strike="noStrike" spc="-1" dirty="0">
              <a:solidFill>
                <a:schemeClr val="bg1"/>
              </a:solidFill>
              <a:latin typeface="Arial"/>
            </a:endParaRPr>
          </a:p>
        </p:txBody>
      </p:sp>
      <p:pic>
        <p:nvPicPr>
          <p:cNvPr id="7" name="Picture 3"/>
          <p:cNvPicPr/>
          <p:nvPr/>
        </p:nvPicPr>
        <p:blipFill>
          <a:blip r:embed="rId2"/>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676153268"/>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2811" y="-264186"/>
            <a:ext cx="8305800" cy="954107"/>
          </a:xfrm>
          <a:prstGeom prst="rect">
            <a:avLst/>
          </a:prstGeom>
        </p:spPr>
        <p:txBody>
          <a:bodyPr wrap="square">
            <a:spAutoFit/>
          </a:bodyPr>
          <a:lstStyle/>
          <a:p>
            <a:pPr algn="ctr"/>
            <a:endParaRPr lang="en-US" sz="2800" dirty="0"/>
          </a:p>
          <a:p>
            <a:pPr algn="ctr"/>
            <a:r>
              <a:rPr lang="en-US" sz="2800" b="1" dirty="0"/>
              <a:t>Complaints </a:t>
            </a:r>
            <a:r>
              <a:rPr lang="en-US" sz="2800" b="1" dirty="0" smtClean="0"/>
              <a:t>coming under </a:t>
            </a:r>
            <a:r>
              <a:rPr lang="en-US" sz="2800" b="1" dirty="0"/>
              <a:t>the purview of SEBI</a:t>
            </a:r>
          </a:p>
        </p:txBody>
      </p:sp>
      <p:sp>
        <p:nvSpPr>
          <p:cNvPr id="4" name="Rectangle 3"/>
          <p:cNvSpPr/>
          <p:nvPr/>
        </p:nvSpPr>
        <p:spPr>
          <a:xfrm>
            <a:off x="381000" y="946189"/>
            <a:ext cx="9220200" cy="2708434"/>
          </a:xfrm>
          <a:prstGeom prst="rect">
            <a:avLst/>
          </a:prstGeom>
        </p:spPr>
        <p:txBody>
          <a:bodyPr wrap="square">
            <a:spAutoFit/>
          </a:bodyPr>
          <a:lstStyle/>
          <a:p>
            <a:endParaRPr lang="en-US" sz="2000" dirty="0"/>
          </a:p>
          <a:p>
            <a:pPr algn="just">
              <a:lnSpc>
                <a:spcPct val="150000"/>
              </a:lnSpc>
            </a:pPr>
            <a:r>
              <a:rPr lang="en-US" sz="2000" dirty="0"/>
              <a:t>Complaints arising out of issues that are covered under: </a:t>
            </a:r>
            <a:endParaRPr lang="en-US" sz="2000" dirty="0" smtClean="0"/>
          </a:p>
          <a:p>
            <a:pPr algn="just">
              <a:lnSpc>
                <a:spcPct val="150000"/>
              </a:lnSpc>
            </a:pPr>
            <a:endParaRPr lang="en-US" sz="2000" dirty="0"/>
          </a:p>
          <a:p>
            <a:pPr algn="just">
              <a:lnSpc>
                <a:spcPct val="150000"/>
              </a:lnSpc>
            </a:pPr>
            <a:endParaRPr lang="en-US" sz="2000" dirty="0"/>
          </a:p>
          <a:p>
            <a:pPr algn="just">
              <a:lnSpc>
                <a:spcPct val="150000"/>
              </a:lnSpc>
            </a:pPr>
            <a:endParaRPr lang="en-US" sz="2000" dirty="0"/>
          </a:p>
          <a:p>
            <a:pPr marL="285750" indent="-285750" algn="just">
              <a:lnSpc>
                <a:spcPct val="150000"/>
              </a:lnSpc>
              <a:buFont typeface="Wingdings" panose="05000000000000000000" pitchFamily="2" charset="2"/>
              <a:buChar char="Ø"/>
            </a:pPr>
            <a:endParaRPr lang="en-US" sz="2000" dirty="0"/>
          </a:p>
        </p:txBody>
      </p:sp>
      <p:graphicFrame>
        <p:nvGraphicFramePr>
          <p:cNvPr id="2" name="Diagram 1"/>
          <p:cNvGraphicFramePr/>
          <p:nvPr>
            <p:extLst>
              <p:ext uri="{D42A27DB-BD31-4B8C-83A1-F6EECF244321}">
                <p14:modId xmlns:p14="http://schemas.microsoft.com/office/powerpoint/2010/main" val="3594080747"/>
              </p:ext>
            </p:extLst>
          </p:nvPr>
        </p:nvGraphicFramePr>
        <p:xfrm>
          <a:off x="694509" y="2076995"/>
          <a:ext cx="9026434" cy="3905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a:t>
            </a:r>
            <a:endParaRPr lang="en-IN" sz="1000" b="1" strike="noStrike" spc="-1" dirty="0">
              <a:solidFill>
                <a:schemeClr val="bg1"/>
              </a:solidFill>
              <a:latin typeface="Arial"/>
            </a:endParaRPr>
          </a:p>
        </p:txBody>
      </p:sp>
      <p:pic>
        <p:nvPicPr>
          <p:cNvPr id="9" name="Picture 3"/>
          <p:cNvPicPr/>
          <p:nvPr/>
        </p:nvPicPr>
        <p:blipFill>
          <a:blip r:embed="rId7"/>
          <a:stretch/>
        </p:blipFill>
        <p:spPr>
          <a:xfrm>
            <a:off x="8876400" y="0"/>
            <a:ext cx="1029600" cy="803880"/>
          </a:xfrm>
          <a:prstGeom prst="rect">
            <a:avLst/>
          </a:prstGeom>
          <a:ln>
            <a:noFill/>
          </a:ln>
        </p:spPr>
      </p:pic>
      <p:sp>
        <p:nvSpPr>
          <p:cNvPr id="10" name="TextBox 9"/>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958872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140" y="248295"/>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a:ln>
                  <a:noFill/>
                </a:ln>
                <a:solidFill>
                  <a:schemeClr val="tx1"/>
                </a:solidFill>
                <a:effectLst/>
                <a:uLnTx/>
                <a:uFillTx/>
                <a:ea typeface="Calibri" pitchFamily="34" charset="0"/>
              </a:rPr>
              <a:t>Investor Grievance Redressal</a:t>
            </a:r>
            <a:r>
              <a:rPr kumimoji="0" lang="en-IN" sz="3200" b="1" i="0" u="none" strike="noStrike" kern="1200" cap="none" spc="0" normalizeH="0" noProof="0" dirty="0">
                <a:ln>
                  <a:noFill/>
                </a:ln>
                <a:solidFill>
                  <a:schemeClr val="tx1"/>
                </a:solidFill>
                <a:effectLst/>
                <a:uLnTx/>
                <a:uFillTx/>
                <a:ea typeface="Calibri" pitchFamily="34" charset="0"/>
              </a:rPr>
              <a:t> (CDSL)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Rectangle 8"/>
          <p:cNvSpPr/>
          <p:nvPr/>
        </p:nvSpPr>
        <p:spPr>
          <a:xfrm>
            <a:off x="548190" y="939512"/>
            <a:ext cx="8900608" cy="3139321"/>
          </a:xfrm>
          <a:prstGeom prst="rect">
            <a:avLst/>
          </a:prstGeom>
        </p:spPr>
        <p:txBody>
          <a:bodyPr wrap="square">
            <a:spAutoFit/>
          </a:bodyPr>
          <a:lstStyle/>
          <a:p>
            <a:pPr marL="285750" indent="-285750" algn="just">
              <a:buFont typeface="Wingdings" panose="05000000000000000000" pitchFamily="2" charset="2"/>
              <a:buChar char="Ø"/>
            </a:pPr>
            <a:endParaRPr lang="en-US" dirty="0" smtClean="0">
              <a:latin typeface="Calibri" panose="020F0502020204030204" pitchFamily="34" charset="0"/>
            </a:endParaRPr>
          </a:p>
          <a:p>
            <a:pPr marL="285750" indent="-285750" algn="just">
              <a:buFont typeface="Wingdings" panose="05000000000000000000" pitchFamily="2" charset="2"/>
              <a:buChar char="Ø"/>
            </a:pPr>
            <a:endParaRPr lang="en-US" dirty="0">
              <a:latin typeface="Calibri" panose="020F0502020204030204" pitchFamily="34" charset="0"/>
            </a:endParaRPr>
          </a:p>
          <a:p>
            <a:pPr marL="285750" indent="-285750" algn="just">
              <a:buFont typeface="Wingdings" panose="05000000000000000000" pitchFamily="2" charset="2"/>
              <a:buChar char="Ø"/>
            </a:pPr>
            <a:endParaRPr lang="en-US" dirty="0" smtClean="0">
              <a:latin typeface="Calibri" panose="020F0502020204030204" pitchFamily="34" charset="0"/>
            </a:endParaRPr>
          </a:p>
          <a:p>
            <a:pPr marL="285750" indent="-285750" algn="just">
              <a:buFont typeface="Wingdings" panose="05000000000000000000" pitchFamily="2" charset="2"/>
              <a:buChar char="Ø"/>
            </a:pPr>
            <a:endParaRPr lang="en-US" dirty="0">
              <a:latin typeface="Calibri" panose="020F0502020204030204" pitchFamily="34" charset="0"/>
            </a:endParaRPr>
          </a:p>
          <a:p>
            <a:pPr marL="285750" indent="-285750" algn="just">
              <a:buFont typeface="Wingdings" panose="05000000000000000000" pitchFamily="2" charset="2"/>
              <a:buChar char="Ø"/>
            </a:pPr>
            <a:endParaRPr lang="en-US" dirty="0" smtClean="0">
              <a:latin typeface="Calibri" panose="020F0502020204030204" pitchFamily="34" charset="0"/>
            </a:endParaRPr>
          </a:p>
          <a:p>
            <a:pPr marL="285750" indent="-285750" algn="just">
              <a:buFont typeface="Wingdings" panose="05000000000000000000" pitchFamily="2" charset="2"/>
              <a:buChar char="Ø"/>
            </a:pPr>
            <a:endParaRPr lang="en-US" dirty="0">
              <a:latin typeface="Calibri" panose="020F0502020204030204" pitchFamily="34" charset="0"/>
            </a:endParaRPr>
          </a:p>
          <a:p>
            <a:pPr marL="285750" indent="-285750" algn="just">
              <a:buFont typeface="Wingdings" panose="05000000000000000000" pitchFamily="2" charset="2"/>
              <a:buChar char="Ø"/>
            </a:pPr>
            <a:endParaRPr lang="en-US" dirty="0" smtClean="0">
              <a:latin typeface="Calibri" panose="020F0502020204030204" pitchFamily="34" charset="0"/>
            </a:endParaRPr>
          </a:p>
          <a:p>
            <a:pPr marL="285750" indent="-285750" algn="just">
              <a:buFont typeface="Wingdings" panose="05000000000000000000" pitchFamily="2" charset="2"/>
              <a:buChar char="Ø"/>
            </a:pPr>
            <a:endParaRPr lang="en-US" dirty="0">
              <a:latin typeface="Calibri" panose="020F0502020204030204" pitchFamily="34" charset="0"/>
            </a:endParaRPr>
          </a:p>
          <a:p>
            <a:pPr marL="285750" indent="-285750" algn="just">
              <a:buFont typeface="Wingdings" panose="05000000000000000000" pitchFamily="2" charset="2"/>
              <a:buChar char="Ø"/>
            </a:pPr>
            <a:r>
              <a:rPr lang="en-US" dirty="0" smtClean="0"/>
              <a:t>Lodge </a:t>
            </a:r>
            <a:r>
              <a:rPr lang="en-US" dirty="0"/>
              <a:t>complaint to </a:t>
            </a:r>
            <a:r>
              <a:rPr lang="en-US" dirty="0" smtClean="0"/>
              <a:t>CDSL </a:t>
            </a:r>
            <a:r>
              <a:rPr lang="en-US" dirty="0"/>
              <a:t>through</a:t>
            </a:r>
            <a:r>
              <a:rPr lang="en-US" dirty="0" smtClean="0"/>
              <a:t>:</a:t>
            </a:r>
          </a:p>
          <a:p>
            <a:pPr algn="just"/>
            <a:endParaRPr lang="en-US" dirty="0">
              <a:latin typeface="Calibri" panose="020F0502020204030204" pitchFamily="34" charset="0"/>
            </a:endParaRPr>
          </a:p>
          <a:p>
            <a:pPr algn="just"/>
            <a:endParaRPr lang="en-US" dirty="0">
              <a:latin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2700135879"/>
              </p:ext>
            </p:extLst>
          </p:nvPr>
        </p:nvGraphicFramePr>
        <p:xfrm>
          <a:off x="388396" y="1061618"/>
          <a:ext cx="9060404" cy="1759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263100388"/>
              </p:ext>
            </p:extLst>
          </p:nvPr>
        </p:nvGraphicFramePr>
        <p:xfrm>
          <a:off x="388394" y="3620438"/>
          <a:ext cx="9220199" cy="27150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60</a:t>
            </a:r>
            <a:endParaRPr lang="en-IN" sz="1000" b="1" strike="noStrike" spc="-1" dirty="0">
              <a:solidFill>
                <a:schemeClr val="bg1"/>
              </a:solidFill>
              <a:latin typeface="Arial"/>
            </a:endParaRPr>
          </a:p>
        </p:txBody>
      </p:sp>
      <p:pic>
        <p:nvPicPr>
          <p:cNvPr id="12" name="Picture 3"/>
          <p:cNvPicPr/>
          <p:nvPr/>
        </p:nvPicPr>
        <p:blipFill>
          <a:blip r:embed="rId13"/>
          <a:stretch/>
        </p:blipFill>
        <p:spPr>
          <a:xfrm>
            <a:off x="8876400" y="0"/>
            <a:ext cx="1029600" cy="803880"/>
          </a:xfrm>
          <a:prstGeom prst="rect">
            <a:avLst/>
          </a:prstGeom>
          <a:ln>
            <a:noFill/>
          </a:ln>
        </p:spPr>
      </p:pic>
      <p:sp>
        <p:nvSpPr>
          <p:cNvPr id="13" name="TextBox 12"/>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6148987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6724" y="-29028"/>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Registration of Grievance</a:t>
            </a:r>
            <a:r>
              <a:rPr kumimoji="0" lang="en-IN" sz="3200" b="1" i="0" u="none" strike="noStrike" kern="1200" cap="none" spc="0" normalizeH="0" noProof="0" dirty="0" smtClean="0">
                <a:ln>
                  <a:noFill/>
                </a:ln>
                <a:solidFill>
                  <a:schemeClr val="tx1"/>
                </a:solidFill>
                <a:effectLst/>
                <a:uLnTx/>
                <a:uFillTx/>
                <a:ea typeface="Calibri" pitchFamily="34" charset="0"/>
              </a:rPr>
              <a:t> through CDSL Web based Portal</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274095" y="2534195"/>
            <a:ext cx="8642487" cy="3644536"/>
          </a:xfrm>
          <a:prstGeom prst="rect">
            <a:avLst/>
          </a:prstGeom>
          <a:noFill/>
          <a:ln w="19050">
            <a:solidFill>
              <a:schemeClr val="tx1"/>
            </a:solidFill>
          </a:ln>
        </p:spPr>
      </p:pic>
      <p:graphicFrame>
        <p:nvGraphicFramePr>
          <p:cNvPr id="3" name="Diagram 2"/>
          <p:cNvGraphicFramePr/>
          <p:nvPr>
            <p:extLst>
              <p:ext uri="{D42A27DB-BD31-4B8C-83A1-F6EECF244321}">
                <p14:modId xmlns:p14="http://schemas.microsoft.com/office/powerpoint/2010/main" val="2159724921"/>
              </p:ext>
            </p:extLst>
          </p:nvPr>
        </p:nvGraphicFramePr>
        <p:xfrm>
          <a:off x="416247" y="487376"/>
          <a:ext cx="9192347" cy="23905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8873105" y="2248567"/>
            <a:ext cx="1470978" cy="369332"/>
          </a:xfrm>
          <a:prstGeom prst="rect">
            <a:avLst/>
          </a:prstGeom>
          <a:noFill/>
        </p:spPr>
        <p:txBody>
          <a:bodyPr wrap="square" rtlCol="0">
            <a:spAutoFit/>
          </a:bodyPr>
          <a:lstStyle/>
          <a:p>
            <a:r>
              <a:rPr lang="en-US" dirty="0" err="1" smtClean="0"/>
              <a:t>Contd</a:t>
            </a:r>
            <a:r>
              <a:rPr lang="en-US" dirty="0" smtClean="0"/>
              <a:t>…</a:t>
            </a:r>
            <a:endParaRPr lang="en-IN" dirty="0"/>
          </a:p>
        </p:txBody>
      </p:sp>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61</a:t>
            </a:r>
            <a:endParaRPr lang="en-IN" sz="1000" b="1" strike="noStrike" spc="-1" dirty="0">
              <a:solidFill>
                <a:schemeClr val="bg1"/>
              </a:solidFill>
              <a:latin typeface="Arial"/>
            </a:endParaRPr>
          </a:p>
        </p:txBody>
      </p:sp>
      <p:pic>
        <p:nvPicPr>
          <p:cNvPr id="10" name="Picture 3"/>
          <p:cNvPicPr/>
          <p:nvPr/>
        </p:nvPicPr>
        <p:blipFill>
          <a:blip r:embed="rId9"/>
          <a:stretch/>
        </p:blipFill>
        <p:spPr>
          <a:xfrm>
            <a:off x="8876400" y="0"/>
            <a:ext cx="1029600" cy="803880"/>
          </a:xfrm>
          <a:prstGeom prst="rect">
            <a:avLst/>
          </a:prstGeom>
          <a:ln>
            <a:noFill/>
          </a:ln>
        </p:spPr>
      </p:pic>
      <p:sp>
        <p:nvSpPr>
          <p:cNvPr id="11" name="TextBox 10"/>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021973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200" y="-49264"/>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Registration of Grievance</a:t>
            </a:r>
            <a:r>
              <a:rPr kumimoji="0" lang="en-IN" sz="3200" b="1" i="0" u="none" strike="noStrike" kern="1200" cap="none" spc="0" normalizeH="0" noProof="0" dirty="0" smtClean="0">
                <a:ln>
                  <a:noFill/>
                </a:ln>
                <a:solidFill>
                  <a:schemeClr val="tx1"/>
                </a:solidFill>
                <a:effectLst/>
                <a:uLnTx/>
                <a:uFillTx/>
                <a:ea typeface="Calibri" pitchFamily="34" charset="0"/>
              </a:rPr>
              <a:t> through CDSL Web based Portal (</a:t>
            </a:r>
            <a:r>
              <a:rPr kumimoji="0" lang="en-IN" sz="3200" b="1" i="0" u="none" strike="noStrike" kern="1200" cap="none" spc="0" normalizeH="0" noProof="0" dirty="0" err="1" smtClean="0">
                <a:ln>
                  <a:noFill/>
                </a:ln>
                <a:solidFill>
                  <a:schemeClr val="tx1"/>
                </a:solidFill>
                <a:effectLst/>
                <a:uLnTx/>
                <a:uFillTx/>
                <a:ea typeface="Calibri" pitchFamily="34" charset="0"/>
              </a:rPr>
              <a:t>contd</a:t>
            </a:r>
            <a:r>
              <a:rPr lang="en-IN" sz="3200" b="1" dirty="0" smtClean="0">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3" name="Diagram 2"/>
          <p:cNvGraphicFramePr/>
          <p:nvPr>
            <p:extLst>
              <p:ext uri="{D42A27DB-BD31-4B8C-83A1-F6EECF244321}">
                <p14:modId xmlns:p14="http://schemas.microsoft.com/office/powerpoint/2010/main" val="1710612801"/>
              </p:ext>
            </p:extLst>
          </p:nvPr>
        </p:nvGraphicFramePr>
        <p:xfrm>
          <a:off x="546330" y="998330"/>
          <a:ext cx="8944698" cy="1608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55539" y="2548086"/>
            <a:ext cx="1470978" cy="369332"/>
          </a:xfrm>
          <a:prstGeom prst="rect">
            <a:avLst/>
          </a:prstGeom>
          <a:noFill/>
        </p:spPr>
        <p:txBody>
          <a:bodyPr wrap="square" rtlCol="0">
            <a:spAutoFit/>
          </a:bodyPr>
          <a:lstStyle/>
          <a:p>
            <a:r>
              <a:rPr lang="en-US" dirty="0" err="1" smtClean="0"/>
              <a:t>Contd</a:t>
            </a:r>
            <a:r>
              <a:rPr lang="en-US" dirty="0" smtClean="0"/>
              <a:t>…</a:t>
            </a:r>
            <a:endParaRPr lang="en-IN" dirty="0"/>
          </a:p>
        </p:txBody>
      </p:sp>
      <p:pic>
        <p:nvPicPr>
          <p:cNvPr id="8" name="Picture 7"/>
          <p:cNvPicPr/>
          <p:nvPr/>
        </p:nvPicPr>
        <p:blipFill>
          <a:blip r:embed="rId8">
            <a:extLst>
              <a:ext uri="{28A0092B-C50C-407E-A947-70E740481C1C}">
                <a14:useLocalDpi xmlns:a14="http://schemas.microsoft.com/office/drawing/2010/main" val="0"/>
              </a:ext>
            </a:extLst>
          </a:blip>
          <a:srcRect/>
          <a:stretch>
            <a:fillRect/>
          </a:stretch>
        </p:blipFill>
        <p:spPr bwMode="auto">
          <a:xfrm>
            <a:off x="600507" y="2917418"/>
            <a:ext cx="8681676" cy="3326627"/>
          </a:xfrm>
          <a:prstGeom prst="rect">
            <a:avLst/>
          </a:prstGeom>
          <a:noFill/>
          <a:ln w="19050">
            <a:solidFill>
              <a:schemeClr val="tx1"/>
            </a:solidFill>
          </a:ln>
        </p:spPr>
      </p:pic>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62</a:t>
            </a:r>
            <a:endParaRPr lang="en-IN" sz="1000" b="1" strike="noStrike" spc="-1" dirty="0">
              <a:solidFill>
                <a:schemeClr val="bg1"/>
              </a:solidFill>
              <a:latin typeface="Arial"/>
            </a:endParaRPr>
          </a:p>
        </p:txBody>
      </p:sp>
      <p:pic>
        <p:nvPicPr>
          <p:cNvPr id="10" name="Picture 3"/>
          <p:cNvPicPr/>
          <p:nvPr/>
        </p:nvPicPr>
        <p:blipFill>
          <a:blip r:embed="rId9"/>
          <a:stretch/>
        </p:blipFill>
        <p:spPr>
          <a:xfrm>
            <a:off x="8876400" y="0"/>
            <a:ext cx="1029600" cy="803880"/>
          </a:xfrm>
          <a:prstGeom prst="rect">
            <a:avLst/>
          </a:prstGeom>
          <a:ln>
            <a:noFill/>
          </a:ln>
        </p:spPr>
      </p:pic>
      <p:sp>
        <p:nvSpPr>
          <p:cNvPr id="12" name="TextBox 11"/>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4198658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6040" y="-15680"/>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Registration of Grievance</a:t>
            </a:r>
            <a:r>
              <a:rPr kumimoji="0" lang="en-IN" sz="3200" b="1" i="0" u="none" strike="noStrike" kern="1200" cap="none" spc="0" normalizeH="0" noProof="0" dirty="0" smtClean="0">
                <a:ln>
                  <a:noFill/>
                </a:ln>
                <a:solidFill>
                  <a:schemeClr val="tx1"/>
                </a:solidFill>
                <a:effectLst/>
                <a:uLnTx/>
                <a:uFillTx/>
                <a:ea typeface="Calibri" pitchFamily="34" charset="0"/>
              </a:rPr>
              <a:t> through CDSL Web based Portal (</a:t>
            </a:r>
            <a:r>
              <a:rPr kumimoji="0" lang="en-IN" sz="3200" b="1" i="0" u="none" strike="noStrike" kern="1200" cap="none" spc="0" normalizeH="0" noProof="0" dirty="0" err="1" smtClean="0">
                <a:ln>
                  <a:noFill/>
                </a:ln>
                <a:solidFill>
                  <a:schemeClr val="tx1"/>
                </a:solidFill>
                <a:effectLst/>
                <a:uLnTx/>
                <a:uFillTx/>
                <a:ea typeface="Calibri" pitchFamily="34" charset="0"/>
              </a:rPr>
              <a:t>contd</a:t>
            </a:r>
            <a:r>
              <a:rPr lang="en-IN" sz="3200" b="1" dirty="0" smtClean="0">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3" name="Diagram 2"/>
          <p:cNvGraphicFramePr/>
          <p:nvPr>
            <p:extLst>
              <p:ext uri="{D42A27DB-BD31-4B8C-83A1-F6EECF244321}">
                <p14:modId xmlns:p14="http://schemas.microsoft.com/office/powerpoint/2010/main" val="351874905"/>
              </p:ext>
            </p:extLst>
          </p:nvPr>
        </p:nvGraphicFramePr>
        <p:xfrm>
          <a:off x="546330" y="998329"/>
          <a:ext cx="8944698" cy="1934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55539" y="2548086"/>
            <a:ext cx="1470978" cy="369332"/>
          </a:xfrm>
          <a:prstGeom prst="rect">
            <a:avLst/>
          </a:prstGeom>
          <a:noFill/>
        </p:spPr>
        <p:txBody>
          <a:bodyPr wrap="square" rtlCol="0">
            <a:spAutoFit/>
          </a:bodyPr>
          <a:lstStyle/>
          <a:p>
            <a:r>
              <a:rPr lang="en-US" dirty="0" err="1" smtClean="0"/>
              <a:t>Contd</a:t>
            </a:r>
            <a:r>
              <a:rPr lang="en-US" dirty="0" smtClean="0"/>
              <a:t>…</a:t>
            </a:r>
            <a:endParaRPr lang="en-IN" dirty="0"/>
          </a:p>
        </p:txBody>
      </p:sp>
      <p:pic>
        <p:nvPicPr>
          <p:cNvPr id="9" name="Picture 8" descr="C:\Users\durgeshg\Desktop\Untitled.jpg"/>
          <p:cNvPicPr/>
          <p:nvPr/>
        </p:nvPicPr>
        <p:blipFill>
          <a:blip r:embed="rId8">
            <a:extLst>
              <a:ext uri="{28A0092B-C50C-407E-A947-70E740481C1C}">
                <a14:useLocalDpi xmlns:a14="http://schemas.microsoft.com/office/drawing/2010/main" val="0"/>
              </a:ext>
            </a:extLst>
          </a:blip>
          <a:srcRect/>
          <a:stretch>
            <a:fillRect/>
          </a:stretch>
        </p:blipFill>
        <p:spPr bwMode="auto">
          <a:xfrm>
            <a:off x="521745" y="3122022"/>
            <a:ext cx="8969283" cy="3126377"/>
          </a:xfrm>
          <a:prstGeom prst="rect">
            <a:avLst/>
          </a:prstGeom>
          <a:noFill/>
          <a:ln w="19050">
            <a:solidFill>
              <a:schemeClr val="tx1"/>
            </a:solidFill>
          </a:ln>
        </p:spPr>
      </p:pic>
      <p:sp>
        <p:nvSpPr>
          <p:cNvPr id="8"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63</a:t>
            </a:r>
            <a:endParaRPr lang="en-IN" sz="1000" b="1" strike="noStrike" spc="-1" dirty="0">
              <a:solidFill>
                <a:schemeClr val="bg1"/>
              </a:solidFill>
              <a:latin typeface="Arial"/>
            </a:endParaRPr>
          </a:p>
        </p:txBody>
      </p:sp>
      <p:pic>
        <p:nvPicPr>
          <p:cNvPr id="10" name="Picture 3"/>
          <p:cNvPicPr/>
          <p:nvPr/>
        </p:nvPicPr>
        <p:blipFill>
          <a:blip r:embed="rId9"/>
          <a:stretch/>
        </p:blipFill>
        <p:spPr>
          <a:xfrm>
            <a:off x="8876400" y="0"/>
            <a:ext cx="1029600" cy="803880"/>
          </a:xfrm>
          <a:prstGeom prst="rect">
            <a:avLst/>
          </a:prstGeom>
          <a:ln>
            <a:noFill/>
          </a:ln>
        </p:spPr>
      </p:pic>
      <p:sp>
        <p:nvSpPr>
          <p:cNvPr id="12" name="TextBox 11"/>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869297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095" y="-40466"/>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Registration of Grievance</a:t>
            </a:r>
            <a:r>
              <a:rPr kumimoji="0" lang="en-IN" sz="3200" b="1" i="0" u="none" strike="noStrike" kern="1200" cap="none" spc="0" normalizeH="0" noProof="0" dirty="0" smtClean="0">
                <a:ln>
                  <a:noFill/>
                </a:ln>
                <a:solidFill>
                  <a:schemeClr val="tx1"/>
                </a:solidFill>
                <a:effectLst/>
                <a:uLnTx/>
                <a:uFillTx/>
                <a:ea typeface="Calibri" pitchFamily="34" charset="0"/>
              </a:rPr>
              <a:t> through CDSL Web based Portal (</a:t>
            </a:r>
            <a:r>
              <a:rPr kumimoji="0" lang="en-IN" sz="3200" b="1" i="0" u="none" strike="noStrike" kern="1200" cap="none" spc="0" normalizeH="0" noProof="0" dirty="0" err="1" smtClean="0">
                <a:ln>
                  <a:noFill/>
                </a:ln>
                <a:solidFill>
                  <a:schemeClr val="tx1"/>
                </a:solidFill>
                <a:effectLst/>
                <a:uLnTx/>
                <a:uFillTx/>
                <a:ea typeface="Calibri" pitchFamily="34" charset="0"/>
              </a:rPr>
              <a:t>contd</a:t>
            </a:r>
            <a:r>
              <a:rPr lang="en-IN" sz="3200" b="1" dirty="0" smtClean="0">
                <a:ea typeface="Calibri" pitchFamily="34" charset="0"/>
              </a:rPr>
              <a:t>…)</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graphicFrame>
        <p:nvGraphicFramePr>
          <p:cNvPr id="3" name="Diagram 2"/>
          <p:cNvGraphicFramePr/>
          <p:nvPr>
            <p:extLst>
              <p:ext uri="{D42A27DB-BD31-4B8C-83A1-F6EECF244321}">
                <p14:modId xmlns:p14="http://schemas.microsoft.com/office/powerpoint/2010/main" val="1136924024"/>
              </p:ext>
            </p:extLst>
          </p:nvPr>
        </p:nvGraphicFramePr>
        <p:xfrm>
          <a:off x="546330" y="998329"/>
          <a:ext cx="8944698" cy="1934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755539" y="2671511"/>
            <a:ext cx="1470978" cy="369332"/>
          </a:xfrm>
          <a:prstGeom prst="rect">
            <a:avLst/>
          </a:prstGeom>
          <a:noFill/>
        </p:spPr>
        <p:txBody>
          <a:bodyPr wrap="square" rtlCol="0">
            <a:spAutoFit/>
          </a:bodyPr>
          <a:lstStyle/>
          <a:p>
            <a:r>
              <a:rPr lang="en-US" dirty="0" err="1" smtClean="0"/>
              <a:t>Contd</a:t>
            </a:r>
            <a:r>
              <a:rPr lang="en-US" dirty="0" smtClean="0"/>
              <a:t>…</a:t>
            </a:r>
            <a:endParaRPr lang="en-IN" dirty="0"/>
          </a:p>
        </p:txBody>
      </p:sp>
      <p:pic>
        <p:nvPicPr>
          <p:cNvPr id="8" name="Picture 7"/>
          <p:cNvPicPr/>
          <p:nvPr/>
        </p:nvPicPr>
        <p:blipFill>
          <a:blip r:embed="rId8">
            <a:extLst>
              <a:ext uri="{28A0092B-C50C-407E-A947-70E740481C1C}">
                <a14:useLocalDpi xmlns:a14="http://schemas.microsoft.com/office/drawing/2010/main" val="0"/>
              </a:ext>
            </a:extLst>
          </a:blip>
          <a:srcRect/>
          <a:stretch>
            <a:fillRect/>
          </a:stretch>
        </p:blipFill>
        <p:spPr bwMode="auto">
          <a:xfrm>
            <a:off x="705394" y="3081309"/>
            <a:ext cx="8171005" cy="3243291"/>
          </a:xfrm>
          <a:prstGeom prst="rect">
            <a:avLst/>
          </a:prstGeom>
          <a:noFill/>
          <a:ln w="19050">
            <a:solidFill>
              <a:schemeClr val="tx1"/>
            </a:solidFill>
          </a:ln>
        </p:spPr>
      </p:pic>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64</a:t>
            </a:r>
            <a:endParaRPr lang="en-IN" sz="1000" b="1" strike="noStrike" spc="-1" dirty="0">
              <a:solidFill>
                <a:schemeClr val="bg1"/>
              </a:solidFill>
              <a:latin typeface="Arial"/>
            </a:endParaRPr>
          </a:p>
        </p:txBody>
      </p:sp>
      <p:pic>
        <p:nvPicPr>
          <p:cNvPr id="10" name="Picture 3"/>
          <p:cNvPicPr/>
          <p:nvPr/>
        </p:nvPicPr>
        <p:blipFill>
          <a:blip r:embed="rId9"/>
          <a:stretch/>
        </p:blipFill>
        <p:spPr>
          <a:xfrm>
            <a:off x="8876400" y="0"/>
            <a:ext cx="1029600" cy="803880"/>
          </a:xfrm>
          <a:prstGeom prst="rect">
            <a:avLst/>
          </a:prstGeom>
          <a:ln>
            <a:noFill/>
          </a:ln>
        </p:spPr>
      </p:pic>
      <p:sp>
        <p:nvSpPr>
          <p:cNvPr id="12" name="TextBox 11"/>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461894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200" y="-39068"/>
            <a:ext cx="8839200" cy="545432"/>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N" sz="3200" b="1" i="0" u="none" strike="noStrike" kern="1200" cap="none" spc="0" normalizeH="0" baseline="0" noProof="0" dirty="0" smtClean="0">
                <a:ln>
                  <a:noFill/>
                </a:ln>
                <a:solidFill>
                  <a:schemeClr val="tx1"/>
                </a:solidFill>
                <a:effectLst/>
                <a:uLnTx/>
                <a:uFillTx/>
                <a:ea typeface="Calibri" pitchFamily="34" charset="0"/>
              </a:rPr>
              <a:t>Websites</a:t>
            </a:r>
            <a:r>
              <a:rPr lang="en-IN" sz="3200" b="1" dirty="0">
                <a:ea typeface="Calibri" pitchFamily="34" charset="0"/>
              </a:rPr>
              <a:t> </a:t>
            </a:r>
            <a:r>
              <a:rPr lang="en-IN" sz="3200" b="1" dirty="0" smtClean="0">
                <a:ea typeface="Calibri" pitchFamily="34" charset="0"/>
              </a:rPr>
              <a:t>of SEBI and Stock Exchanges and Depositories</a:t>
            </a:r>
            <a:endParaRPr kumimoji="0" lang="en-IN" sz="3200" b="1" i="0" u="none" strike="noStrike" kern="1200" cap="none" spc="0" normalizeH="0" baseline="0" noProof="0" dirty="0">
              <a:ln>
                <a:noFill/>
              </a:ln>
              <a:solidFill>
                <a:schemeClr val="tx1"/>
              </a:solidFill>
              <a:effectLst/>
              <a:uLnTx/>
              <a:uFillTx/>
              <a:ea typeface="Calibri" pitchFamily="34" charset="0"/>
            </a:endParaRPr>
          </a:p>
        </p:txBody>
      </p:sp>
      <p:sp>
        <p:nvSpPr>
          <p:cNvPr id="2" name="TextBox 1"/>
          <p:cNvSpPr txBox="1"/>
          <p:nvPr/>
        </p:nvSpPr>
        <p:spPr>
          <a:xfrm>
            <a:off x="274095" y="5509689"/>
            <a:ext cx="9334500" cy="523220"/>
          </a:xfrm>
          <a:prstGeom prst="rect">
            <a:avLst/>
          </a:prstGeom>
          <a:noFill/>
        </p:spPr>
        <p:txBody>
          <a:bodyPr wrap="square" rtlCol="0">
            <a:spAutoFit/>
          </a:bodyPr>
          <a:lstStyle/>
          <a:p>
            <a:pPr algn="ctr"/>
            <a:endParaRPr lang="en-US" sz="1400" b="1" u="sng" dirty="0"/>
          </a:p>
          <a:p>
            <a:pPr algn="ctr"/>
            <a:endParaRPr lang="en-US" sz="1400" b="1" u="sng" dirty="0"/>
          </a:p>
        </p:txBody>
      </p:sp>
      <p:sp>
        <p:nvSpPr>
          <p:cNvPr id="9"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smtClean="0">
                <a:solidFill>
                  <a:schemeClr val="bg1"/>
                </a:solidFill>
                <a:latin typeface="Arial"/>
              </a:rPr>
              <a:t>65</a:t>
            </a:r>
            <a:endParaRPr lang="en-IN" sz="1000" b="1" strike="noStrike" spc="-1" dirty="0">
              <a:solidFill>
                <a:schemeClr val="bg1"/>
              </a:solidFill>
              <a:latin typeface="Arial"/>
            </a:endParaRPr>
          </a:p>
        </p:txBody>
      </p:sp>
      <p:sp>
        <p:nvSpPr>
          <p:cNvPr id="13" name="TextBox 12"/>
          <p:cNvSpPr txBox="1"/>
          <p:nvPr/>
        </p:nvSpPr>
        <p:spPr>
          <a:xfrm>
            <a:off x="274095" y="1227105"/>
            <a:ext cx="8849057" cy="550920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SEBI: </a:t>
            </a:r>
            <a:r>
              <a:rPr lang="en-US" sz="2400" dirty="0" smtClean="0">
                <a:hlinkClick r:id="rId3"/>
              </a:rPr>
              <a:t>www.sebi.gov.in</a:t>
            </a:r>
            <a:endParaRPr lang="en-US" sz="2400"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sz="2400" dirty="0" smtClean="0"/>
              <a:t>SEBI SCORES: </a:t>
            </a:r>
            <a:r>
              <a:rPr lang="en-US" sz="2400" dirty="0" smtClean="0">
                <a:hlinkClick r:id="rId4"/>
              </a:rPr>
              <a:t>www.scores.gov.in</a:t>
            </a:r>
            <a:endParaRPr lang="en-US" sz="2400" dirty="0" smtClean="0"/>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smtClean="0"/>
              <a:t>Stock Exchanges:</a:t>
            </a:r>
          </a:p>
          <a:p>
            <a:pPr marL="742950" lvl="1" indent="-285750">
              <a:buFont typeface="Wingdings" panose="05000000000000000000" pitchFamily="2" charset="2"/>
              <a:buChar char="Ø"/>
            </a:pPr>
            <a:endParaRPr lang="en-US" sz="2000" dirty="0" smtClean="0"/>
          </a:p>
          <a:p>
            <a:pPr marL="742950" lvl="1" indent="-285750">
              <a:buFont typeface="Wingdings" panose="05000000000000000000" pitchFamily="2" charset="2"/>
              <a:buChar char="Ø"/>
            </a:pPr>
            <a:r>
              <a:rPr lang="en-US" sz="2000" dirty="0" smtClean="0"/>
              <a:t>NSE Ltd: </a:t>
            </a:r>
            <a:r>
              <a:rPr lang="en-US" sz="2000" dirty="0" smtClean="0">
                <a:hlinkClick r:id="rId5"/>
              </a:rPr>
              <a:t>www.nseindia.com</a:t>
            </a:r>
            <a:endParaRPr lang="en-US" sz="2000" dirty="0" smtClean="0"/>
          </a:p>
          <a:p>
            <a:pPr marL="742950" lvl="1" indent="-285750">
              <a:buFont typeface="Wingdings" panose="05000000000000000000" pitchFamily="2" charset="2"/>
              <a:buChar char="Ø"/>
            </a:pPr>
            <a:r>
              <a:rPr lang="en-US" sz="2000" dirty="0" smtClean="0"/>
              <a:t>BSE Ltd: </a:t>
            </a:r>
            <a:r>
              <a:rPr lang="en-US" sz="2000" dirty="0" smtClean="0">
                <a:hlinkClick r:id="rId6"/>
              </a:rPr>
              <a:t>www.bseindi.com</a:t>
            </a:r>
            <a:endParaRPr lang="en-US" sz="2000" dirty="0" smtClean="0"/>
          </a:p>
          <a:p>
            <a:pPr marL="742950" lvl="1" indent="-285750">
              <a:buFont typeface="Wingdings" panose="05000000000000000000" pitchFamily="2" charset="2"/>
              <a:buChar char="Ø"/>
            </a:pPr>
            <a:r>
              <a:rPr lang="en-US" sz="2000" dirty="0" smtClean="0"/>
              <a:t>MSE: </a:t>
            </a:r>
            <a:r>
              <a:rPr lang="en-US" sz="2000" dirty="0" smtClean="0">
                <a:hlinkClick r:id="rId7"/>
              </a:rPr>
              <a:t>www.msei.in</a:t>
            </a:r>
            <a:endParaRPr lang="en-US" sz="2000" dirty="0" smtClean="0"/>
          </a:p>
          <a:p>
            <a:pPr marL="742950" lvl="1" indent="-285750">
              <a:buFont typeface="Wingdings" panose="05000000000000000000" pitchFamily="2" charset="2"/>
              <a:buChar char="Ø"/>
            </a:pPr>
            <a:endParaRPr lang="en-US" sz="2000" dirty="0" smtClean="0"/>
          </a:p>
          <a:p>
            <a:pPr marL="0" lvl="1" indent="-285750">
              <a:buFont typeface="Wingdings" panose="05000000000000000000" pitchFamily="2" charset="2"/>
              <a:buChar char="Ø"/>
            </a:pPr>
            <a:r>
              <a:rPr lang="en-US" sz="2400" dirty="0" smtClean="0"/>
              <a:t>Depositories:</a:t>
            </a:r>
          </a:p>
          <a:p>
            <a:pPr marL="0" lvl="1" indent="-285750">
              <a:buFont typeface="Wingdings" panose="05000000000000000000" pitchFamily="2" charset="2"/>
              <a:buChar char="Ø"/>
            </a:pPr>
            <a:endParaRPr lang="en-US" sz="2000" dirty="0" smtClean="0"/>
          </a:p>
          <a:p>
            <a:pPr marL="741600" lvl="3" indent="-285750">
              <a:buFontTx/>
              <a:buChar char="-"/>
            </a:pPr>
            <a:r>
              <a:rPr lang="en-US" sz="2000" dirty="0" smtClean="0"/>
              <a:t>NSDL: </a:t>
            </a:r>
            <a:r>
              <a:rPr lang="en-US" sz="2000" dirty="0" smtClean="0">
                <a:hlinkClick r:id="rId8"/>
              </a:rPr>
              <a:t>www.nsdl.co.in</a:t>
            </a:r>
            <a:endParaRPr lang="en-US" sz="2000" dirty="0" smtClean="0"/>
          </a:p>
          <a:p>
            <a:pPr marL="741600" lvl="3" indent="-285750">
              <a:buFontTx/>
              <a:buChar char="-"/>
            </a:pPr>
            <a:r>
              <a:rPr lang="en-US" sz="2000" dirty="0" smtClean="0"/>
              <a:t>CDSL: </a:t>
            </a:r>
            <a:r>
              <a:rPr lang="en-US" sz="2000" dirty="0" smtClean="0">
                <a:hlinkClick r:id="rId9"/>
              </a:rPr>
              <a:t>www.cdslindia.com</a:t>
            </a:r>
            <a:endParaRPr lang="en-US" sz="2000" dirty="0" smtClean="0"/>
          </a:p>
          <a:p>
            <a:pPr marL="628650" lvl="3"/>
            <a:endParaRPr lang="en-US" dirty="0"/>
          </a:p>
          <a:p>
            <a:pPr marL="742950" lvl="1"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IN" dirty="0"/>
          </a:p>
        </p:txBody>
      </p:sp>
      <p:pic>
        <p:nvPicPr>
          <p:cNvPr id="7" name="Picture 3"/>
          <p:cNvPicPr/>
          <p:nvPr/>
        </p:nvPicPr>
        <p:blipFill>
          <a:blip r:embed="rId10"/>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1513310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230040" y="2716484"/>
            <a:ext cx="9867960" cy="82044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nchor="b"/>
          <a:lstStyle/>
          <a:p>
            <a:pPr algn="ctr">
              <a:lnSpc>
                <a:spcPct val="100000"/>
              </a:lnSpc>
            </a:pPr>
            <a:r>
              <a:rPr lang="en-IN" sz="4800" b="1" strike="noStrike" spc="-1" dirty="0">
                <a:solidFill>
                  <a:srgbClr val="000000"/>
                </a:solidFill>
                <a:latin typeface="Arial"/>
                <a:ea typeface="Arial"/>
              </a:rPr>
              <a:t>Thank You</a:t>
            </a:r>
            <a:endParaRPr lang="en-IN" sz="4800" b="0" strike="noStrike" spc="-1" dirty="0">
              <a:latin typeface="Arial"/>
            </a:endParaRPr>
          </a:p>
        </p:txBody>
      </p:sp>
      <p:sp>
        <p:nvSpPr>
          <p:cNvPr id="4"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66</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
        <p:nvSpPr>
          <p:cNvPr id="7" name="TextBox 6"/>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289646417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600" y="182664"/>
            <a:ext cx="8686800" cy="523220"/>
          </a:xfrm>
          <a:prstGeom prst="rect">
            <a:avLst/>
          </a:prstGeom>
        </p:spPr>
        <p:txBody>
          <a:bodyPr wrap="square">
            <a:spAutoFit/>
          </a:bodyPr>
          <a:lstStyle/>
          <a:p>
            <a:pPr algn="ctr"/>
            <a:r>
              <a:rPr lang="en-US" sz="2800" b="1" dirty="0" smtClean="0"/>
              <a:t>Matters not considered </a:t>
            </a:r>
            <a:r>
              <a:rPr lang="en-US" sz="2800" b="1" dirty="0"/>
              <a:t>as complaints in SCORES</a:t>
            </a:r>
          </a:p>
        </p:txBody>
      </p:sp>
      <p:sp>
        <p:nvSpPr>
          <p:cNvPr id="4" name="Rectangle 3"/>
          <p:cNvSpPr/>
          <p:nvPr/>
        </p:nvSpPr>
        <p:spPr>
          <a:xfrm>
            <a:off x="228600" y="892249"/>
            <a:ext cx="9144000" cy="5124480"/>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en-US" sz="2000" dirty="0"/>
              <a:t>Complaint not pertaining to investment in securities market</a:t>
            </a:r>
          </a:p>
          <a:p>
            <a:pPr marL="342900" indent="-342900" algn="just">
              <a:lnSpc>
                <a:spcPct val="150000"/>
              </a:lnSpc>
              <a:buFont typeface="Wingdings" panose="05000000000000000000" pitchFamily="2" charset="2"/>
              <a:buChar char="Ø"/>
            </a:pPr>
            <a:r>
              <a:rPr lang="en-US" sz="2000" dirty="0"/>
              <a:t>Anonymous Complaints (except whistleblower complaints)</a:t>
            </a:r>
          </a:p>
          <a:p>
            <a:pPr marL="342900" indent="-342900" algn="just">
              <a:lnSpc>
                <a:spcPct val="150000"/>
              </a:lnSpc>
              <a:buFont typeface="Wingdings" panose="05000000000000000000" pitchFamily="2" charset="2"/>
              <a:buChar char="Ø"/>
            </a:pPr>
            <a:r>
              <a:rPr lang="en-US" sz="2000" dirty="0"/>
              <a:t>Incomplete or un-specific complaints </a:t>
            </a:r>
          </a:p>
          <a:p>
            <a:pPr marL="342900" indent="-342900" algn="just">
              <a:lnSpc>
                <a:spcPct val="150000"/>
              </a:lnSpc>
              <a:buFont typeface="Wingdings" panose="05000000000000000000" pitchFamily="2" charset="2"/>
              <a:buChar char="Ø"/>
            </a:pPr>
            <a:r>
              <a:rPr lang="en-US" sz="2000" dirty="0"/>
              <a:t>Allegations without supporting documents </a:t>
            </a:r>
          </a:p>
          <a:p>
            <a:pPr marL="342900" indent="-342900" algn="just">
              <a:lnSpc>
                <a:spcPct val="150000"/>
              </a:lnSpc>
              <a:buFont typeface="Wingdings" panose="05000000000000000000" pitchFamily="2" charset="2"/>
              <a:buChar char="Ø"/>
            </a:pPr>
            <a:r>
              <a:rPr lang="en-US" sz="2000" dirty="0"/>
              <a:t>Suggestions or seeking guidance/explanation </a:t>
            </a:r>
          </a:p>
          <a:p>
            <a:pPr marL="342900" indent="-342900" algn="just">
              <a:lnSpc>
                <a:spcPct val="150000"/>
              </a:lnSpc>
              <a:buFont typeface="Wingdings" panose="05000000000000000000" pitchFamily="2" charset="2"/>
              <a:buChar char="Ø"/>
            </a:pPr>
            <a:r>
              <a:rPr lang="en-US" sz="2000" dirty="0"/>
              <a:t>Not satisfied with trading price of the shares of the companies </a:t>
            </a:r>
          </a:p>
          <a:p>
            <a:pPr marL="342900" indent="-342900" algn="just">
              <a:lnSpc>
                <a:spcPct val="150000"/>
              </a:lnSpc>
              <a:buFont typeface="Wingdings" panose="05000000000000000000" pitchFamily="2" charset="2"/>
              <a:buChar char="Ø"/>
            </a:pPr>
            <a:r>
              <a:rPr lang="en-US" sz="2000" dirty="0"/>
              <a:t>Non-listing of shares of private offer </a:t>
            </a:r>
          </a:p>
          <a:p>
            <a:pPr marL="342900" indent="-342900" algn="just">
              <a:lnSpc>
                <a:spcPct val="150000"/>
              </a:lnSpc>
              <a:buFont typeface="Wingdings" panose="05000000000000000000" pitchFamily="2" charset="2"/>
              <a:buChar char="Ø"/>
            </a:pPr>
            <a:r>
              <a:rPr lang="en-US" sz="2000" dirty="0"/>
              <a:t>Disputes arising out of private agreement with companies/intermediaries </a:t>
            </a:r>
          </a:p>
          <a:p>
            <a:pPr marL="342900" indent="-342900" algn="just">
              <a:lnSpc>
                <a:spcPct val="150000"/>
              </a:lnSpc>
              <a:buFont typeface="Wingdings" panose="05000000000000000000" pitchFamily="2" charset="2"/>
              <a:buChar char="Ø"/>
            </a:pPr>
            <a:r>
              <a:rPr lang="en-US" sz="2000" dirty="0"/>
              <a:t>Matter involving fake/forged documents </a:t>
            </a:r>
          </a:p>
          <a:p>
            <a:pPr marL="342900" indent="-342900" algn="just">
              <a:lnSpc>
                <a:spcPct val="150000"/>
              </a:lnSpc>
              <a:buFont typeface="Wingdings" panose="05000000000000000000" pitchFamily="2" charset="2"/>
              <a:buChar char="Ø"/>
            </a:pPr>
            <a:r>
              <a:rPr lang="en-US" sz="2000" dirty="0"/>
              <a:t>Complaints on matters not in SEBI purview </a:t>
            </a:r>
          </a:p>
          <a:p>
            <a:pPr marL="342900" indent="-342900" algn="just">
              <a:lnSpc>
                <a:spcPct val="150000"/>
              </a:lnSpc>
              <a:buFont typeface="Wingdings" panose="05000000000000000000" pitchFamily="2" charset="2"/>
              <a:buChar char="Ø"/>
            </a:pPr>
            <a:r>
              <a:rPr lang="en-US" sz="2000" dirty="0"/>
              <a:t>Complaints about any unregistered/ un-regulated activity </a:t>
            </a:r>
          </a:p>
        </p:txBody>
      </p:sp>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pc="-1" dirty="0">
                <a:solidFill>
                  <a:schemeClr val="bg1"/>
                </a:solidFill>
                <a:latin typeface="Arial"/>
              </a:rPr>
              <a:t>7</a:t>
            </a:r>
            <a:endParaRPr lang="en-IN" sz="1000" b="1" strike="noStrike" spc="-1" dirty="0">
              <a:solidFill>
                <a:schemeClr val="bg1"/>
              </a:solidFill>
              <a:latin typeface="Arial"/>
            </a:endParaRPr>
          </a:p>
        </p:txBody>
      </p:sp>
      <p:pic>
        <p:nvPicPr>
          <p:cNvPr id="6" name="Picture 3"/>
          <p:cNvPicPr/>
          <p:nvPr/>
        </p:nvPicPr>
        <p:blipFill>
          <a:blip r:embed="rId2"/>
          <a:stretch/>
        </p:blipFill>
        <p:spPr>
          <a:xfrm>
            <a:off x="8876400" y="0"/>
            <a:ext cx="1029600" cy="803880"/>
          </a:xfrm>
          <a:prstGeom prst="rect">
            <a:avLst/>
          </a:prstGeom>
          <a:ln>
            <a:noFill/>
          </a:ln>
        </p:spPr>
      </p:pic>
      <p:sp>
        <p:nvSpPr>
          <p:cNvPr id="8" name="TextBox 7"/>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49145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9600" y="-329814"/>
            <a:ext cx="8686800" cy="1200329"/>
          </a:xfrm>
          <a:prstGeom prst="rect">
            <a:avLst/>
          </a:prstGeom>
        </p:spPr>
        <p:txBody>
          <a:bodyPr wrap="square">
            <a:spAutoFit/>
          </a:bodyPr>
          <a:lstStyle/>
          <a:p>
            <a:pPr algn="ctr"/>
            <a:endParaRPr lang="en-US" sz="2400" dirty="0"/>
          </a:p>
          <a:p>
            <a:pPr algn="ctr"/>
            <a:r>
              <a:rPr lang="en-US" sz="2400" b="1" dirty="0"/>
              <a:t>Complaints against companies that cannot be dealt on SCORES</a:t>
            </a:r>
          </a:p>
        </p:txBody>
      </p:sp>
      <p:graphicFrame>
        <p:nvGraphicFramePr>
          <p:cNvPr id="7" name="Diagram 6"/>
          <p:cNvGraphicFramePr/>
          <p:nvPr>
            <p:extLst>
              <p:ext uri="{D42A27DB-BD31-4B8C-83A1-F6EECF244321}">
                <p14:modId xmlns:p14="http://schemas.microsoft.com/office/powerpoint/2010/main" val="3914710797"/>
              </p:ext>
            </p:extLst>
          </p:nvPr>
        </p:nvGraphicFramePr>
        <p:xfrm>
          <a:off x="495299" y="1227666"/>
          <a:ext cx="8839769" cy="480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8</a:t>
            </a:r>
            <a:endParaRPr lang="en-IN" sz="1000" b="1" strike="noStrike" spc="-1" dirty="0">
              <a:solidFill>
                <a:schemeClr val="bg1"/>
              </a:solidFill>
              <a:latin typeface="Arial"/>
            </a:endParaRPr>
          </a:p>
        </p:txBody>
      </p:sp>
      <p:pic>
        <p:nvPicPr>
          <p:cNvPr id="6" name="Picture 3"/>
          <p:cNvPicPr/>
          <p:nvPr/>
        </p:nvPicPr>
        <p:blipFill>
          <a:blip r:embed="rId7"/>
          <a:stretch/>
        </p:blipFill>
        <p:spPr>
          <a:xfrm>
            <a:off x="8876400" y="0"/>
            <a:ext cx="1029600" cy="803880"/>
          </a:xfrm>
          <a:prstGeom prst="rect">
            <a:avLst/>
          </a:prstGeom>
          <a:ln>
            <a:noFill/>
          </a:ln>
        </p:spPr>
      </p:pic>
      <p:sp>
        <p:nvSpPr>
          <p:cNvPr id="9" name="TextBox 8"/>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331976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7540" y="3661"/>
            <a:ext cx="8686800" cy="800219"/>
          </a:xfrm>
          <a:prstGeom prst="rect">
            <a:avLst/>
          </a:prstGeom>
        </p:spPr>
        <p:txBody>
          <a:bodyPr wrap="square">
            <a:spAutoFit/>
          </a:bodyPr>
          <a:lstStyle/>
          <a:p>
            <a:endParaRPr lang="en-US" dirty="0"/>
          </a:p>
          <a:p>
            <a:pPr algn="ctr"/>
            <a:r>
              <a:rPr lang="en-US" sz="2800" b="1" dirty="0" smtClean="0"/>
              <a:t>Lodging </a:t>
            </a:r>
            <a:r>
              <a:rPr lang="en-US" sz="2800" b="1" dirty="0"/>
              <a:t>complaint in SCORES</a:t>
            </a:r>
          </a:p>
        </p:txBody>
      </p:sp>
      <p:sp>
        <p:nvSpPr>
          <p:cNvPr id="4" name="Rectangle 3"/>
          <p:cNvSpPr/>
          <p:nvPr/>
        </p:nvSpPr>
        <p:spPr>
          <a:xfrm>
            <a:off x="228600" y="892248"/>
            <a:ext cx="9220200" cy="553997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IN" sz="2000" dirty="0" smtClean="0"/>
              <a:t>Lodge </a:t>
            </a:r>
            <a:r>
              <a:rPr lang="en-IN" sz="2000" dirty="0"/>
              <a:t>a complaint on SCORES within </a:t>
            </a:r>
            <a:r>
              <a:rPr lang="en-IN" sz="2000" b="1" u="sng" dirty="0"/>
              <a:t>three </a:t>
            </a:r>
            <a:r>
              <a:rPr lang="en-IN" sz="2000" b="1" u="sng" dirty="0" smtClean="0"/>
              <a:t>(03)</a:t>
            </a:r>
            <a:r>
              <a:rPr lang="en-IN" sz="2000" dirty="0" smtClean="0"/>
              <a:t> years </a:t>
            </a:r>
            <a:r>
              <a:rPr lang="en-IN" sz="2000" dirty="0"/>
              <a:t>from the date of cause of complaint.</a:t>
            </a:r>
          </a:p>
          <a:p>
            <a:pPr>
              <a:lnSpc>
                <a:spcPct val="150000"/>
              </a:lnSpc>
            </a:pPr>
            <a:endParaRPr lang="en-IN" sz="2000" dirty="0"/>
          </a:p>
          <a:p>
            <a:pPr marL="285750" indent="-285750">
              <a:lnSpc>
                <a:spcPct val="150000"/>
              </a:lnSpc>
              <a:buFont typeface="Wingdings" panose="05000000000000000000" pitchFamily="2" charset="2"/>
              <a:buChar char="Ø"/>
            </a:pPr>
            <a:endParaRPr lang="en-IN" sz="2000" dirty="0" smtClean="0"/>
          </a:p>
          <a:p>
            <a:pPr marL="285750" indent="-285750">
              <a:lnSpc>
                <a:spcPct val="150000"/>
              </a:lnSpc>
              <a:buFont typeface="Wingdings" panose="05000000000000000000" pitchFamily="2" charset="2"/>
              <a:buChar char="Ø"/>
            </a:pPr>
            <a:endParaRPr lang="en-IN" sz="2000" dirty="0"/>
          </a:p>
          <a:p>
            <a:pPr marL="285750" indent="-285750">
              <a:lnSpc>
                <a:spcPct val="150000"/>
              </a:lnSpc>
              <a:buFont typeface="Wingdings" panose="05000000000000000000" pitchFamily="2" charset="2"/>
              <a:buChar char="Ø"/>
            </a:pPr>
            <a:endParaRPr lang="en-IN" sz="2000" dirty="0" smtClean="0"/>
          </a:p>
          <a:p>
            <a:pPr marL="285750" indent="-285750">
              <a:lnSpc>
                <a:spcPct val="150000"/>
              </a:lnSpc>
              <a:buFont typeface="Wingdings" panose="05000000000000000000" pitchFamily="2" charset="2"/>
              <a:buChar char="Ø"/>
            </a:pPr>
            <a:endParaRPr lang="en-IN" sz="2000" dirty="0"/>
          </a:p>
          <a:p>
            <a:pPr lvl="8">
              <a:lnSpc>
                <a:spcPct val="150000"/>
              </a:lnSpc>
            </a:pPr>
            <a:r>
              <a:rPr lang="en-US" sz="2000" dirty="0"/>
              <a:t> </a:t>
            </a:r>
            <a:r>
              <a:rPr lang="en-US" sz="2000" dirty="0" smtClean="0"/>
              <a:t>       OR</a:t>
            </a:r>
            <a:endParaRPr lang="en-IN" sz="2000" dirty="0" smtClean="0"/>
          </a:p>
          <a:p>
            <a:pPr marL="285750" indent="-285750">
              <a:lnSpc>
                <a:spcPct val="150000"/>
              </a:lnSpc>
              <a:buFont typeface="Wingdings" panose="05000000000000000000" pitchFamily="2" charset="2"/>
              <a:buChar char="Ø"/>
            </a:pPr>
            <a:endParaRPr lang="en-IN" sz="2000" dirty="0"/>
          </a:p>
          <a:p>
            <a:pPr>
              <a:lnSpc>
                <a:spcPct val="150000"/>
              </a:lnSpc>
            </a:pPr>
            <a:r>
              <a:rPr lang="en-IN" sz="2000" dirty="0"/>
              <a:t>	</a:t>
            </a:r>
          </a:p>
          <a:p>
            <a:pPr>
              <a:lnSpc>
                <a:spcPct val="150000"/>
              </a:lnSpc>
            </a:pPr>
            <a:r>
              <a:rPr lang="en-IN" dirty="0"/>
              <a:t>			</a:t>
            </a:r>
            <a:endParaRPr lang="en-US" dirty="0"/>
          </a:p>
          <a:p>
            <a:pPr>
              <a:lnSpc>
                <a:spcPct val="150000"/>
              </a:lnSpc>
            </a:pPr>
            <a:endParaRPr lang="en-US" dirty="0"/>
          </a:p>
        </p:txBody>
      </p:sp>
      <p:sp>
        <p:nvSpPr>
          <p:cNvPr id="5" name="Rounded Rectangle 4"/>
          <p:cNvSpPr/>
          <p:nvPr/>
        </p:nvSpPr>
        <p:spPr>
          <a:xfrm>
            <a:off x="1946367" y="2320720"/>
            <a:ext cx="5695404" cy="709863"/>
          </a:xfrm>
          <a:prstGeom prst="round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Fail to lodge a complaint within Stipulated Time?</a:t>
            </a:r>
            <a:endParaRPr lang="en-IN" dirty="0"/>
          </a:p>
        </p:txBody>
      </p:sp>
      <p:cxnSp>
        <p:nvCxnSpPr>
          <p:cNvPr id="10" name="Straight Arrow Connector 9"/>
          <p:cNvCxnSpPr>
            <a:stCxn id="5" idx="2"/>
            <a:endCxn id="11" idx="0"/>
          </p:cNvCxnSpPr>
          <p:nvPr/>
        </p:nvCxnSpPr>
        <p:spPr>
          <a:xfrm>
            <a:off x="4794069" y="3030583"/>
            <a:ext cx="2581393" cy="726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593861" y="3757511"/>
            <a:ext cx="3563202" cy="1193312"/>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Approach appropriate Court of Law</a:t>
            </a:r>
            <a:endParaRPr lang="en-IN" dirty="0">
              <a:solidFill>
                <a:schemeClr val="tx1"/>
              </a:solidFill>
            </a:endParaRPr>
          </a:p>
        </p:txBody>
      </p:sp>
      <p:sp>
        <p:nvSpPr>
          <p:cNvPr id="12" name="Rounded Rectangle 11"/>
          <p:cNvSpPr/>
          <p:nvPr/>
        </p:nvSpPr>
        <p:spPr>
          <a:xfrm>
            <a:off x="363973" y="3757511"/>
            <a:ext cx="3711638" cy="1193312"/>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IN" dirty="0">
                <a:solidFill>
                  <a:schemeClr val="tx1"/>
                </a:solidFill>
              </a:rPr>
              <a:t>Take up the complaint with the entity concerned</a:t>
            </a:r>
          </a:p>
        </p:txBody>
      </p:sp>
      <p:cxnSp>
        <p:nvCxnSpPr>
          <p:cNvPr id="23" name="Straight Arrow Connector 22"/>
          <p:cNvCxnSpPr>
            <a:endCxn id="12" idx="0"/>
          </p:cNvCxnSpPr>
          <p:nvPr/>
        </p:nvCxnSpPr>
        <p:spPr>
          <a:xfrm flipH="1">
            <a:off x="2219792" y="3030583"/>
            <a:ext cx="2574277" cy="726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ustomShape 3"/>
          <p:cNvSpPr/>
          <p:nvPr/>
        </p:nvSpPr>
        <p:spPr>
          <a:xfrm>
            <a:off x="9410760" y="6324480"/>
            <a:ext cx="227160" cy="227160"/>
          </a:xfrm>
          <a:prstGeom prst="rect">
            <a:avLst/>
          </a:prstGeom>
          <a:solidFill>
            <a:srgbClr val="0771B0"/>
          </a:solid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000" b="1" strike="noStrike" spc="-1" dirty="0" smtClean="0">
                <a:solidFill>
                  <a:schemeClr val="bg1"/>
                </a:solidFill>
                <a:latin typeface="Arial"/>
              </a:rPr>
              <a:t>9</a:t>
            </a:r>
            <a:endParaRPr lang="en-IN" sz="1000" b="1" strike="noStrike" spc="-1" dirty="0">
              <a:solidFill>
                <a:schemeClr val="bg1"/>
              </a:solidFill>
              <a:latin typeface="Arial"/>
            </a:endParaRPr>
          </a:p>
        </p:txBody>
      </p:sp>
      <p:pic>
        <p:nvPicPr>
          <p:cNvPr id="15" name="Picture 3"/>
          <p:cNvPicPr/>
          <p:nvPr/>
        </p:nvPicPr>
        <p:blipFill>
          <a:blip r:embed="rId2"/>
          <a:stretch/>
        </p:blipFill>
        <p:spPr>
          <a:xfrm>
            <a:off x="8876400" y="0"/>
            <a:ext cx="1029600" cy="803880"/>
          </a:xfrm>
          <a:prstGeom prst="rect">
            <a:avLst/>
          </a:prstGeom>
          <a:ln>
            <a:noFill/>
          </a:ln>
        </p:spPr>
      </p:pic>
      <p:sp>
        <p:nvSpPr>
          <p:cNvPr id="16" name="TextBox 15"/>
          <p:cNvSpPr txBox="1"/>
          <p:nvPr/>
        </p:nvSpPr>
        <p:spPr>
          <a:xfrm>
            <a:off x="356040" y="6389460"/>
            <a:ext cx="9054000" cy="307777"/>
          </a:xfrm>
          <a:prstGeom prst="rect">
            <a:avLst/>
          </a:prstGeom>
          <a:noFill/>
        </p:spPr>
        <p:txBody>
          <a:bodyPr wrap="square" rtlCol="0">
            <a:spAutoFit/>
          </a:bodyPr>
          <a:lstStyle/>
          <a:p>
            <a:r>
              <a:rPr lang="en-US" sz="1400" dirty="0" smtClean="0"/>
              <a:t>- This presentation may be used with the permission of SEBI and only for non-profit awareness programs.</a:t>
            </a:r>
            <a:endParaRPr lang="en-IN" sz="1400" dirty="0"/>
          </a:p>
        </p:txBody>
      </p:sp>
    </p:spTree>
    <p:extLst>
      <p:ext uri="{BB962C8B-B14F-4D97-AF65-F5344CB8AC3E}">
        <p14:creationId xmlns:p14="http://schemas.microsoft.com/office/powerpoint/2010/main" val="975459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Klassify>
  <SNO>1</SNO>
  <KDate>2020-06-05 14:41:58</KDate>
  <Classification>SEBI-INTERNAL</Classification>
  <HostName>MUM0111392A</HostName>
  <Domain_User>SEBINT/1392</Domain_User>
  <IPAdd>10.88.98.23</IPAdd>
  <FilePath>C:\Users\1392\Downloads\PPT for webinar May 30 2020 (1).pptx</FilePath>
  <KID>E4B97AF59085637269649180931804</KID>
  <UniqueName/>
  <Suggested/>
  <Justification/>
</Klassify>
</file>

<file path=customXml/itemProps1.xml><?xml version="1.0" encoding="utf-8"?>
<ds:datastoreItem xmlns:ds="http://schemas.openxmlformats.org/officeDocument/2006/customXml" ds:itemID="{14C044F2-5146-49E2-A5CC-AE0B4F587A77}">
  <ds:schemaRefs/>
</ds:datastoreItem>
</file>

<file path=docProps/app.xml><?xml version="1.0" encoding="utf-8"?>
<Properties xmlns="http://schemas.openxmlformats.org/officeDocument/2006/extended-properties" xmlns:vt="http://schemas.openxmlformats.org/officeDocument/2006/docPropsVTypes">
  <Template/>
  <TotalTime>10501</TotalTime>
  <Words>4703</Words>
  <Application>Microsoft Office PowerPoint</Application>
  <PresentationFormat>A4 Paper (210x297 mm)</PresentationFormat>
  <Paragraphs>828</Paragraphs>
  <Slides>66</Slides>
  <Notes>41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66</vt:i4>
      </vt:variant>
    </vt:vector>
  </HeadingPairs>
  <TitlesOfParts>
    <vt:vector size="80" baseType="lpstr">
      <vt:lpstr>Arial</vt:lpstr>
      <vt:lpstr>Calibri</vt:lpstr>
      <vt:lpstr>Cambria</vt:lpstr>
      <vt:lpstr>DejaVu Sans</vt:lpstr>
      <vt:lpstr>Garamond</vt:lpstr>
      <vt:lpstr>IBM Plex Sans</vt:lpstr>
      <vt:lpstr>Mangal</vt:lpstr>
      <vt:lpstr>Symbol</vt:lpstr>
      <vt:lpstr>Times New Roman</vt:lpstr>
      <vt:lpstr>Verdana</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investor complaints handled? – Existing (Effective from August 01, 2018)</vt:lpstr>
      <vt:lpstr>Disposing of Investor Complaints</vt:lpstr>
      <vt:lpstr>Entity Status in SCORES Website</vt:lpstr>
      <vt:lpstr>SEBI SCORES App </vt:lpstr>
      <vt:lpstr>PowerPoint Presentation</vt:lpstr>
      <vt:lpstr>SEBI SCORES App </vt:lpstr>
      <vt:lpstr>PowerPoint Presentation</vt:lpstr>
      <vt:lpstr>Regulators/Authorities for grievances not dealt by SEBI</vt:lpstr>
      <vt:lpstr>Regulators/Authorities for grievances not dealt by SEBI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RASHMI SHARMA</cp:lastModifiedBy>
  <cp:revision>302</cp:revision>
  <cp:lastPrinted>2020-11-09T11:39:03Z</cp:lastPrinted>
  <dcterms:modified xsi:type="dcterms:W3CDTF">2020-12-31T10:02:57Z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A4 Paper (210x297 mm)</vt:lpwstr>
  </property>
  <property fmtid="{D5CDD505-2E9C-101B-9397-08002B2CF9AE}" pid="9" name="ScaleCrop">
    <vt:bool>false</vt:bool>
  </property>
  <property fmtid="{D5CDD505-2E9C-101B-9397-08002B2CF9AE}" pid="10" name="ShareDoc">
    <vt:bool>false</vt:bool>
  </property>
  <property fmtid="{D5CDD505-2E9C-101B-9397-08002B2CF9AE}" pid="11" name="Slides">
    <vt:i4>18</vt:i4>
  </property>
  <property fmtid="{D5CDD505-2E9C-101B-9397-08002B2CF9AE}" pid="12" name="Classification">
    <vt:lpwstr>SEBI-INTERNAL</vt:lpwstr>
  </property>
  <property fmtid="{D5CDD505-2E9C-101B-9397-08002B2CF9AE}" pid="13" name="Rules">
    <vt:lpwstr/>
  </property>
  <property fmtid="{D5CDD505-2E9C-101B-9397-08002B2CF9AE}" pid="14" name="KID">
    <vt:lpwstr>E4B97AF59085637269649180931804</vt:lpwstr>
  </property>
</Properties>
</file>